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292" r:id="rId15"/>
    <p:sldId id="28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10" autoAdjust="0"/>
    <p:restoredTop sz="94660"/>
  </p:normalViewPr>
  <p:slideViewPr>
    <p:cSldViewPr>
      <p:cViewPr varScale="1">
        <p:scale>
          <a:sx n="65" d="100"/>
          <a:sy n="65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3/1/2010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888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3/1/2010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3/1/2010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3/1/2010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3/1/2010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3/1/2010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3/1/2010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3/1/2010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3/1/2010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929610" y="142876"/>
            <a:ext cx="1071546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BAB II – ADT (ABSTRACT DATA TYPE)</a:t>
            </a:r>
            <a:endParaRPr lang="id-ID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-24"/>
            <a:ext cx="9144000" cy="105727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n-US" b="1" dirty="0" smtClean="0"/>
              <a:t>DIKTAT PBO</a:t>
            </a:r>
            <a:endParaRPr lang="id-ID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2890391"/>
            <a:ext cx="457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Adam </a:t>
            </a:r>
            <a:r>
              <a:rPr lang="en-US" sz="3200" b="1" dirty="0" err="1" smtClean="0">
                <a:solidFill>
                  <a:schemeClr val="bg1"/>
                </a:solidFill>
              </a:rPr>
              <a:t>Mukharil</a:t>
            </a:r>
            <a:r>
              <a:rPr lang="en-US" sz="3200" b="1" dirty="0" smtClean="0">
                <a:solidFill>
                  <a:schemeClr val="bg1"/>
                </a:solidFill>
              </a:rPr>
              <a:t> B. </a:t>
            </a:r>
            <a:r>
              <a:rPr lang="en-US" sz="3200" b="1" dirty="0" err="1" smtClean="0">
                <a:solidFill>
                  <a:schemeClr val="bg1"/>
                </a:solidFill>
              </a:rPr>
              <a:t>S.Kom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31" name="Picture 7" descr="E:\Adam Baru\Modul Adam\Pemrograman Berorientasi Objek\java_logo_21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xmlns:mc="http://schemas.openxmlformats.org/markup-compatibility/2006" xmlns:a14="http://schemas.microsoft.com/office/drawing/2010/main" val="FFFFFF" mc:Ignorable=""/>
              </a:clrFrom>
              <a:clrTo>
                <a:srgbClr xmlns:mc="http://schemas.openxmlformats.org/markup-compatibility/2006" xmlns:a14="http://schemas.microsoft.com/office/drawing/2010/main" val="FFFFFF" mc:Ignorable="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2620" y="1428736"/>
            <a:ext cx="3175000" cy="42164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CONTOH ADT BENAR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600200"/>
            <a:ext cx="8358246" cy="504351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sz="18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id-ID" sz="1800" dirty="0">
                <a:latin typeface="Courier New" pitchFamily="49" charset="0"/>
                <a:cs typeface="Courier New" pitchFamily="49" charset="0"/>
              </a:rPr>
              <a:t>ifndef jam_H </a:t>
            </a:r>
          </a:p>
          <a:p>
            <a:pPr marL="0" indent="0">
              <a:buNone/>
            </a:pPr>
            <a:r>
              <a:rPr lang="id-ID" sz="1800" dirty="0">
                <a:latin typeface="Courier New" pitchFamily="49" charset="0"/>
                <a:cs typeface="Courier New" pitchFamily="49" charset="0"/>
              </a:rPr>
              <a:t>#define jam_H </a:t>
            </a:r>
            <a:endParaRPr lang="id-ID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id-ID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id-ID" sz="1800" dirty="0">
                <a:latin typeface="Courier New" pitchFamily="49" charset="0"/>
                <a:cs typeface="Courier New" pitchFamily="49" charset="0"/>
              </a:rPr>
              <a:t>/* Struktur Data*/ </a:t>
            </a:r>
          </a:p>
          <a:p>
            <a:pPr marL="0" indent="0">
              <a:buNone/>
            </a:pPr>
            <a:r>
              <a:rPr lang="id-ID" sz="1800" dirty="0">
                <a:latin typeface="Courier New" pitchFamily="49" charset="0"/>
                <a:cs typeface="Courier New" pitchFamily="49" charset="0"/>
              </a:rPr>
              <a:t>typedef struct { </a:t>
            </a:r>
          </a:p>
          <a:p>
            <a:pPr marL="0" indent="0">
              <a:buNone/>
            </a:pPr>
            <a:r>
              <a:rPr lang="id-ID" sz="1800" dirty="0">
                <a:latin typeface="Courier New" pitchFamily="49" charset="0"/>
                <a:cs typeface="Courier New" pitchFamily="49" charset="0"/>
              </a:rPr>
              <a:t>int HH; </a:t>
            </a:r>
          </a:p>
          <a:p>
            <a:pPr marL="0" indent="0">
              <a:buNone/>
            </a:pPr>
            <a:r>
              <a:rPr lang="id-ID" sz="1800" dirty="0">
                <a:latin typeface="Courier New" pitchFamily="49" charset="0"/>
                <a:cs typeface="Courier New" pitchFamily="49" charset="0"/>
              </a:rPr>
              <a:t>int MM; </a:t>
            </a:r>
          </a:p>
          <a:p>
            <a:pPr marL="0" indent="0">
              <a:buNone/>
            </a:pPr>
            <a:r>
              <a:rPr lang="id-ID" sz="1800" dirty="0">
                <a:latin typeface="Courier New" pitchFamily="49" charset="0"/>
                <a:cs typeface="Courier New" pitchFamily="49" charset="0"/>
              </a:rPr>
              <a:t>int SS; </a:t>
            </a:r>
          </a:p>
          <a:p>
            <a:pPr marL="0" indent="0">
              <a:buNone/>
            </a:pPr>
            <a:r>
              <a:rPr lang="id-ID" sz="1800" dirty="0">
                <a:latin typeface="Courier New" pitchFamily="49" charset="0"/>
                <a:cs typeface="Courier New" pitchFamily="49" charset="0"/>
              </a:rPr>
              <a:t>} Jam</a:t>
            </a:r>
            <a:r>
              <a:rPr lang="id-ID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id-ID" sz="18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id-ID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id-ID" sz="1800" dirty="0">
                <a:latin typeface="Courier New" pitchFamily="49" charset="0"/>
                <a:cs typeface="Courier New" pitchFamily="49" charset="0"/>
              </a:rPr>
              <a:t>/* Primitif */ </a:t>
            </a:r>
          </a:p>
          <a:p>
            <a:pPr marL="0" indent="0">
              <a:buNone/>
            </a:pPr>
            <a:r>
              <a:rPr lang="sv-SE" sz="1800" dirty="0">
                <a:latin typeface="Courier New" pitchFamily="49" charset="0"/>
                <a:cs typeface="Courier New" pitchFamily="49" charset="0"/>
              </a:rPr>
              <a:t>Jam MakeJam(int HH, MM, SS); </a:t>
            </a:r>
            <a:endParaRPr lang="id-ID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id-ID" sz="1800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id-ID" sz="1800" dirty="0" smtClean="0">
                <a:latin typeface="Courier New" pitchFamily="49" charset="0"/>
                <a:cs typeface="Courier New" pitchFamily="49" charset="0"/>
              </a:rPr>
              <a:t>oid </a:t>
            </a:r>
            <a:r>
              <a:rPr lang="id-ID" sz="1800" dirty="0">
                <a:latin typeface="Courier New" pitchFamily="49" charset="0"/>
                <a:cs typeface="Courier New" pitchFamily="49" charset="0"/>
              </a:rPr>
              <a:t>TulisJam(Jam J); </a:t>
            </a:r>
          </a:p>
          <a:p>
            <a:pPr marL="0" indent="0">
              <a:buNone/>
            </a:pPr>
            <a:r>
              <a:rPr lang="id-ID" sz="1800" dirty="0">
                <a:latin typeface="Courier New" pitchFamily="49" charset="0"/>
                <a:cs typeface="Courier New" pitchFamily="49" charset="0"/>
              </a:rPr>
              <a:t>/* Dan seterusnya */ </a:t>
            </a:r>
            <a:endParaRPr lang="id-ID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id-ID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id-ID" sz="18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id-ID" sz="1800" dirty="0">
                <a:latin typeface="Courier New" pitchFamily="49" charset="0"/>
                <a:cs typeface="Courier New" pitchFamily="49" charset="0"/>
              </a:rPr>
              <a:t>endif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899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CONTOH ADT SALAH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600200"/>
            <a:ext cx="8358246" cy="504351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id-ID" sz="2400" dirty="0">
                <a:latin typeface="Courier New" pitchFamily="49" charset="0"/>
                <a:cs typeface="Courier New" pitchFamily="49" charset="0"/>
              </a:rPr>
              <a:t>/* salah */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d-ID" sz="2400" dirty="0">
                <a:latin typeface="Courier New" pitchFamily="49" charset="0"/>
                <a:cs typeface="Courier New" pitchFamily="49" charset="0"/>
              </a:rPr>
              <a:t>int JamToDetik(Jam J) {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d-ID" sz="2400" dirty="0">
                <a:latin typeface="Courier New" pitchFamily="49" charset="0"/>
                <a:cs typeface="Courier New" pitchFamily="49" charset="0"/>
              </a:rPr>
              <a:t>int detik;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d-ID" sz="2400" dirty="0">
                <a:latin typeface="Courier New" pitchFamily="49" charset="0"/>
                <a:cs typeface="Courier New" pitchFamily="49" charset="0"/>
              </a:rPr>
              <a:t>detik = (J.HH * 3600) + (J.MM * 60) + J.SS;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d-ID" sz="2400" dirty="0">
                <a:latin typeface="Courier New" pitchFamily="49" charset="0"/>
                <a:cs typeface="Courier New" pitchFamily="49" charset="0"/>
              </a:rPr>
              <a:t>printf(“%d”, detik);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d-ID" sz="2400" dirty="0">
                <a:latin typeface="Courier New" pitchFamily="49" charset="0"/>
                <a:cs typeface="Courier New" pitchFamily="49" charset="0"/>
              </a:rPr>
              <a:t>}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6047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PENGELOMPOKAN PRIMITIF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600200"/>
            <a:ext cx="8358246" cy="504351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d-ID" sz="2400" dirty="0">
                <a:latin typeface="Courier New" pitchFamily="49" charset="0"/>
                <a:cs typeface="Courier New" pitchFamily="49" charset="0"/>
              </a:rPr>
              <a:t>#ifndef jam_H </a:t>
            </a:r>
          </a:p>
          <a:p>
            <a:pPr marL="0" indent="0">
              <a:buNone/>
            </a:pPr>
            <a:r>
              <a:rPr lang="id-ID" sz="2400" dirty="0">
                <a:latin typeface="Courier New" pitchFamily="49" charset="0"/>
                <a:cs typeface="Courier New" pitchFamily="49" charset="0"/>
              </a:rPr>
              <a:t>#define jam_H </a:t>
            </a:r>
            <a:endParaRPr lang="id-ID" sz="2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id-ID" sz="2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id-ID" sz="2400" dirty="0">
                <a:latin typeface="Courier New" pitchFamily="49" charset="0"/>
                <a:cs typeface="Courier New" pitchFamily="49" charset="0"/>
              </a:rPr>
              <a:t>/* Struktur Data</a:t>
            </a:r>
            <a:r>
              <a:rPr lang="id-ID" sz="2400" dirty="0" smtClean="0">
                <a:latin typeface="Courier New" pitchFamily="49" charset="0"/>
                <a:cs typeface="Courier New" pitchFamily="49" charset="0"/>
              </a:rPr>
              <a:t>*/ </a:t>
            </a:r>
            <a:endParaRPr lang="id-ID" sz="2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id-ID" sz="2400" dirty="0">
                <a:latin typeface="Courier New" pitchFamily="49" charset="0"/>
                <a:cs typeface="Courier New" pitchFamily="49" charset="0"/>
              </a:rPr>
              <a:t>typedef struct { </a:t>
            </a:r>
          </a:p>
          <a:p>
            <a:pPr marL="0" indent="0">
              <a:buNone/>
            </a:pPr>
            <a:r>
              <a:rPr lang="id-ID" sz="2400" dirty="0">
                <a:latin typeface="Courier New" pitchFamily="49" charset="0"/>
                <a:cs typeface="Courier New" pitchFamily="49" charset="0"/>
              </a:rPr>
              <a:t>int HH; </a:t>
            </a:r>
          </a:p>
          <a:p>
            <a:pPr marL="0" indent="0">
              <a:buNone/>
            </a:pPr>
            <a:r>
              <a:rPr lang="id-ID" sz="2400" dirty="0">
                <a:latin typeface="Courier New" pitchFamily="49" charset="0"/>
                <a:cs typeface="Courier New" pitchFamily="49" charset="0"/>
              </a:rPr>
              <a:t>int MM; </a:t>
            </a:r>
          </a:p>
          <a:p>
            <a:pPr marL="0" indent="0">
              <a:buNone/>
            </a:pPr>
            <a:r>
              <a:rPr lang="id-ID" sz="2400" dirty="0">
                <a:latin typeface="Courier New" pitchFamily="49" charset="0"/>
                <a:cs typeface="Courier New" pitchFamily="49" charset="0"/>
              </a:rPr>
              <a:t>int SS; </a:t>
            </a:r>
          </a:p>
          <a:p>
            <a:pPr marL="0" indent="0">
              <a:buNone/>
            </a:pPr>
            <a:r>
              <a:rPr lang="id-ID" sz="2400" dirty="0">
                <a:latin typeface="Courier New" pitchFamily="49" charset="0"/>
                <a:cs typeface="Courier New" pitchFamily="49" charset="0"/>
              </a:rPr>
              <a:t>} Jam; </a:t>
            </a:r>
            <a:endParaRPr lang="id-ID" sz="2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id-ID" sz="2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id-ID" sz="2400" dirty="0">
                <a:latin typeface="Courier New" pitchFamily="49" charset="0"/>
                <a:cs typeface="Courier New" pitchFamily="49" charset="0"/>
              </a:rPr>
              <a:t>/* Primitif */ </a:t>
            </a:r>
          </a:p>
          <a:p>
            <a:pPr marL="0" indent="0">
              <a:buNone/>
            </a:pPr>
            <a:r>
              <a:rPr lang="id-ID" sz="2400" dirty="0">
                <a:latin typeface="Courier New" pitchFamily="49" charset="0"/>
                <a:cs typeface="Courier New" pitchFamily="49" charset="0"/>
              </a:rPr>
              <a:t>/* KONSTRUKTOR */ </a:t>
            </a:r>
          </a:p>
          <a:p>
            <a:pPr marL="0" indent="0">
              <a:buNone/>
            </a:pPr>
            <a:r>
              <a:rPr lang="sv-SE" sz="2400" dirty="0">
                <a:latin typeface="Courier New" pitchFamily="49" charset="0"/>
                <a:cs typeface="Courier New" pitchFamily="49" charset="0"/>
              </a:rPr>
              <a:t>Jam MakeJam(int HH, MM, SS); </a:t>
            </a:r>
            <a:endParaRPr lang="id-ID" sz="2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id-ID" sz="2400" dirty="0">
                <a:latin typeface="Courier New" pitchFamily="49" charset="0"/>
                <a:cs typeface="Courier New" pitchFamily="49" charset="0"/>
              </a:rPr>
              <a:t>/* SELEKTOR */ </a:t>
            </a:r>
          </a:p>
          <a:p>
            <a:pPr marL="0" indent="0">
              <a:buNone/>
            </a:pPr>
            <a:r>
              <a:rPr lang="id-ID" sz="2400" dirty="0">
                <a:latin typeface="Courier New" pitchFamily="49" charset="0"/>
                <a:cs typeface="Courier New" pitchFamily="49" charset="0"/>
              </a:rPr>
              <a:t>int GetJam(Jam J); </a:t>
            </a:r>
          </a:p>
          <a:p>
            <a:pPr marL="0" indent="0">
              <a:buNone/>
            </a:pPr>
            <a:r>
              <a:rPr lang="id-ID" sz="2400" dirty="0">
                <a:latin typeface="Courier New" pitchFamily="49" charset="0"/>
                <a:cs typeface="Courier New" pitchFamily="49" charset="0"/>
              </a:rPr>
              <a:t>int GetMenit(Jam J); </a:t>
            </a:r>
          </a:p>
          <a:p>
            <a:pPr marL="0" indent="0">
              <a:buNone/>
            </a:pPr>
            <a:r>
              <a:rPr lang="id-ID" sz="2400" dirty="0">
                <a:latin typeface="Courier New" pitchFamily="49" charset="0"/>
                <a:cs typeface="Courier New" pitchFamily="49" charset="0"/>
              </a:rPr>
              <a:t>int GetDetik(Jam J);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37080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PENGELOMPOKAN PRIMITIF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600200"/>
            <a:ext cx="8358246" cy="50435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sz="1400" dirty="0">
                <a:latin typeface="Courier New" pitchFamily="49" charset="0"/>
                <a:cs typeface="Courier New" pitchFamily="49" charset="0"/>
              </a:rPr>
              <a:t>/* INPUT OUTPUT */ </a:t>
            </a:r>
          </a:p>
          <a:p>
            <a:pPr marL="0" indent="0">
              <a:buNone/>
            </a:pPr>
            <a:r>
              <a:rPr lang="id-ID" sz="1400" dirty="0">
                <a:latin typeface="Courier New" pitchFamily="49" charset="0"/>
                <a:cs typeface="Courier New" pitchFamily="49" charset="0"/>
              </a:rPr>
              <a:t>void BacaJam(Jam * J); </a:t>
            </a:r>
          </a:p>
          <a:p>
            <a:pPr marL="0" indent="0">
              <a:buNone/>
            </a:pPr>
            <a:r>
              <a:rPr lang="id-ID" sz="1400" dirty="0">
                <a:latin typeface="Courier New" pitchFamily="49" charset="0"/>
                <a:cs typeface="Courier New" pitchFamily="49" charset="0"/>
              </a:rPr>
              <a:t>void TulisJam(Jam J); </a:t>
            </a:r>
            <a:endParaRPr lang="id-ID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id-ID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id-ID" sz="1400" dirty="0">
                <a:latin typeface="Courier New" pitchFamily="49" charset="0"/>
                <a:cs typeface="Courier New" pitchFamily="49" charset="0"/>
              </a:rPr>
              <a:t>/* RELASIONAL */ </a:t>
            </a:r>
          </a:p>
          <a:p>
            <a:pPr marL="0" indent="0">
              <a:buNone/>
            </a:pPr>
            <a:r>
              <a:rPr lang="id-ID" sz="1400" dirty="0">
                <a:latin typeface="Courier New" pitchFamily="49" charset="0"/>
                <a:cs typeface="Courier New" pitchFamily="49" charset="0"/>
              </a:rPr>
              <a:t>int IsGreater(Jam J1, J2); </a:t>
            </a:r>
          </a:p>
          <a:p>
            <a:pPr marL="0" indent="0">
              <a:buNone/>
            </a:pPr>
            <a:r>
              <a:rPr lang="id-ID" sz="1400" dirty="0">
                <a:latin typeface="Courier New" pitchFamily="49" charset="0"/>
                <a:cs typeface="Courier New" pitchFamily="49" charset="0"/>
              </a:rPr>
              <a:t>int IsSame(Jam J1,J2); </a:t>
            </a:r>
            <a:endParaRPr lang="id-ID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id-ID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id-ID" sz="1400" dirty="0">
                <a:latin typeface="Courier New" pitchFamily="49" charset="0"/>
                <a:cs typeface="Courier New" pitchFamily="49" charset="0"/>
              </a:rPr>
              <a:t>/* KONVERSI */ </a:t>
            </a:r>
          </a:p>
          <a:p>
            <a:pPr marL="0" indent="0">
              <a:buNone/>
            </a:pPr>
            <a:r>
              <a:rPr lang="id-ID" sz="1400" dirty="0">
                <a:latin typeface="Courier New" pitchFamily="49" charset="0"/>
                <a:cs typeface="Courier New" pitchFamily="49" charset="0"/>
              </a:rPr>
              <a:t>int JamToDetik(Jam J); </a:t>
            </a:r>
          </a:p>
          <a:p>
            <a:pPr marL="0" indent="0">
              <a:buNone/>
            </a:pPr>
            <a:r>
              <a:rPr lang="id-ID" sz="1400" dirty="0">
                <a:latin typeface="Courier New" pitchFamily="49" charset="0"/>
                <a:cs typeface="Courier New" pitchFamily="49" charset="0"/>
              </a:rPr>
              <a:t>Jam DetikToJam(int Detik); </a:t>
            </a:r>
            <a:endParaRPr lang="id-ID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id-ID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id-ID" sz="1400" dirty="0">
                <a:latin typeface="Courier New" pitchFamily="49" charset="0"/>
                <a:cs typeface="Courier New" pitchFamily="49" charset="0"/>
              </a:rPr>
              <a:t>/* ARITMATIKA */ </a:t>
            </a:r>
          </a:p>
          <a:p>
            <a:pPr marL="0" indent="0">
              <a:buNone/>
            </a:pPr>
            <a:r>
              <a:rPr lang="id-ID" sz="1400" dirty="0">
                <a:latin typeface="Courier New" pitchFamily="49" charset="0"/>
                <a:cs typeface="Courier New" pitchFamily="49" charset="0"/>
              </a:rPr>
              <a:t>int JumlahJamDetik(Jam J1,J2); </a:t>
            </a:r>
          </a:p>
          <a:p>
            <a:pPr marL="0" indent="0">
              <a:buNone/>
            </a:pPr>
            <a:r>
              <a:rPr lang="id-ID" sz="1400" dirty="0">
                <a:latin typeface="Courier New" pitchFamily="49" charset="0"/>
                <a:cs typeface="Courier New" pitchFamily="49" charset="0"/>
              </a:rPr>
              <a:t>int KurangJamDetik(Jam J1,J2</a:t>
            </a:r>
            <a:r>
              <a:rPr lang="id-ID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id-ID" sz="14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id-ID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id-ID" sz="1400" dirty="0">
                <a:latin typeface="Courier New" pitchFamily="49" charset="0"/>
                <a:cs typeface="Courier New" pitchFamily="49" charset="0"/>
              </a:rPr>
              <a:t>#endif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6537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515" y="260648"/>
            <a:ext cx="8153400" cy="990600"/>
          </a:xfrm>
        </p:spPr>
        <p:txBody>
          <a:bodyPr/>
          <a:lstStyle/>
          <a:p>
            <a:r>
              <a:rPr lang="id-ID" b="1" dirty="0" smtClean="0"/>
              <a:t>EPISODE AKAN DATANG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297416" cy="4896544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sz="7200" b="1" dirty="0" smtClean="0">
                <a:sym typeface="Wingdings" pitchFamily="2" charset="2"/>
              </a:rPr>
              <a:t>CLASS (1)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xmlns:mc="http://schemas.openxmlformats.org/markup-compatibility/2006" xmlns:a14="http://schemas.microsoft.com/office/drawing/2010/main" val="FFFFFF" mc:Ignorable=""/>
              </a:clrFrom>
              <a:clrTo>
                <a:srgbClr xmlns:mc="http://schemas.openxmlformats.org/markup-compatibility/2006" xmlns:a14="http://schemas.microsoft.com/office/drawing/2010/main" val="FFFFFF" mc:Ignorable="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365104"/>
            <a:ext cx="3213878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71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PENGERTIAN ADT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600200"/>
            <a:ext cx="8358246" cy="504351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/>
              <a:t>Sekumpulan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primitif</a:t>
            </a:r>
            <a:r>
              <a:rPr lang="en-US" dirty="0" smtClean="0"/>
              <a:t> (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) yang </a:t>
            </a:r>
            <a:r>
              <a:rPr lang="en-US" dirty="0" err="1" smtClean="0"/>
              <a:t>mengolah</a:t>
            </a:r>
            <a:r>
              <a:rPr lang="en-US" dirty="0" smtClean="0"/>
              <a:t> data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/>
              <a:t>Kumpulan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file </a:t>
            </a:r>
            <a:r>
              <a:rPr lang="en-US" dirty="0" err="1" smtClean="0"/>
              <a:t>utuh</a:t>
            </a:r>
            <a:r>
              <a:rPr lang="en-US" dirty="0" smtClean="0"/>
              <a:t>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/>
              <a:t>PASCAL </a:t>
            </a:r>
            <a:r>
              <a:rPr lang="en-US" dirty="0" smtClean="0">
                <a:sym typeface="Wingdings" pitchFamily="2" charset="2"/>
              </a:rPr>
              <a:t> UNIT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C/C++  HEADER.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endParaRPr lang="en-US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PENGIDENTIKAN ADT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600200"/>
            <a:ext cx="8358246" cy="504351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/>
              <a:t>PASCAL </a:t>
            </a:r>
            <a:r>
              <a:rPr lang="en-US" dirty="0" smtClean="0">
                <a:sym typeface="Wingdings" pitchFamily="2" charset="2"/>
              </a:rPr>
              <a:t> record.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C/C++  </a:t>
            </a:r>
            <a:r>
              <a:rPr lang="en-US" dirty="0" err="1" smtClean="0">
                <a:sym typeface="Wingdings" pitchFamily="2" charset="2"/>
              </a:rPr>
              <a:t>typedef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struct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4" name="Picture 2" descr="E:\Adam Baru\Modul Adam\Struktur Data\Gambar\albert_einstein-300x300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xmlns:mc="http://schemas.openxmlformats.org/markup-compatibility/2006" xmlns:a14="http://schemas.microsoft.com/office/drawing/2010/main" val="FFFFFF" mc:Ignorable=""/>
              </a:clrFrom>
              <a:clrTo>
                <a:srgbClr xmlns:mc="http://schemas.openxmlformats.org/markup-compatibility/2006" xmlns:a14="http://schemas.microsoft.com/office/drawing/2010/main" val="FFFFFF" mc:Ignorable="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00" y="3714752"/>
            <a:ext cx="2857500" cy="2857500"/>
          </a:xfrm>
          <a:prstGeom prst="rect">
            <a:avLst/>
          </a:prstGeom>
          <a:noFill/>
        </p:spPr>
      </p:pic>
      <p:sp>
        <p:nvSpPr>
          <p:cNvPr id="6" name="Explosion 1 5"/>
          <p:cNvSpPr/>
          <p:nvPr/>
        </p:nvSpPr>
        <p:spPr>
          <a:xfrm>
            <a:off x="4214810" y="3214686"/>
            <a:ext cx="2571768" cy="2143140"/>
          </a:xfrm>
          <a:prstGeom prst="irregularSeal1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xmlns:mc="http://schemas.openxmlformats.org/markup-compatibility/2006" xmlns:a14="http://schemas.microsoft.com/office/drawing/2010/main" val="0070C0" mc:Ignorable=""/>
                </a:solidFill>
                <a:latin typeface="Algerian" pitchFamily="82" charset="0"/>
              </a:rPr>
              <a:t>Struct</a:t>
            </a:r>
            <a:r>
              <a:rPr lang="en-US" b="1" dirty="0" smtClean="0">
                <a:solidFill>
                  <a:srgbClr xmlns:mc="http://schemas.openxmlformats.org/markup-compatibility/2006" xmlns:a14="http://schemas.microsoft.com/office/drawing/2010/main" val="0070C0" mc:Ignorable=""/>
                </a:solidFill>
                <a:latin typeface="Algerian" pitchFamily="82" charset="0"/>
              </a:rPr>
              <a:t> ?</a:t>
            </a:r>
            <a:endParaRPr lang="id-ID" b="1" dirty="0">
              <a:solidFill>
                <a:srgbClr xmlns:mc="http://schemas.openxmlformats.org/markup-compatibility/2006" xmlns:a14="http://schemas.microsoft.com/office/drawing/2010/main" val="0070C0" mc:Ignorable=""/>
              </a:solidFill>
              <a:latin typeface="Algerian" pitchFamily="8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PRIMITIF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600200"/>
            <a:ext cx="8358246" cy="5043510"/>
          </a:xfrm>
        </p:spPr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en-US" dirty="0" smtClean="0"/>
              <a:t>Function </a:t>
            </a:r>
            <a:r>
              <a:rPr lang="en-US" dirty="0" err="1" smtClean="0"/>
              <a:t>atau</a:t>
            </a:r>
            <a:r>
              <a:rPr lang="en-US" dirty="0" smtClean="0"/>
              <a:t> procedure yang </a:t>
            </a:r>
            <a:r>
              <a:rPr lang="en-US" dirty="0" err="1" smtClean="0"/>
              <a:t>mengolah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data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2" descr="E:\Adam Baru\Modul Adam\Pemrograman Berorientasi Objek\Gambar\TimingFunction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xmlns:mc="http://schemas.openxmlformats.org/markup-compatibility/2006" xmlns:a14="http://schemas.microsoft.com/office/drawing/2010/main" val="000000" mc:Ignorable="">
                  <a:alpha val="0"/>
                </a:srgbClr>
              </a:clrFrom>
              <a:clrTo>
                <a:srgbClr xmlns:mc="http://schemas.openxmlformats.org/markup-compatibility/2006" xmlns:a14="http://schemas.microsoft.com/office/drawing/2010/main" val="000000" mc:Ignorable="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3429000"/>
            <a:ext cx="3239744" cy="300039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TEKNIK PEMBUATAN ADT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600200"/>
            <a:ext cx="8358246" cy="504351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None/>
            </a:pPr>
            <a:r>
              <a:rPr lang="en-US" dirty="0" smtClean="0"/>
              <a:t>Input </a:t>
            </a:r>
            <a:r>
              <a:rPr lang="en-US" dirty="0" err="1" smtClean="0"/>
              <a:t>dan</a:t>
            </a:r>
            <a:r>
              <a:rPr lang="en-US" dirty="0" smtClean="0"/>
              <a:t> output </a:t>
            </a:r>
            <a:r>
              <a:rPr lang="en-US" dirty="0" err="1" smtClean="0"/>
              <a:t>harus</a:t>
            </a:r>
            <a:r>
              <a:rPr lang="en-US" dirty="0" smtClean="0"/>
              <a:t>: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/>
              <a:t>Benar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/>
              <a:t>Banyak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/>
              <a:t>Spesifik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/>
              <a:t>Terstruktur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endParaRPr lang="en-US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2" name="Picture 2" descr="E:\Adam Baru\Modul Adam\Pemrograman Berorientasi Objek\Gambar\engineering_rulerandpenc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4500570"/>
            <a:ext cx="2940041" cy="216767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ADT BANYAK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600200"/>
            <a:ext cx="8358246" cy="5043510"/>
          </a:xfrm>
        </p:spPr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primitif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ADT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primitif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.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7" name="Picture 3" descr="E:\Adam Baru\Modul Adam\Pemrograman Berorientasi Objek\Gambar\crowded-ne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3857628"/>
            <a:ext cx="2357454" cy="238692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ADT SPESIFIK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600200"/>
            <a:ext cx="8358246" cy="5043510"/>
          </a:xfrm>
        </p:spPr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en-US" dirty="0" err="1" smtClean="0"/>
              <a:t>Primitif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sendiri-sendiri</a:t>
            </a:r>
            <a:r>
              <a:rPr lang="en-US" dirty="0" smtClean="0"/>
              <a:t>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bertabrakan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smtClean="0"/>
              <a:t> lain.</a:t>
            </a:r>
            <a:endParaRPr lang="en-US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0" name="Picture 2" descr="E:\Adam Baru\Modul Adam\Pemrograman Berorientasi Objek\Gambar\apophi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4429132"/>
            <a:ext cx="2296221" cy="1928826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>
              <a:shade val="85000"/>
            </a:srgbClr>
          </a:solidFill>
          <a:ln w="190500" cap="sq">
            <a:solidFill>
              <a:srgbClr xmlns:mc="http://schemas.openxmlformats.org/markup-compatibility/2006" xmlns:a14="http://schemas.microsoft.com/office/drawing/2010/main" val="FFFFFF" mc:Ignorable=""/>
            </a:solidFill>
            <a:miter lim="800000"/>
          </a:ln>
          <a:effectLst>
            <a:outerShdw blurRad="65000" dist="50800" dir="12900000" kx="195000" ky="145000" algn="tl" rotWithShape="0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xmlns:mc="http://schemas.openxmlformats.org/markup-compatibility/2006" xmlns:a14="http://schemas.microsoft.com/office/drawing/2010/main" val="969696" mc:Ignorable="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ADT </a:t>
            </a:r>
            <a:r>
              <a:rPr lang="id-ID" b="1" dirty="0" smtClean="0"/>
              <a:t>TERSTRUKTUR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600200"/>
            <a:ext cx="8358246" cy="5043510"/>
          </a:xfrm>
        </p:spPr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/>
              <a:t>Pengelolaan kode harus rapi dan mudah untuk dikembangkan.</a:t>
            </a:r>
            <a:endParaRPr lang="en-US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365104"/>
            <a:ext cx="2664296" cy="18696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3568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KESALAHAN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600200"/>
            <a:ext cx="8358246" cy="504351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/>
              <a:t>Sedikit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/>
              <a:t>      Jumlah primitif yang dibuat terlalu sedikit.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 startAt="2"/>
            </a:pPr>
            <a:r>
              <a:rPr lang="id-ID" dirty="0" smtClean="0"/>
              <a:t>Tidak spesifik</a:t>
            </a:r>
          </a:p>
          <a:p>
            <a:pPr marL="530225" indent="-530225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/>
              <a:t> </a:t>
            </a:r>
            <a:r>
              <a:rPr lang="id-ID" dirty="0" smtClean="0"/>
              <a:t>     </a:t>
            </a:r>
            <a:r>
              <a:rPr lang="id-ID" dirty="0" smtClean="0"/>
              <a:t>Primitif </a:t>
            </a:r>
            <a:r>
              <a:rPr lang="id-ID" dirty="0" smtClean="0"/>
              <a:t>yang dibuat menjalankan tugas yang bukan   </a:t>
            </a:r>
          </a:p>
          <a:p>
            <a:pPr marL="530225" indent="-530225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/>
              <a:t> </a:t>
            </a:r>
            <a:r>
              <a:rPr lang="id-ID" dirty="0" smtClean="0"/>
              <a:t>     bagiannya.</a:t>
            </a:r>
          </a:p>
          <a:p>
            <a:pPr marL="530225" indent="-530225">
              <a:lnSpc>
                <a:spcPct val="150000"/>
              </a:lnSpc>
              <a:buClr>
                <a:schemeClr val="tx1"/>
              </a:buClr>
              <a:buFont typeface="+mj-lt"/>
              <a:buAutoNum type="arabicPeriod" startAt="3"/>
            </a:pPr>
            <a:r>
              <a:rPr lang="id-ID" dirty="0" smtClean="0"/>
              <a:t>Tidak terstruktur</a:t>
            </a:r>
          </a:p>
          <a:p>
            <a:pPr marL="530225" indent="-530225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/>
              <a:t> </a:t>
            </a:r>
            <a:r>
              <a:rPr lang="id-ID" dirty="0" smtClean="0"/>
              <a:t>     Primitif yang dibuat tidak terkelompok dan tersusun </a:t>
            </a:r>
          </a:p>
          <a:p>
            <a:pPr marL="530225" indent="-530225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/>
              <a:t> </a:t>
            </a:r>
            <a:r>
              <a:rPr lang="id-ID" dirty="0" smtClean="0"/>
              <a:t>     dengan baik.</a:t>
            </a:r>
            <a:endParaRPr lang="en-US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84425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464646" mc:Ignorable=""/>
      </a:dk2>
      <a:lt2>
        <a:srgbClr xmlns:mc="http://schemas.openxmlformats.org/markup-compatibility/2006" xmlns:a14="http://schemas.microsoft.com/office/drawing/2010/main" val="DEF5FA" mc:Ignorable=""/>
      </a:lt2>
      <a:accent1>
        <a:srgbClr xmlns:mc="http://schemas.openxmlformats.org/markup-compatibility/2006" xmlns:a14="http://schemas.microsoft.com/office/drawing/2010/main" val="2DA2BF" mc:Ignorable=""/>
      </a:accent1>
      <a:accent2>
        <a:srgbClr xmlns:mc="http://schemas.openxmlformats.org/markup-compatibility/2006" xmlns:a14="http://schemas.microsoft.com/office/drawing/2010/main" val="DA1F28" mc:Ignorable=""/>
      </a:accent2>
      <a:accent3>
        <a:srgbClr xmlns:mc="http://schemas.openxmlformats.org/markup-compatibility/2006" xmlns:a14="http://schemas.microsoft.com/office/drawing/2010/main" val="EB641B" mc:Ignorable=""/>
      </a:accent3>
      <a:accent4>
        <a:srgbClr xmlns:mc="http://schemas.openxmlformats.org/markup-compatibility/2006" xmlns:a14="http://schemas.microsoft.com/office/drawing/2010/main" val="39639D" mc:Ignorable=""/>
      </a:accent4>
      <a:accent5>
        <a:srgbClr xmlns:mc="http://schemas.openxmlformats.org/markup-compatibility/2006" xmlns:a14="http://schemas.microsoft.com/office/drawing/2010/main" val="474B78" mc:Ignorable=""/>
      </a:accent5>
      <a:accent6>
        <a:srgbClr xmlns:mc="http://schemas.openxmlformats.org/markup-compatibility/2006" xmlns:a14="http://schemas.microsoft.com/office/drawing/2010/main" val="7D3C4A" mc:Ignorable=""/>
      </a:accent6>
      <a:hlink>
        <a:srgbClr xmlns:mc="http://schemas.openxmlformats.org/markup-compatibility/2006" xmlns:a14="http://schemas.microsoft.com/office/drawing/2010/main" val="FF8119" mc:Ignorable=""/>
      </a:hlink>
      <a:folHlink>
        <a:srgbClr xmlns:mc="http://schemas.openxmlformats.org/markup-compatibility/2006" xmlns:a14="http://schemas.microsoft.com/office/drawing/2010/main" val="44B9E8" mc:Ignorable="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xmlns:mc="http://schemas.openxmlformats.org/markup-compatibility/2006" xmlns:a14="http://schemas.microsoft.com/office/drawing/2010/main" val="000000" mc:Ignorable="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xmlns:mc="http://schemas.openxmlformats.org/markup-compatibility/2006" xmlns:a14="http://schemas.microsoft.com/office/drawing/2010/main" val="000000" mc:Ignorable="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533</TotalTime>
  <Words>371</Words>
  <Application>Microsoft Office PowerPoint</Application>
  <PresentationFormat>On-screen Show 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DIKTAT PBO</vt:lpstr>
      <vt:lpstr>PENGERTIAN ADT</vt:lpstr>
      <vt:lpstr>PENGIDENTIKAN ADT</vt:lpstr>
      <vt:lpstr>PRIMITIF</vt:lpstr>
      <vt:lpstr>TEKNIK PEMBUATAN ADT</vt:lpstr>
      <vt:lpstr>ADT BANYAK</vt:lpstr>
      <vt:lpstr>ADT SPESIFIK</vt:lpstr>
      <vt:lpstr>ADT TERSTRUKTUR</vt:lpstr>
      <vt:lpstr>KESALAHAN</vt:lpstr>
      <vt:lpstr>CONTOH ADT BENAR</vt:lpstr>
      <vt:lpstr>CONTOH ADT SALAH</vt:lpstr>
      <vt:lpstr>PENGELOMPOKAN PRIMITIF</vt:lpstr>
      <vt:lpstr>PENGELOMPOKAN PRIMITIF</vt:lpstr>
      <vt:lpstr>EPISODE AKAN DATANG</vt:lpstr>
      <vt:lpstr>PowerPoint Presentation</vt:lpstr>
    </vt:vector>
  </TitlesOfParts>
  <Company>Teknik Informatika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II - ADT</dc:title>
  <dc:creator>Adam Mukharil Bachtiar</dc:creator>
  <cp:lastModifiedBy>Adam MB</cp:lastModifiedBy>
  <cp:revision>131</cp:revision>
  <dcterms:created xsi:type="dcterms:W3CDTF">2010-02-18T01:05:10Z</dcterms:created>
  <dcterms:modified xsi:type="dcterms:W3CDTF">2010-03-01T10:56:15Z</dcterms:modified>
</cp:coreProperties>
</file>