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90" r:id="rId3"/>
    <p:sldId id="305" r:id="rId4"/>
    <p:sldId id="304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02" r:id="rId19"/>
    <p:sldId id="28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5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3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3/3/2010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3/3/2010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3/3/2010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3/3/2010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3/3/2010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3/3/2010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3/3/2010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3/3/2010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3/3/2010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3/3/2010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3/3/2010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3/3/2010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3/3/2010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929610" y="142876"/>
            <a:ext cx="1071546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BAB I</a:t>
            </a:r>
            <a:r>
              <a:rPr lang="id-ID" dirty="0" smtClean="0"/>
              <a:t>II</a:t>
            </a:r>
            <a:r>
              <a:rPr lang="en-US" dirty="0" smtClean="0"/>
              <a:t> – </a:t>
            </a:r>
            <a:r>
              <a:rPr lang="id-ID" dirty="0" smtClean="0"/>
              <a:t>ARRAY STATIS II</a:t>
            </a:r>
            <a:endParaRPr lang="id-ID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4"/>
            <a:ext cx="9144000" cy="105727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DIKTAT </a:t>
            </a:r>
            <a:r>
              <a:rPr lang="en-US" b="1" dirty="0" err="1" smtClean="0"/>
              <a:t>struktur</a:t>
            </a:r>
            <a:r>
              <a:rPr lang="en-US" b="1" dirty="0" smtClean="0"/>
              <a:t> data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890391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 IF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928802"/>
            <a:ext cx="2914650" cy="304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KASUS BINARY SEARCH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99715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Data yang dicari = 50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Banyak data = 10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Array: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Kiri = 1 dan Kanan = 10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Tengah = (1+10)/2 = 5.5 dibulatkan menjadi 5.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807144"/>
              </p:ext>
            </p:extLst>
          </p:nvPr>
        </p:nvGraphicFramePr>
        <p:xfrm>
          <a:off x="755576" y="4005064"/>
          <a:ext cx="7560840" cy="8093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56084"/>
                <a:gridCol w="756084"/>
                <a:gridCol w="756084"/>
                <a:gridCol w="756084"/>
                <a:gridCol w="756084"/>
                <a:gridCol w="756084"/>
                <a:gridCol w="756084"/>
                <a:gridCol w="756084"/>
                <a:gridCol w="756084"/>
                <a:gridCol w="756084"/>
              </a:tblGrid>
              <a:tr h="8093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1</a:t>
                      </a:r>
                      <a:endParaRPr lang="id-ID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4</a:t>
                      </a:r>
                      <a:endParaRPr lang="id-ID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8</a:t>
                      </a:r>
                      <a:endParaRPr lang="id-ID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9</a:t>
                      </a:r>
                      <a:endParaRPr lang="id-ID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10</a:t>
                      </a:r>
                      <a:endParaRPr lang="id-ID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15</a:t>
                      </a:r>
                      <a:endParaRPr lang="id-ID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16</a:t>
                      </a:r>
                      <a:endParaRPr lang="id-ID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25</a:t>
                      </a:r>
                      <a:endParaRPr lang="id-ID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50</a:t>
                      </a:r>
                      <a:endParaRPr lang="id-ID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55</a:t>
                      </a:r>
                      <a:endParaRPr lang="id-ID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088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53400" cy="990600"/>
          </a:xfrm>
        </p:spPr>
        <p:txBody>
          <a:bodyPr/>
          <a:lstStyle/>
          <a:p>
            <a:r>
              <a:rPr lang="id-ID" b="1" dirty="0" smtClean="0"/>
              <a:t>OPERASI ARRAY STATIS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997152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4"/>
            </a:pPr>
            <a:r>
              <a:rPr lang="id-ID" dirty="0" smtClean="0">
                <a:sym typeface="Wingdings" pitchFamily="2" charset="2"/>
              </a:rPr>
              <a:t>Pengurutan (Sorting)</a:t>
            </a:r>
          </a:p>
          <a:p>
            <a:pPr marL="1074738" indent="-536575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ym typeface="Wingdings" pitchFamily="2" charset="2"/>
              </a:rPr>
              <a:t>Bubble Sort</a:t>
            </a:r>
          </a:p>
          <a:p>
            <a:pPr marL="1074738" indent="-536575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ym typeface="Wingdings" pitchFamily="2" charset="2"/>
              </a:rPr>
              <a:t>Selection Sort</a:t>
            </a:r>
          </a:p>
          <a:p>
            <a:pPr marL="1074738" indent="-536575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Insertion Sort</a:t>
            </a:r>
          </a:p>
          <a:p>
            <a:pPr marL="1074738" indent="-536575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Radix Sort </a:t>
            </a:r>
          </a:p>
          <a:p>
            <a:pPr marL="1074738" indent="-536575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Merge Sort</a:t>
            </a:r>
          </a:p>
          <a:p>
            <a:pPr marL="1074738" indent="-536575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Quick Sort.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ight Brace 5"/>
          <p:cNvSpPr/>
          <p:nvPr/>
        </p:nvSpPr>
        <p:spPr>
          <a:xfrm>
            <a:off x="3851920" y="3933056"/>
            <a:ext cx="1008112" cy="24482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4787860"/>
            <a:ext cx="2016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400" b="1" dirty="0" smtClean="0"/>
              <a:t>TUGAS</a:t>
            </a:r>
            <a:endParaRPr lang="id-ID" sz="4400" b="1" dirty="0"/>
          </a:p>
        </p:txBody>
      </p:sp>
    </p:spTree>
    <p:extLst>
      <p:ext uri="{BB962C8B-B14F-4D97-AF65-F5344CB8AC3E}">
        <p14:creationId xmlns:p14="http://schemas.microsoft.com/office/powerpoint/2010/main" val="1800656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53400" cy="990600"/>
          </a:xfrm>
        </p:spPr>
        <p:txBody>
          <a:bodyPr/>
          <a:lstStyle/>
          <a:p>
            <a:r>
              <a:rPr lang="id-ID" b="1" dirty="0" smtClean="0"/>
              <a:t>BUBBLE SORT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9971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Membandingkan sebuah elemen array ke-i dengan elemen array berikutnya (elemen ke-i+1), jika isi elemen array ke-i lebih besar dibanding elemen array ke-i+1 maka tukarkan isinya. 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E:\Modul Adam\Struktur Data\Gambar\mban645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007" y="4005064"/>
            <a:ext cx="1798892" cy="215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8424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53400" cy="990600"/>
          </a:xfrm>
        </p:spPr>
        <p:txBody>
          <a:bodyPr/>
          <a:lstStyle/>
          <a:p>
            <a:r>
              <a:rPr lang="id-ID" b="1" dirty="0" smtClean="0"/>
              <a:t>CONTOH BUBBLE SORT</a:t>
            </a:r>
            <a:endParaRPr lang="id-ID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88249683"/>
              </p:ext>
            </p:extLst>
          </p:nvPr>
        </p:nvGraphicFramePr>
        <p:xfrm>
          <a:off x="611560" y="1916832"/>
          <a:ext cx="8208915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60085"/>
                <a:gridCol w="732445"/>
                <a:gridCol w="746265"/>
                <a:gridCol w="746265"/>
                <a:gridCol w="746265"/>
                <a:gridCol w="746265"/>
                <a:gridCol w="746265"/>
                <a:gridCol w="746265"/>
                <a:gridCol w="746265"/>
                <a:gridCol w="746265"/>
                <a:gridCol w="746265"/>
              </a:tblGrid>
              <a:tr h="4490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Array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Awal: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5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7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9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6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4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805592"/>
              </p:ext>
            </p:extLst>
          </p:nvPr>
        </p:nvGraphicFramePr>
        <p:xfrm>
          <a:off x="611560" y="2852936"/>
          <a:ext cx="8280919" cy="338437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874599"/>
                <a:gridCol w="740632"/>
                <a:gridCol w="740632"/>
                <a:gridCol w="740632"/>
                <a:gridCol w="740632"/>
                <a:gridCol w="740632"/>
                <a:gridCol w="740632"/>
                <a:gridCol w="740632"/>
                <a:gridCol w="740632"/>
                <a:gridCol w="740632"/>
                <a:gridCol w="740632"/>
              </a:tblGrid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L. 1</a:t>
                      </a:r>
                      <a:endParaRPr lang="id-ID" sz="18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L. 2</a:t>
                      </a:r>
                      <a:endParaRPr lang="id-ID" sz="18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7</a:t>
                      </a:r>
                      <a:endParaRPr lang="id-ID" sz="18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L. 3</a:t>
                      </a:r>
                      <a:endParaRPr lang="id-ID" sz="18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6</a:t>
                      </a:r>
                      <a:endParaRPr lang="id-ID" sz="18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7</a:t>
                      </a:r>
                      <a:endParaRPr lang="id-ID" sz="18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L. 4</a:t>
                      </a:r>
                      <a:endParaRPr lang="id-ID" sz="18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5</a:t>
                      </a:r>
                      <a:endParaRPr lang="id-ID" sz="18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6</a:t>
                      </a:r>
                      <a:endParaRPr lang="id-ID" sz="18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7</a:t>
                      </a:r>
                      <a:endParaRPr lang="id-ID" sz="18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L. 5</a:t>
                      </a:r>
                      <a:endParaRPr lang="id-ID" sz="18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4</a:t>
                      </a:r>
                      <a:endParaRPr lang="id-ID" sz="18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5</a:t>
                      </a:r>
                      <a:endParaRPr lang="id-ID" sz="18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6</a:t>
                      </a:r>
                      <a:endParaRPr lang="id-ID" sz="18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7</a:t>
                      </a:r>
                      <a:endParaRPr lang="id-ID" sz="18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L. 6</a:t>
                      </a:r>
                      <a:endParaRPr lang="id-ID" sz="18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3</a:t>
                      </a:r>
                      <a:endParaRPr lang="id-ID" sz="18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4</a:t>
                      </a:r>
                      <a:endParaRPr lang="id-ID" sz="18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5</a:t>
                      </a:r>
                      <a:endParaRPr lang="id-ID" sz="18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6</a:t>
                      </a:r>
                      <a:endParaRPr lang="id-ID" sz="18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7</a:t>
                      </a:r>
                      <a:endParaRPr lang="id-ID" sz="18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L. 7</a:t>
                      </a:r>
                      <a:endParaRPr lang="id-ID" sz="18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3</a:t>
                      </a:r>
                      <a:endParaRPr lang="id-ID" sz="18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3</a:t>
                      </a:r>
                      <a:endParaRPr lang="id-ID" sz="18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4</a:t>
                      </a:r>
                      <a:endParaRPr lang="id-ID" sz="18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5</a:t>
                      </a:r>
                      <a:endParaRPr lang="id-ID" sz="18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6</a:t>
                      </a:r>
                      <a:endParaRPr lang="id-ID" sz="18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7</a:t>
                      </a:r>
                      <a:endParaRPr lang="id-ID" sz="18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L. 8</a:t>
                      </a:r>
                      <a:endParaRPr lang="id-ID" sz="18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</a:t>
                      </a:r>
                      <a:endParaRPr lang="id-ID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4</a:t>
                      </a:r>
                      <a:endParaRPr lang="id-ID" sz="1800" b="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5</a:t>
                      </a:r>
                      <a:endParaRPr lang="id-ID" sz="1800" b="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6</a:t>
                      </a:r>
                      <a:endParaRPr lang="id-ID" sz="1800" b="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7</a:t>
                      </a:r>
                      <a:endParaRPr lang="id-ID" sz="1800" b="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L. 9</a:t>
                      </a:r>
                      <a:endParaRPr lang="id-ID" sz="18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2</a:t>
                      </a:r>
                      <a:endParaRPr lang="id-ID" sz="1800" b="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4</a:t>
                      </a:r>
                      <a:endParaRPr lang="id-ID" sz="1800" b="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5</a:t>
                      </a:r>
                      <a:endParaRPr lang="id-ID" sz="1800" b="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6</a:t>
                      </a:r>
                      <a:endParaRPr lang="id-ID" sz="1800" b="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7</a:t>
                      </a:r>
                      <a:endParaRPr lang="id-ID" sz="1800" b="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FFFF00" mc:Ignorable="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472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53400" cy="990600"/>
          </a:xfrm>
        </p:spPr>
        <p:txBody>
          <a:bodyPr/>
          <a:lstStyle/>
          <a:p>
            <a:r>
              <a:rPr lang="id-ID" b="1" dirty="0" smtClean="0"/>
              <a:t>SELECTION SORT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9971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Menyimpan data terkecil dari data array ke posisi kiri. Data paling kiri yang telah terurut tidak perlu dibandingkan lagi. 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E:\Modul Adam\Struktur Data\Gambar\mban645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007" y="4005064"/>
            <a:ext cx="1798892" cy="215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248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53400" cy="990600"/>
          </a:xfrm>
        </p:spPr>
        <p:txBody>
          <a:bodyPr/>
          <a:lstStyle/>
          <a:p>
            <a:r>
              <a:rPr lang="id-ID" b="1" dirty="0" smtClean="0"/>
              <a:t>CONTOH SELECTION SORT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3893065"/>
              </p:ext>
            </p:extLst>
          </p:nvPr>
        </p:nvGraphicFramePr>
        <p:xfrm>
          <a:off x="539552" y="1916832"/>
          <a:ext cx="8208915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60085"/>
                <a:gridCol w="732445"/>
                <a:gridCol w="746265"/>
                <a:gridCol w="746265"/>
                <a:gridCol w="746265"/>
                <a:gridCol w="746265"/>
                <a:gridCol w="746265"/>
                <a:gridCol w="746265"/>
                <a:gridCol w="746265"/>
                <a:gridCol w="746265"/>
                <a:gridCol w="746265"/>
              </a:tblGrid>
              <a:tr h="4490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Array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Awal: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5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7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9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6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4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2987824" y="3068960"/>
            <a:ext cx="4010744" cy="136815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400" dirty="0" smtClean="0"/>
              <a:t>SILAKAN DICOBA!!!</a:t>
            </a:r>
            <a:endParaRPr lang="id-ID" sz="4400" dirty="0"/>
          </a:p>
        </p:txBody>
      </p:sp>
      <p:pic>
        <p:nvPicPr>
          <p:cNvPr id="8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4653136"/>
            <a:ext cx="1901838" cy="19018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0755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OPERASI ARRAY STATIS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5"/>
            </a:pPr>
            <a:r>
              <a:rPr lang="id-ID" dirty="0" smtClean="0">
                <a:sym typeface="Wingdings" pitchFamily="2" charset="2"/>
              </a:rPr>
              <a:t>Penghancuran array </a:t>
            </a:r>
          </a:p>
          <a:p>
            <a:pPr marL="536575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Proses mengembalikan data array ke nilai awal.</a:t>
            </a: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3687402"/>
            <a:ext cx="2857500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18248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TUGAS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Buatlah laporan (Algoritma dan Source Code) serta aplikasi pengurutan yang belum dijelaskan di kelas!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Bentuk delapan kelompok (2 kelompok 1 metode pencarian beda kasus).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Kumpulkan 2 minggu lagi!</a:t>
            </a: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653136"/>
            <a:ext cx="1944216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151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515" y="260648"/>
            <a:ext cx="8153400" cy="990600"/>
          </a:xfrm>
        </p:spPr>
        <p:txBody>
          <a:bodyPr/>
          <a:lstStyle/>
          <a:p>
            <a:r>
              <a:rPr lang="id-ID" b="1" dirty="0" smtClean="0"/>
              <a:t>EPISODE AKAN DATANG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640960" cy="4896544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sz="5400" b="1" dirty="0" smtClean="0">
                <a:sym typeface="Wingdings" pitchFamily="2" charset="2"/>
              </a:rPr>
              <a:t>LINKED LIST (1)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149080"/>
            <a:ext cx="3557960" cy="231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563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OPERASI ARRAY STATIS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3"/>
            </a:pPr>
            <a:r>
              <a:rPr lang="id-ID" dirty="0" smtClean="0">
                <a:sym typeface="Wingdings" pitchFamily="2" charset="2"/>
              </a:rPr>
              <a:t>Pencarian array </a:t>
            </a:r>
          </a:p>
          <a:p>
            <a:pPr marL="536575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Proses mencari suatu data yang terdapat dalam suatu array. Proses ini menghasilkan nilai benar atau salah.</a:t>
            </a: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3687402"/>
            <a:ext cx="2857500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89139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OPERASI ARRAY STATIS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Metode Pencarian: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Sequential / Linear Search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Binary Search</a:t>
            </a: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509120"/>
            <a:ext cx="2044887" cy="1872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5460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OPERASI ARRAY STATIS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Sequential / Linear Search: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Tanpa Boolean</a:t>
            </a:r>
          </a:p>
          <a:p>
            <a:pPr marL="900113" indent="-361950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ym typeface="Wingdings" pitchFamily="2" charset="2"/>
              </a:rPr>
              <a:t>Tanpa Sentinel </a:t>
            </a:r>
          </a:p>
          <a:p>
            <a:pPr marL="900113" indent="-361950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ym typeface="Wingdings" pitchFamily="2" charset="2"/>
              </a:rPr>
              <a:t>Dengan Sentinel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2"/>
            </a:pPr>
            <a:r>
              <a:rPr lang="id-ID" dirty="0" smtClean="0">
                <a:sym typeface="Wingdings" pitchFamily="2" charset="2"/>
              </a:rPr>
              <a:t>Dengan Boolean.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509120"/>
            <a:ext cx="2044887" cy="1872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2114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SEQUENTIAL SEARCH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Tanpa boolean tanpa sentinel: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Tidak menggunakan variabel boolean.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Tidak mempunyai tambahan elemen di akhir array.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509120"/>
            <a:ext cx="2044887" cy="1872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610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SEQUENTIAL SEARCH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Tanpa boolean dengan sentinel: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Tidak menggunakan variabel boolean.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Mempunyai tambahan elemen di akhir array untuk menyimpan data cari apabila data cari tidak ditemukan.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509120"/>
            <a:ext cx="2044887" cy="1872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6421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SEQUENTIAL SEARCH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Dengan boolean: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Menggunakan variabel boolean.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Menghasilkan nilai </a:t>
            </a:r>
            <a:r>
              <a:rPr lang="id-ID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TRUE</a:t>
            </a: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atau </a:t>
            </a:r>
            <a:r>
              <a:rPr lang="id-ID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FALSE</a:t>
            </a: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di akhir pencarian.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509120"/>
            <a:ext cx="2044887" cy="1872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7437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BINARY SEARCH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Data harus terurut baik secara ascending atau descending.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Mekanismenya adalah dengan cara membagi dua bagian yaitu bagian kiri (indeks terkecil/Ia) sampai ke indeks tengah dan bagian kanan mulai dari indeks tengah sampai indeks terbesar (Ib)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 Indeks tengah (k) : (Ia+Ib) div 2.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25086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BINARY SEARCH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4"/>
            </a:pPr>
            <a:r>
              <a:rPr lang="id-ID" dirty="0" smtClean="0">
                <a:sym typeface="Wingdings" pitchFamily="2" charset="2"/>
              </a:rPr>
              <a:t>Jika data yang dicari lebih kecil dari data di indeks tengah maka pencarian dilanjutkan ke bagian kiri.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4"/>
            </a:pPr>
            <a:r>
              <a:rPr lang="id-ID" dirty="0" smtClean="0">
                <a:sym typeface="Wingdings" pitchFamily="2" charset="2"/>
              </a:rPr>
              <a:t>Jika data yang dicari lebih besar dari data di indeks tengah maka pencarian dilanjutkan ke bagian kanan.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80444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464646" mc:Ignorable=""/>
      </a:dk2>
      <a:lt2>
        <a:srgbClr xmlns:mc="http://schemas.openxmlformats.org/markup-compatibility/2006" xmlns:a14="http://schemas.microsoft.com/office/drawing/2010/main" val="DEF5FA" mc:Ignorable=""/>
      </a:lt2>
      <a:accent1>
        <a:srgbClr xmlns:mc="http://schemas.openxmlformats.org/markup-compatibility/2006" xmlns:a14="http://schemas.microsoft.com/office/drawing/2010/main" val="2DA2BF" mc:Ignorable=""/>
      </a:accent1>
      <a:accent2>
        <a:srgbClr xmlns:mc="http://schemas.openxmlformats.org/markup-compatibility/2006" xmlns:a14="http://schemas.microsoft.com/office/drawing/2010/main" val="DA1F28" mc:Ignorable=""/>
      </a:accent2>
      <a:accent3>
        <a:srgbClr xmlns:mc="http://schemas.openxmlformats.org/markup-compatibility/2006" xmlns:a14="http://schemas.microsoft.com/office/drawing/2010/main" val="EB641B" mc:Ignorable=""/>
      </a:accent3>
      <a:accent4>
        <a:srgbClr xmlns:mc="http://schemas.openxmlformats.org/markup-compatibility/2006" xmlns:a14="http://schemas.microsoft.com/office/drawing/2010/main" val="39639D" mc:Ignorable=""/>
      </a:accent4>
      <a:accent5>
        <a:srgbClr xmlns:mc="http://schemas.openxmlformats.org/markup-compatibility/2006" xmlns:a14="http://schemas.microsoft.com/office/drawing/2010/main" val="474B78" mc:Ignorable=""/>
      </a:accent5>
      <a:accent6>
        <a:srgbClr xmlns:mc="http://schemas.openxmlformats.org/markup-compatibility/2006" xmlns:a14="http://schemas.microsoft.com/office/drawing/2010/main" val="7D3C4A" mc:Ignorable=""/>
      </a:accent6>
      <a:hlink>
        <a:srgbClr xmlns:mc="http://schemas.openxmlformats.org/markup-compatibility/2006" xmlns:a14="http://schemas.microsoft.com/office/drawing/2010/main" val="FF8119" mc:Ignorable=""/>
      </a:hlink>
      <a:folHlink>
        <a:srgbClr xmlns:mc="http://schemas.openxmlformats.org/markup-compatibility/2006" xmlns:a14="http://schemas.microsoft.com/office/drawing/2010/main" val="44B9E8" mc:Ignorable="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849</TotalTime>
  <Words>552</Words>
  <Application>Microsoft Office PowerPoint</Application>
  <PresentationFormat>On-screen Show (4:3)</PresentationFormat>
  <Paragraphs>202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DIKTAT struktur data</vt:lpstr>
      <vt:lpstr>OPERASI ARRAY STATIS</vt:lpstr>
      <vt:lpstr>OPERASI ARRAY STATIS</vt:lpstr>
      <vt:lpstr>OPERASI ARRAY STATIS</vt:lpstr>
      <vt:lpstr>SEQUENTIAL SEARCH</vt:lpstr>
      <vt:lpstr>SEQUENTIAL SEARCH</vt:lpstr>
      <vt:lpstr>SEQUENTIAL SEARCH</vt:lpstr>
      <vt:lpstr>BINARY SEARCH</vt:lpstr>
      <vt:lpstr>BINARY SEARCH</vt:lpstr>
      <vt:lpstr>KASUS BINARY SEARCH</vt:lpstr>
      <vt:lpstr>OPERASI ARRAY STATIS</vt:lpstr>
      <vt:lpstr>BUBBLE SORT</vt:lpstr>
      <vt:lpstr>CONTOH BUBBLE SORT</vt:lpstr>
      <vt:lpstr>SELECTION SORT</vt:lpstr>
      <vt:lpstr>CONTOH SELECTION SORT</vt:lpstr>
      <vt:lpstr>OPERASI ARRAY STATIS</vt:lpstr>
      <vt:lpstr>TUGAS</vt:lpstr>
      <vt:lpstr>EPISODE AKAN DATANG</vt:lpstr>
      <vt:lpstr>PowerPoint Presentation</vt:lpstr>
    </vt:vector>
  </TitlesOfParts>
  <Company>Teknik Informatika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III - Array Statis 2</dc:title>
  <dc:creator>Adam Mukharil Bachtiar</dc:creator>
  <cp:lastModifiedBy>Adam MB</cp:lastModifiedBy>
  <cp:revision>188</cp:revision>
  <dcterms:created xsi:type="dcterms:W3CDTF">2010-02-18T01:05:10Z</dcterms:created>
  <dcterms:modified xsi:type="dcterms:W3CDTF">2010-03-03T11:06:09Z</dcterms:modified>
</cp:coreProperties>
</file>