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1.xml"/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5DE69-BD9B-41DD-8842-0D596BA496A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9B99D-4C92-45F0-968E-9B0FED550EDA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</a:rPr>
            <a:t>JENIS-JENIS ANALISIS EKONOMI</a:t>
          </a:r>
          <a:endParaRPr lang="en-US" dirty="0">
            <a:latin typeface="Juice ITC" pitchFamily="82" charset="0"/>
          </a:endParaRPr>
        </a:p>
      </dgm:t>
    </dgm:pt>
    <dgm:pt modelId="{5541DBDC-8022-4ACA-B8ED-7A683863AF22}" type="parTrans" cxnId="{CEFDE3AA-5FEF-4704-93E9-D512AEE375AE}">
      <dgm:prSet/>
      <dgm:spPr/>
      <dgm:t>
        <a:bodyPr/>
        <a:lstStyle/>
        <a:p>
          <a:endParaRPr lang="en-US"/>
        </a:p>
      </dgm:t>
    </dgm:pt>
    <dgm:pt modelId="{3480122E-F9A9-46EE-A827-0A632B26288F}" type="sibTrans" cxnId="{CEFDE3AA-5FEF-4704-93E9-D512AEE375AE}">
      <dgm:prSet/>
      <dgm:spPr/>
      <dgm:t>
        <a:bodyPr/>
        <a:lstStyle/>
        <a:p>
          <a:endParaRPr lang="en-US"/>
        </a:p>
      </dgm:t>
    </dgm:pt>
    <dgm:pt modelId="{83B955EB-58C3-410C-8664-3365B678AA3E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  <a:hlinkClick xmlns:r="http://schemas.openxmlformats.org/officeDocument/2006/relationships" r:id="rId1" action="ppaction://hlinksldjump"/>
            </a:rPr>
            <a:t>EKONOMI DESKRIPTIF</a:t>
          </a:r>
          <a:endParaRPr lang="en-US" dirty="0">
            <a:latin typeface="Juice ITC" pitchFamily="82" charset="0"/>
          </a:endParaRPr>
        </a:p>
      </dgm:t>
    </dgm:pt>
    <dgm:pt modelId="{E77693C0-472D-4AE4-A728-FFE6DF76FD98}" type="parTrans" cxnId="{5E8C5372-40FF-4627-97BD-FF30C0C1F455}">
      <dgm:prSet/>
      <dgm:spPr/>
      <dgm:t>
        <a:bodyPr/>
        <a:lstStyle/>
        <a:p>
          <a:endParaRPr lang="en-US"/>
        </a:p>
      </dgm:t>
    </dgm:pt>
    <dgm:pt modelId="{A0479892-4E55-4661-93E7-B298EB3B48F2}" type="sibTrans" cxnId="{5E8C5372-40FF-4627-97BD-FF30C0C1F455}">
      <dgm:prSet/>
      <dgm:spPr/>
      <dgm:t>
        <a:bodyPr/>
        <a:lstStyle/>
        <a:p>
          <a:endParaRPr lang="en-US"/>
        </a:p>
      </dgm:t>
    </dgm:pt>
    <dgm:pt modelId="{12FE0423-7E35-4D75-B7AE-3FECE9C5EDB0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  <a:hlinkClick xmlns:r="http://schemas.openxmlformats.org/officeDocument/2006/relationships" r:id="rId2" action="ppaction://hlinksldjump"/>
            </a:rPr>
            <a:t>TEORI EKONOMI</a:t>
          </a:r>
          <a:endParaRPr lang="en-US" dirty="0">
            <a:latin typeface="Juice ITC" pitchFamily="82" charset="0"/>
          </a:endParaRPr>
        </a:p>
      </dgm:t>
    </dgm:pt>
    <dgm:pt modelId="{9AE84AEE-1013-4499-8E97-34EBF75B5278}" type="parTrans" cxnId="{9F960D27-B311-458C-886F-520CF265F0C7}">
      <dgm:prSet/>
      <dgm:spPr/>
      <dgm:t>
        <a:bodyPr/>
        <a:lstStyle/>
        <a:p>
          <a:endParaRPr lang="en-US"/>
        </a:p>
      </dgm:t>
    </dgm:pt>
    <dgm:pt modelId="{0263CA85-F09B-4C08-8471-6B323BCB3455}" type="sibTrans" cxnId="{9F960D27-B311-458C-886F-520CF265F0C7}">
      <dgm:prSet/>
      <dgm:spPr/>
      <dgm:t>
        <a:bodyPr/>
        <a:lstStyle/>
        <a:p>
          <a:endParaRPr lang="en-US"/>
        </a:p>
      </dgm:t>
    </dgm:pt>
    <dgm:pt modelId="{011CD591-5343-4708-AAD8-7C50074AF4C7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  <a:hlinkClick xmlns:r="http://schemas.openxmlformats.org/officeDocument/2006/relationships" r:id="rId3" action="ppaction://hlinksldjump"/>
            </a:rPr>
            <a:t>TEORI TERAPAN</a:t>
          </a:r>
          <a:endParaRPr lang="en-US" dirty="0">
            <a:latin typeface="Juice ITC" pitchFamily="82" charset="0"/>
          </a:endParaRPr>
        </a:p>
      </dgm:t>
    </dgm:pt>
    <dgm:pt modelId="{484D5CA3-7B77-4175-9BD2-D00397049CC3}" type="parTrans" cxnId="{D443C1AB-C837-496B-B761-53A4E0554468}">
      <dgm:prSet/>
      <dgm:spPr/>
      <dgm:t>
        <a:bodyPr/>
        <a:lstStyle/>
        <a:p>
          <a:endParaRPr lang="en-US"/>
        </a:p>
      </dgm:t>
    </dgm:pt>
    <dgm:pt modelId="{1CB6323D-54A4-4861-9D4C-2625FE696826}" type="sibTrans" cxnId="{D443C1AB-C837-496B-B761-53A4E0554468}">
      <dgm:prSet/>
      <dgm:spPr/>
      <dgm:t>
        <a:bodyPr/>
        <a:lstStyle/>
        <a:p>
          <a:endParaRPr lang="en-US"/>
        </a:p>
      </dgm:t>
    </dgm:pt>
    <dgm:pt modelId="{DCBF264D-B005-499D-91E3-0EE42B6164C0}" type="pres">
      <dgm:prSet presAssocID="{F505DE69-BD9B-41DD-8842-0D596BA496A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3AEF5-68F1-43E9-97B3-F49E59728884}" type="pres">
      <dgm:prSet presAssocID="{5D49B99D-4C92-45F0-968E-9B0FED550EDA}" presName="centerShape" presStyleLbl="node0" presStyleIdx="0" presStyleCnt="1"/>
      <dgm:spPr/>
      <dgm:t>
        <a:bodyPr/>
        <a:lstStyle/>
        <a:p>
          <a:endParaRPr lang="en-US"/>
        </a:p>
      </dgm:t>
    </dgm:pt>
    <dgm:pt modelId="{8FC335E9-2236-4CA9-A784-589AEB5B3C3E}" type="pres">
      <dgm:prSet presAssocID="{E77693C0-472D-4AE4-A728-FFE6DF76FD9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1CD6D4F-C466-49BA-A3E9-88F0430C812B}" type="pres">
      <dgm:prSet presAssocID="{83B955EB-58C3-410C-8664-3365B678AA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5CAB8-7133-42FE-B0B3-40ABACA863F4}" type="pres">
      <dgm:prSet presAssocID="{9AE84AEE-1013-4499-8E97-34EBF75B527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693E2D6-54D3-4399-9BAF-AF2903320578}" type="pres">
      <dgm:prSet presAssocID="{12FE0423-7E35-4D75-B7AE-3FECE9C5ED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7FE23-A085-4D65-BFF2-A1E685DD2489}" type="pres">
      <dgm:prSet presAssocID="{484D5CA3-7B77-4175-9BD2-D00397049CC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27AD4B1-96FF-4DDE-9C54-166B0AC47E60}" type="pres">
      <dgm:prSet presAssocID="{011CD591-5343-4708-AAD8-7C50074AF4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1472D-A81D-4107-9460-6C6B6C84E34C}" type="presOf" srcId="{83B955EB-58C3-410C-8664-3365B678AA3E}" destId="{B1CD6D4F-C466-49BA-A3E9-88F0430C812B}" srcOrd="0" destOrd="0" presId="urn:microsoft.com/office/officeart/2005/8/layout/radial4"/>
    <dgm:cxn modelId="{9FFAA1F5-2611-42E0-B096-C55CD450F7DF}" type="presOf" srcId="{12FE0423-7E35-4D75-B7AE-3FECE9C5EDB0}" destId="{7693E2D6-54D3-4399-9BAF-AF2903320578}" srcOrd="0" destOrd="0" presId="urn:microsoft.com/office/officeart/2005/8/layout/radial4"/>
    <dgm:cxn modelId="{C3028FF8-5838-4818-8AD7-BF297AD332E9}" type="presOf" srcId="{F505DE69-BD9B-41DD-8842-0D596BA496A7}" destId="{DCBF264D-B005-499D-91E3-0EE42B6164C0}" srcOrd="0" destOrd="0" presId="urn:microsoft.com/office/officeart/2005/8/layout/radial4"/>
    <dgm:cxn modelId="{865A01DF-2898-442C-80B5-041B93E85483}" type="presOf" srcId="{5D49B99D-4C92-45F0-968E-9B0FED550EDA}" destId="{8483AEF5-68F1-43E9-97B3-F49E59728884}" srcOrd="0" destOrd="0" presId="urn:microsoft.com/office/officeart/2005/8/layout/radial4"/>
    <dgm:cxn modelId="{FCE8A4B0-C1D8-4297-8E93-6E1CA3C8F816}" type="presOf" srcId="{9AE84AEE-1013-4499-8E97-34EBF75B5278}" destId="{5985CAB8-7133-42FE-B0B3-40ABACA863F4}" srcOrd="0" destOrd="0" presId="urn:microsoft.com/office/officeart/2005/8/layout/radial4"/>
    <dgm:cxn modelId="{D443C1AB-C837-496B-B761-53A4E0554468}" srcId="{5D49B99D-4C92-45F0-968E-9B0FED550EDA}" destId="{011CD591-5343-4708-AAD8-7C50074AF4C7}" srcOrd="2" destOrd="0" parTransId="{484D5CA3-7B77-4175-9BD2-D00397049CC3}" sibTransId="{1CB6323D-54A4-4861-9D4C-2625FE696826}"/>
    <dgm:cxn modelId="{9F960D27-B311-458C-886F-520CF265F0C7}" srcId="{5D49B99D-4C92-45F0-968E-9B0FED550EDA}" destId="{12FE0423-7E35-4D75-B7AE-3FECE9C5EDB0}" srcOrd="1" destOrd="0" parTransId="{9AE84AEE-1013-4499-8E97-34EBF75B5278}" sibTransId="{0263CA85-F09B-4C08-8471-6B323BCB3455}"/>
    <dgm:cxn modelId="{B37F7651-F70B-4299-AAF9-B7B218D69318}" type="presOf" srcId="{484D5CA3-7B77-4175-9BD2-D00397049CC3}" destId="{9E57FE23-A085-4D65-BFF2-A1E685DD2489}" srcOrd="0" destOrd="0" presId="urn:microsoft.com/office/officeart/2005/8/layout/radial4"/>
    <dgm:cxn modelId="{CEFDE3AA-5FEF-4704-93E9-D512AEE375AE}" srcId="{F505DE69-BD9B-41DD-8842-0D596BA496A7}" destId="{5D49B99D-4C92-45F0-968E-9B0FED550EDA}" srcOrd="0" destOrd="0" parTransId="{5541DBDC-8022-4ACA-B8ED-7A683863AF22}" sibTransId="{3480122E-F9A9-46EE-A827-0A632B26288F}"/>
    <dgm:cxn modelId="{4C5F4E4D-5BCA-4A05-912F-CBC55BD4F19A}" type="presOf" srcId="{E77693C0-472D-4AE4-A728-FFE6DF76FD98}" destId="{8FC335E9-2236-4CA9-A784-589AEB5B3C3E}" srcOrd="0" destOrd="0" presId="urn:microsoft.com/office/officeart/2005/8/layout/radial4"/>
    <dgm:cxn modelId="{5E8C5372-40FF-4627-97BD-FF30C0C1F455}" srcId="{5D49B99D-4C92-45F0-968E-9B0FED550EDA}" destId="{83B955EB-58C3-410C-8664-3365B678AA3E}" srcOrd="0" destOrd="0" parTransId="{E77693C0-472D-4AE4-A728-FFE6DF76FD98}" sibTransId="{A0479892-4E55-4661-93E7-B298EB3B48F2}"/>
    <dgm:cxn modelId="{B5B5B1C5-2F58-416E-8AE7-854F61833953}" type="presOf" srcId="{011CD591-5343-4708-AAD8-7C50074AF4C7}" destId="{627AD4B1-96FF-4DDE-9C54-166B0AC47E60}" srcOrd="0" destOrd="0" presId="urn:microsoft.com/office/officeart/2005/8/layout/radial4"/>
    <dgm:cxn modelId="{BAB2BD8F-5518-471D-BF8A-1EBE4B141BD3}" type="presParOf" srcId="{DCBF264D-B005-499D-91E3-0EE42B6164C0}" destId="{8483AEF5-68F1-43E9-97B3-F49E59728884}" srcOrd="0" destOrd="0" presId="urn:microsoft.com/office/officeart/2005/8/layout/radial4"/>
    <dgm:cxn modelId="{71329676-D6F5-45B2-817E-97A88C608D46}" type="presParOf" srcId="{DCBF264D-B005-499D-91E3-0EE42B6164C0}" destId="{8FC335E9-2236-4CA9-A784-589AEB5B3C3E}" srcOrd="1" destOrd="0" presId="urn:microsoft.com/office/officeart/2005/8/layout/radial4"/>
    <dgm:cxn modelId="{36F87FB8-CEE1-4BC7-AFC5-8747AFFD092B}" type="presParOf" srcId="{DCBF264D-B005-499D-91E3-0EE42B6164C0}" destId="{B1CD6D4F-C466-49BA-A3E9-88F0430C812B}" srcOrd="2" destOrd="0" presId="urn:microsoft.com/office/officeart/2005/8/layout/radial4"/>
    <dgm:cxn modelId="{D1C87480-B680-45AB-B1A3-A5E68822D808}" type="presParOf" srcId="{DCBF264D-B005-499D-91E3-0EE42B6164C0}" destId="{5985CAB8-7133-42FE-B0B3-40ABACA863F4}" srcOrd="3" destOrd="0" presId="urn:microsoft.com/office/officeart/2005/8/layout/radial4"/>
    <dgm:cxn modelId="{E73A2F76-AAD8-4C98-8325-E07BF2736CA3}" type="presParOf" srcId="{DCBF264D-B005-499D-91E3-0EE42B6164C0}" destId="{7693E2D6-54D3-4399-9BAF-AF2903320578}" srcOrd="4" destOrd="0" presId="urn:microsoft.com/office/officeart/2005/8/layout/radial4"/>
    <dgm:cxn modelId="{EA47475B-3E2D-4A59-B56F-ED59FB2592E6}" type="presParOf" srcId="{DCBF264D-B005-499D-91E3-0EE42B6164C0}" destId="{9E57FE23-A085-4D65-BFF2-A1E685DD2489}" srcOrd="5" destOrd="0" presId="urn:microsoft.com/office/officeart/2005/8/layout/radial4"/>
    <dgm:cxn modelId="{5F4E3060-ABDB-42AD-B1C3-A9BE1A276D47}" type="presParOf" srcId="{DCBF264D-B005-499D-91E3-0EE42B6164C0}" destId="{627AD4B1-96FF-4DDE-9C54-166B0AC47E60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8192D-ED91-4B02-A6E0-EDC98FA87262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CB22D-008E-43BF-AC8A-577C8745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D322-EA53-4FC5-AAAC-2444B8E79C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7.jpeg"/><Relationship Id="rId7" Type="http://schemas.openxmlformats.org/officeDocument/2006/relationships/slide" Target="slide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4.jpeg"/><Relationship Id="rId7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762000"/>
            <a:ext cx="5421099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Ruang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 </a:t>
            </a:r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lingkup</a:t>
            </a:r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dan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masalah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ekono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mi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Berlin Sans FB" pitchFamily="34" charset="0"/>
            </a:endParaRPr>
          </a:p>
        </p:txBody>
      </p:sp>
      <p:pic>
        <p:nvPicPr>
          <p:cNvPr id="1026" name="Picture 2" descr="E:\ABEE~58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52400"/>
            <a:ext cx="7924800" cy="609600"/>
          </a:xfrm>
          <a:prstGeom prst="rect">
            <a:avLst/>
          </a:prstGeom>
          <a:noFill/>
        </p:spPr>
      </p:pic>
      <p:pic>
        <p:nvPicPr>
          <p:cNvPr id="1027" name="Picture 3" descr="E:\ABEE~58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6172199"/>
            <a:ext cx="8001000" cy="685801"/>
          </a:xfrm>
          <a:prstGeom prst="rect">
            <a:avLst/>
          </a:prstGeom>
          <a:noFill/>
        </p:spPr>
      </p:pic>
    </p:spTree>
  </p:cSld>
  <p:clrMapOvr>
    <a:masterClrMapping/>
  </p:clrMapOvr>
  <p:transition advTm="11031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8" presetClass="exit" presetSubtype="0" accel="5000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  <p:bldP spid="4" grpId="4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Jokerman" pitchFamily="82" charset="0"/>
              </a:rPr>
              <a:t>PENGERTIAN EKONOMI DESKRIPTIF</a:t>
            </a:r>
            <a:endParaRPr lang="en-US" sz="4000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Analisis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menggambarkan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sebenarnya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wujud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5715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5410200"/>
            <a:ext cx="2133600" cy="1257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2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PENGERTIAN TEORI EKONOMI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latin typeface="Juice ITC" pitchFamily="82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PANDANGAN-PANDANGAN YANG MENGGAMBARKAN SIFAT HUBUNGAN YANG WUJUD DALAM KEGIATAN EKONOMI DAN RAMALAN TENTANG PERISTIWA YANG TERJADI APABILA SUATU KEADAAN YANG MEMPENGARUHI NYA MENGALAMI PERUBAHAN.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5486400"/>
            <a:ext cx="2133600" cy="121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PENGERTIAN TEORI TERAPAN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ILMU EKONOMI YANG MENELAAH TENTANG KEBIJAKAN YANG PERLU DILAKSANAKAN UNTUK MENGATASI MASALHAH-MASALAH EKONOMI.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586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5410200"/>
            <a:ext cx="1981200" cy="121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MENCAPAI PERTUMBUHAN EKONOMI YANG CEPAT</a:t>
            </a:r>
          </a:p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MENCIPTAKAN KESTABILAN HARGA-HARGA</a:t>
            </a:r>
          </a:p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MENGATASI MASALAH PENGANGGURAN</a:t>
            </a:r>
          </a:p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MEWUJUDKAN DISTRIBUSI PENDAPATAN YANG MERATA</a:t>
            </a:r>
            <a:endParaRPr lang="en-US" sz="40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6248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099" name="Picture 3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5410200"/>
            <a:ext cx="22860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Macam-macam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masalah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ekonomi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4" action="ppaction://hlinksldjump"/>
              </a:rPr>
              <a:t>Pengangguran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4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4" action="ppaction://hlinksldjump"/>
              </a:rPr>
              <a:t>dan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4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4" action="ppaction://hlinksldjump"/>
              </a:rPr>
              <a:t>inflasi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5" action="ppaction://hlinksldjump"/>
              </a:rPr>
              <a:t>Penghamburan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Tingkat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produksi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 yang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tidak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tercapai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Kemajuan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teknologi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 yang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tidak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seimbang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8" action="ppaction://hlinksldjump"/>
              </a:rPr>
              <a:t>Pertumbuhan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8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8" action="ppaction://hlinksldjump"/>
              </a:rPr>
              <a:t>ekonomi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8" action="ppaction://hlinksldjump"/>
              </a:rPr>
              <a:t> yang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8" action="ppaction://hlinksldjump"/>
              </a:rPr>
              <a:t>tidak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8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8" action="ppaction://hlinksldjump"/>
              </a:rPr>
              <a:t>teguh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PENGANGGURAN DAN INFLASI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umumnya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pengeluaran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agregat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sebenarnya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rendah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daripada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diperlukan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mencapai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kesempatan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penuh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seperti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menimbulkan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penangangguran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Adakalanya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permintaan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agregat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melebihi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kemampuan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jasa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menyebabkan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kenaikan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harga-harga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inflasi</a:t>
            </a: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5122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486400"/>
            <a:ext cx="243840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PENGHAMBURAN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Seorang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petani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menjadi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pegawai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baik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sebaliknya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pegawai-pegawai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kantor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petani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baik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demikian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menempatkan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pekerja-pekerja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sesuai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keahlian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mereka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menimbulkan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inefisiensi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penggunaan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faktor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produksi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dipandang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penghamburan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7170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205740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TINGKAT PRODUKSI YANG TIDAK TERCAPAI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	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Menggambarkan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gabungan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produksi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pertanian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lebih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besar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daripada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jumlah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maksimum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dapat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diciptakan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oleh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endParaRPr lang="en-US" sz="40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8195" name="Picture 3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257800"/>
            <a:ext cx="2209800" cy="1257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KEMAJUAN TEKNOLOGI YANG TIDAK SEIMBANG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Kemajuan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teknologi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berlaku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pertanian,akan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tetapi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kemajuan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lebih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pesat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pda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pertanian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. Dan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hanya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saja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sudah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menggunakan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teknologi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canggih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9218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5562600"/>
            <a:ext cx="18288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PERTUMBUHAN EKONOMI YANG TIDAK TEGUH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pali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ideal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mencapai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tingkat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kesempatan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penuh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jangka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pendek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maupun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jangka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panjang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perkataan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lain,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setiap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selalu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mengharapkan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agar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tingkat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pertumbuhan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selalu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teguh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sehingga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penggunaan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tenaga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faktor-faktor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produksi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sepenuhnya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selalu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dicapai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satu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periode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periode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lainnya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10242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5486400"/>
            <a:ext cx="23622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TEORI RUANG LINGKUP DAN MASALAH EKONOMI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Char char="ö"/>
            </a:pP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Definisi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dan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Ruang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Lingkup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4" action="ppaction://hlinksldjump"/>
              </a:rPr>
              <a:t>Pembahasan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Faktor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 yang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Mendorong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Perkembangan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Ilmu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5" action="ppaction://hlinksldjump"/>
              </a:rPr>
              <a:t>Ekonomi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6" action="ppaction://hlinksldjump"/>
              </a:rPr>
              <a:t>Beberapa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6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6" action="ppaction://hlinksldjump"/>
              </a:rPr>
              <a:t>Asumsi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6" action="ppaction://hlinksldjump"/>
              </a:rPr>
              <a:t> yang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6" action="ppaction://hlinksldjump"/>
              </a:rPr>
              <a:t>Digunakan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7" action="ppaction://hlinksldjump"/>
              </a:rPr>
              <a:t>JENIS-JENIS ANALISIS EKONOMI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8" action="ppaction://hlinksldjump"/>
              </a:rPr>
              <a:t>TUJUAN PEREKONOMIAN YANG INGIN  DICAPAI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9" action="ppaction://hlinksldjump"/>
              </a:rPr>
              <a:t>Macam-nacan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9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9" action="ppaction://hlinksldjump"/>
              </a:rPr>
              <a:t>permasalahan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9" action="ppaction://hlinksldjump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Juice ITC" pitchFamily="82" charset="0"/>
                <a:hlinkClick r:id="rId9" action="ppaction://hlinksldjump"/>
              </a:rPr>
              <a:t>ekonomi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 advTm="254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menimbulkan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masalah-masalah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telah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diuraikan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Masalah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timbul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sebagai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akibat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dari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ketidakseimbangan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antara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keinginan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manusia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mendapatkan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jasa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memenuhi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keinginan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tersebut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Keinginan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manusia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jauh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melebihi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kemampuan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  <a:endParaRPr lang="en-US" sz="48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7171" name="Picture 3" descr="E:\003_4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486400"/>
            <a:ext cx="2133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Definisi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Ruang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Lingkup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Pembahasan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  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mempelajari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bagaimana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cara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tiap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individu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segolongan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masyarakat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menggunakan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mengalokasikan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sumber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daya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terbatas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jumlahnya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mencapai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tujuan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akhir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alternatif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sifatnya</a:t>
            </a:r>
            <a:endParaRPr lang="en-US" sz="40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1026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5257800"/>
            <a:ext cx="2438400" cy="1219200"/>
          </a:xfrm>
          <a:prstGeom prst="rect">
            <a:avLst/>
          </a:prstGeom>
          <a:noFill/>
        </p:spPr>
      </p:pic>
    </p:spTree>
  </p:cSld>
  <p:clrMapOvr>
    <a:masterClrMapping/>
  </p:clrMapOvr>
  <p:transition advTm="15672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Faktor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 Yang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Mendorong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Perkembangan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Ilmu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Ekonomi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faktor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paling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dominan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semakin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banyaknya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pendekatan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matematis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digunakan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tersebut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2050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5410200"/>
            <a:ext cx="2438400" cy="1181100"/>
          </a:xfrm>
          <a:prstGeom prst="rect">
            <a:avLst/>
          </a:prstGeom>
          <a:noFill/>
        </p:spPr>
      </p:pic>
    </p:spTree>
  </p:cSld>
  <p:clrMapOvr>
    <a:masterClrMapping/>
  </p:clrMapOvr>
  <p:transition advTm="1117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Beberapa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Asumsi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 yang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Digunakan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ebdings" pitchFamily="18" charset="2"/>
              <a:buChar char="ö"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Asumsi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Laba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maksimum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Asumsi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Cateris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 Paribus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Perbedaan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Aliran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Positif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dan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6" action="ppaction://hlinksldjump"/>
              </a:rPr>
              <a:t>Normatif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endParaRPr lang="en-US" b="1" dirty="0" smtClean="0">
              <a:latin typeface="Juice ITC" pitchFamily="82" charset="0"/>
            </a:endParaRPr>
          </a:p>
          <a:p>
            <a:pPr>
              <a:buNone/>
            </a:pPr>
            <a:endParaRPr lang="en-US" b="1" dirty="0">
              <a:latin typeface="Juice ITC" pitchFamily="82" charset="0"/>
            </a:endParaRPr>
          </a:p>
        </p:txBody>
      </p:sp>
    </p:spTree>
  </p:cSld>
  <p:clrMapOvr>
    <a:masterClrMapping/>
  </p:clrMapOvr>
  <p:transition advTm="1218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Asumsi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Laba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Maksimum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Adapun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asumsi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paling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sering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digunakan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ilmu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semua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economic agents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ingin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memaksimumkan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sesuatu,sesuatu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disini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termasuk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kepuasan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laba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kesejahteraan</a:t>
            </a:r>
            <a:r>
              <a:rPr lang="en-US" sz="4400" b="1" dirty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sebagainya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Kalau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seharusnya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harus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merugi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maka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mereka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berusaha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merugi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sesedikit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mungkin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3075" name="Picture 3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5638800"/>
            <a:ext cx="1905000" cy="914400"/>
          </a:xfrm>
          <a:prstGeom prst="rect">
            <a:avLst/>
          </a:prstGeom>
          <a:noFill/>
        </p:spPr>
      </p:pic>
    </p:spTree>
  </p:cSld>
  <p:clrMapOvr>
    <a:masterClrMapping/>
  </p:clrMapOvr>
  <p:transition advTm="1535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Asumsi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Cateris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Paribus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asumsi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cateris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paribus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melakukan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hal-hal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lain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berhubungan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dianggap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tetap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konstan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demikian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mempengaruhi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sedang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dilakukan</a:t>
            </a: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pic>
        <p:nvPicPr>
          <p:cNvPr id="5122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5486400"/>
            <a:ext cx="2057400" cy="952500"/>
          </a:xfrm>
          <a:prstGeom prst="rect">
            <a:avLst/>
          </a:prstGeom>
          <a:noFill/>
        </p:spPr>
      </p:pic>
    </p:spTree>
  </p:cSld>
  <p:clrMapOvr>
    <a:masterClrMapping/>
  </p:clrMapOvr>
  <p:transition advTm="13297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Perbedaan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Aliran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Positif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Normatif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Para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ahli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positif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percaya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bahwa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alasan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mengapa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disiplin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ilmu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sukses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karena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selama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disiplin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berhasil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menerapkan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pendekatan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positif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terlibat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hal-hal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normatif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sifatnya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Sebaliknya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paham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normatif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beranggapan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bahwa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kita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ahli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harus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ikut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menentukan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mana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arah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/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tujuan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pembangunan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hendak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dibawa</a:t>
            </a:r>
            <a:r>
              <a:rPr lang="en-US" sz="2800" b="1" dirty="0" smtClean="0">
                <a:solidFill>
                  <a:schemeClr val="bg1"/>
                </a:solidFill>
                <a:latin typeface="Baskerville Old Face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6146" name="Picture 2" descr="E:\003_4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5562600"/>
            <a:ext cx="2159000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Tm="15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6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6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62800" y="6172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228</Words>
  <Application>Microsoft Office PowerPoint</Application>
  <PresentationFormat>On-screen Show (4:3)</PresentationFormat>
  <Paragraphs>74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TEORI RUANG LINGKUP DAN MASALAH EKONOMI</vt:lpstr>
      <vt:lpstr>Definisi dan Ruang Lingkup Pembahasan</vt:lpstr>
      <vt:lpstr>Faktor  Yang Mendorong Perkembangan Ilmu Ekonomi</vt:lpstr>
      <vt:lpstr>Beberapa Asumsi yang Digunakan</vt:lpstr>
      <vt:lpstr>Asumsi Laba Maksimum</vt:lpstr>
      <vt:lpstr>Asumsi Cateris Paribus</vt:lpstr>
      <vt:lpstr>Perbedaan Aliran Positif dan Normatif</vt:lpstr>
      <vt:lpstr>Slide 9</vt:lpstr>
      <vt:lpstr>PENGERTIAN EKONOMI DESKRIPTIF</vt:lpstr>
      <vt:lpstr>PENGERTIAN TEORI EKONOMI</vt:lpstr>
      <vt:lpstr>PENGERTIAN TEORI TERAPAN</vt:lpstr>
      <vt:lpstr>Slide 13</vt:lpstr>
      <vt:lpstr>Macam-macam masalah ekonomi</vt:lpstr>
      <vt:lpstr>PENGANGGURAN DAN INFLASI</vt:lpstr>
      <vt:lpstr>PENGHAMBURAN</vt:lpstr>
      <vt:lpstr>TINGKAT PRODUKSI YANG TIDAK TERCAPAI</vt:lpstr>
      <vt:lpstr>KEMAJUAN TEKNOLOGI YANG TIDAK SEIMBANG</vt:lpstr>
      <vt:lpstr>PERTUMBUHAN EKONOMI YANG TIDAK TEGUH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Universitas Komputer Indonesia</cp:lastModifiedBy>
  <cp:revision>87</cp:revision>
  <dcterms:created xsi:type="dcterms:W3CDTF">2009-12-21T13:49:34Z</dcterms:created>
  <dcterms:modified xsi:type="dcterms:W3CDTF">2010-01-14T05:41:13Z</dcterms:modified>
</cp:coreProperties>
</file>