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85" r:id="rId13"/>
    <p:sldId id="286" r:id="rId14"/>
    <p:sldId id="287" r:id="rId15"/>
    <p:sldId id="272" r:id="rId16"/>
    <p:sldId id="288" r:id="rId17"/>
    <p:sldId id="267" r:id="rId18"/>
    <p:sldId id="268" r:id="rId19"/>
    <p:sldId id="269" r:id="rId20"/>
    <p:sldId id="270" r:id="rId21"/>
    <p:sldId id="271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0DBC84-ABC9-4296-8E0C-EC3234CD9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540-F60F-4841-884A-4DC276570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6CB7-2842-4F04-A4B9-31E47D8A8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653AA1-778B-40B4-9B4F-0DC8F72A4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395B33-755C-4F05-8E25-CD3C98BC6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4EDB-35AC-4C62-BB11-13AC216F1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3216-9FE6-4A48-AADB-B17139D2B4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CA4D4A-EE16-4389-82C7-48FBFFA8F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43A-A96F-4084-B809-AA6610E69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9C2950-357E-458D-B959-6DAAF7DAAF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90D94E-A3B2-4F16-A92B-EA02238A1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AE13AF-772C-48B7-92B1-CFD22E7F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STRUKTUR DATA (1)</a:t>
            </a:r>
            <a:r>
              <a:rPr lang="en-US"/>
              <a:t>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/>
              <a:t>Sri </a:t>
            </a:r>
            <a:r>
              <a:rPr lang="en-US" sz="2400" b="1" dirty="0" err="1" smtClean="0"/>
              <a:t>Nurhayati</a:t>
            </a:r>
            <a:r>
              <a:rPr lang="en-US" sz="2400" b="1" dirty="0" smtClean="0"/>
              <a:t>, MT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de-DE" sz="900" u="sng"/>
              <a:t>Contoh:</a:t>
            </a:r>
            <a:endParaRPr lang="de-DE" sz="900" b="1"/>
          </a:p>
          <a:p>
            <a:pPr>
              <a:lnSpc>
                <a:spcPct val="80000"/>
              </a:lnSpc>
            </a:pPr>
            <a:r>
              <a:rPr lang="de-DE" sz="900" b="1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#include &lt;conio.h&gt;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typedef int angka;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typedef float pecahan;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typedef char huruf;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void main(){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clrscr();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angka umur;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pecahan pecah;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huruf h;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de-DE" sz="1200" b="1">
                <a:latin typeface="Courier New" pitchFamily="49" charset="0"/>
              </a:rPr>
              <a:t>huruf nama[10];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printf("masukkan umur anda : ");scanf("%d",&amp;umur);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printf("Umur anda adalah %d",umur);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printf("\nmasukkan bilangan pecahan : ");scanf("%f",&amp;pecah);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printf("Bilangan pecahan %f",pecah);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printf("\nmasukkan huruf : ");h=getche();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printf("\nHuruf anda %c",h);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printf("\nmasukkan nama : ");scanf("%s",nama);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printf("Nama anda %s",nama);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getch();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}</a:t>
            </a:r>
            <a:r>
              <a:rPr lang="en-US" sz="120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Hasil Program</a:t>
            </a: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5500" y="1912938"/>
            <a:ext cx="5008563" cy="2919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Array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struktur</a:t>
            </a:r>
            <a:r>
              <a:rPr lang="en-US" dirty="0"/>
              <a:t> data </a:t>
            </a:r>
            <a:r>
              <a:rPr lang="en-US" dirty="0" err="1"/>
              <a:t>statik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indeksnya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Indeks</a:t>
            </a:r>
            <a:r>
              <a:rPr lang="en-US" dirty="0" smtClean="0"/>
              <a:t> array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data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sv-SE" dirty="0" smtClean="0"/>
              <a:t>keterurutan </a:t>
            </a:r>
            <a:r>
              <a:rPr lang="sv-SE" dirty="0"/>
              <a:t>misalnya integer atau karakter</a:t>
            </a:r>
            <a:r>
              <a:rPr lang="sv-SE" dirty="0" smtClean="0"/>
              <a:t>.</a:t>
            </a:r>
          </a:p>
          <a:p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smtClean="0"/>
              <a:t>array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diketahui</a:t>
            </a:r>
            <a:endParaRPr lang="en-US" dirty="0"/>
          </a:p>
          <a:p>
            <a:r>
              <a:rPr lang="en-US" dirty="0" err="1"/>
              <a:t>sebelum</a:t>
            </a:r>
            <a:r>
              <a:rPr lang="en-US" dirty="0"/>
              <a:t> program </a:t>
            </a:r>
            <a:r>
              <a:rPr lang="en-US" dirty="0" err="1"/>
              <a:t>dieksekusi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Pendefinisian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larik</a:t>
            </a:r>
            <a:r>
              <a:rPr lang="en-US" dirty="0" smtClean="0"/>
              <a:t>[20];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larik</a:t>
            </a:r>
            <a:r>
              <a:rPr lang="en-US" dirty="0" smtClean="0"/>
              <a:t>[10]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 : </a:t>
            </a:r>
            <a:r>
              <a:rPr lang="en-US" dirty="0" err="1" smtClean="0"/>
              <a:t>larik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#define </a:t>
            </a:r>
            <a:r>
              <a:rPr lang="en-US" dirty="0" err="1" smtClean="0"/>
              <a:t>maks</a:t>
            </a:r>
            <a:r>
              <a:rPr lang="en-US" dirty="0" smtClean="0"/>
              <a:t> 100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larik</a:t>
            </a:r>
            <a:r>
              <a:rPr lang="en-US" dirty="0" smtClean="0"/>
              <a:t>[</a:t>
            </a:r>
            <a:r>
              <a:rPr lang="en-US" dirty="0" err="1" smtClean="0"/>
              <a:t>maks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larik</a:t>
            </a:r>
            <a:r>
              <a:rPr lang="en-US" dirty="0" smtClean="0"/>
              <a:t> a;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5761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u="sng" dirty="0" err="1" smtClean="0"/>
              <a:t>Kamus</a:t>
            </a:r>
            <a:r>
              <a:rPr lang="en-US" sz="1800" b="1" u="sng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  	</a:t>
            </a:r>
            <a:r>
              <a:rPr lang="en-US" sz="1800" dirty="0" err="1" smtClean="0"/>
              <a:t>typedef</a:t>
            </a:r>
            <a:r>
              <a:rPr lang="en-US" sz="1800" dirty="0" smtClean="0"/>
              <a:t> 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larik</a:t>
            </a:r>
            <a:r>
              <a:rPr lang="en-US" sz="1800" dirty="0" smtClean="0"/>
              <a:t>[10];</a:t>
            </a:r>
          </a:p>
          <a:p>
            <a:pPr>
              <a:buNone/>
            </a:pPr>
            <a:r>
              <a:rPr lang="en-US" sz="1800" dirty="0" smtClean="0"/>
              <a:t>  	</a:t>
            </a:r>
            <a:r>
              <a:rPr lang="en-US" sz="1800" dirty="0" err="1" smtClean="0"/>
              <a:t>larik</a:t>
            </a:r>
            <a:r>
              <a:rPr lang="en-US" sz="1800" dirty="0" smtClean="0"/>
              <a:t> a;</a:t>
            </a:r>
          </a:p>
          <a:p>
            <a:pPr>
              <a:buNone/>
            </a:pPr>
            <a:r>
              <a:rPr lang="en-US" sz="1800" dirty="0" smtClean="0"/>
              <a:t>  	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b="1" dirty="0" err="1" smtClean="0"/>
              <a:t>Algoritma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dirty="0" smtClean="0"/>
              <a:t>Output("Input data </a:t>
            </a:r>
            <a:r>
              <a:rPr lang="en-US" sz="1800" dirty="0" err="1" smtClean="0"/>
              <a:t>ke</a:t>
            </a:r>
            <a:r>
              <a:rPr lang="en-US" sz="1800" dirty="0" smtClean="0"/>
              <a:t> array : “)</a:t>
            </a:r>
          </a:p>
          <a:p>
            <a:pPr>
              <a:buNone/>
            </a:pPr>
            <a:r>
              <a:rPr lang="en-US" sz="1800" dirty="0" smtClean="0"/>
              <a:t>  for (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&lt;4; </a:t>
            </a:r>
            <a:r>
              <a:rPr lang="en-US" sz="1800" dirty="0" err="1" smtClean="0"/>
              <a:t>i</a:t>
            </a:r>
            <a:r>
              <a:rPr lang="en-US" sz="1800" dirty="0" smtClean="0"/>
              <a:t>++)</a:t>
            </a:r>
          </a:p>
          <a:p>
            <a:pPr>
              <a:buNone/>
            </a:pPr>
            <a:r>
              <a:rPr lang="en-US" sz="1800" dirty="0" smtClean="0"/>
              <a:t>  	output("input data </a:t>
            </a:r>
            <a:r>
              <a:rPr lang="en-US" sz="1800" dirty="0" err="1" smtClean="0"/>
              <a:t>diindeks</a:t>
            </a:r>
            <a:r>
              <a:rPr lang="en-US" sz="1800" dirty="0" smtClean="0"/>
              <a:t>-“, </a:t>
            </a:r>
            <a:r>
              <a:rPr lang="en-US" sz="1800" dirty="0" err="1" smtClean="0"/>
              <a:t>i</a:t>
            </a:r>
            <a:r>
              <a:rPr lang="en-US" sz="1800" dirty="0" smtClean="0"/>
              <a:t>," : “)</a:t>
            </a:r>
          </a:p>
          <a:p>
            <a:pPr>
              <a:buNone/>
            </a:pPr>
            <a:r>
              <a:rPr lang="en-US" sz="1800" dirty="0" smtClean="0"/>
              <a:t>	input(a[</a:t>
            </a:r>
            <a:r>
              <a:rPr lang="en-US" sz="1800" dirty="0" err="1" smtClean="0"/>
              <a:t>i</a:t>
            </a:r>
            <a:r>
              <a:rPr lang="en-US" sz="1800" dirty="0" smtClean="0"/>
              <a:t>])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EndFor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00604" y="1428736"/>
            <a:ext cx="3757610" cy="487375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Output(Data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array : “)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for (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=0;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&lt;4;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++)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output("data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diindeks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-“,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," : “)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output(a[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EndFor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900618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de-DE" sz="1400" b="1" u="sng" dirty="0" smtClean="0"/>
              <a:t>Kamus:</a:t>
            </a:r>
            <a:endParaRPr lang="de-DE" sz="1400" b="1" u="sng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//Pendeklarasian tipe data baru struct Mahasiswa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typedef struct Mahasiswa{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char NIM[9];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char nama[30];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float ipk;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};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Mahasiswa mhs;</a:t>
            </a:r>
          </a:p>
          <a:p>
            <a:pPr>
              <a:lnSpc>
                <a:spcPct val="80000"/>
              </a:lnSpc>
            </a:pPr>
            <a:r>
              <a:rPr lang="de-DE" sz="1400" b="1" u="sng" dirty="0" smtClean="0">
                <a:latin typeface="Courier New" pitchFamily="49" charset="0"/>
              </a:rPr>
              <a:t>Algoritma: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Output("NIM </a:t>
            </a:r>
            <a:r>
              <a:rPr lang="de-DE" sz="1400" b="1" dirty="0">
                <a:latin typeface="Courier New" pitchFamily="49" charset="0"/>
              </a:rPr>
              <a:t>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Input(mhs.NIM)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Nama 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Input(mhs.nama)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IPK 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Input(mhs.ipk)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Data Anda : </a:t>
            </a:r>
            <a:r>
              <a:rPr lang="de-DE" sz="1400" b="1" dirty="0" smtClean="0">
                <a:latin typeface="Courier New" pitchFamily="49" charset="0"/>
              </a:rPr>
              <a:t>")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NIM : </a:t>
            </a:r>
            <a:r>
              <a:rPr lang="de-DE" sz="1400" b="1" dirty="0" smtClean="0">
                <a:latin typeface="Courier New" pitchFamily="49" charset="0"/>
              </a:rPr>
              <a:t>",</a:t>
            </a:r>
            <a:r>
              <a:rPr lang="de-DE" sz="1400" b="1" dirty="0">
                <a:latin typeface="Courier New" pitchFamily="49" charset="0"/>
              </a:rPr>
              <a:t>mhs.NIM</a:t>
            </a:r>
            <a:r>
              <a:rPr lang="de-DE" sz="1400" b="1" dirty="0" smtClean="0">
                <a:latin typeface="Courier New" pitchFamily="49" charset="0"/>
              </a:rPr>
              <a:t>)     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Nama : </a:t>
            </a:r>
            <a:r>
              <a:rPr lang="de-DE" sz="1400" b="1" dirty="0" smtClean="0">
                <a:latin typeface="Courier New" pitchFamily="49" charset="0"/>
              </a:rPr>
              <a:t>",</a:t>
            </a:r>
            <a:r>
              <a:rPr lang="de-DE" sz="1400" b="1" dirty="0">
                <a:latin typeface="Courier New" pitchFamily="49" charset="0"/>
              </a:rPr>
              <a:t>mhs.nama</a:t>
            </a:r>
            <a:r>
              <a:rPr lang="de-DE" sz="1400" b="1" dirty="0" smtClean="0">
                <a:latin typeface="Courier New" pitchFamily="49" charset="0"/>
              </a:rPr>
              <a:t>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IPK : </a:t>
            </a:r>
            <a:r>
              <a:rPr lang="de-DE" sz="1400" b="1" dirty="0" smtClean="0">
                <a:latin typeface="Courier New" pitchFamily="49" charset="0"/>
              </a:rPr>
              <a:t>",</a:t>
            </a:r>
            <a:r>
              <a:rPr lang="de-DE" sz="1400" b="1" dirty="0">
                <a:latin typeface="Courier New" pitchFamily="49" charset="0"/>
              </a:rPr>
              <a:t>mhs.ipk</a:t>
            </a:r>
            <a:r>
              <a:rPr lang="de-DE" sz="1200" b="1" dirty="0" smtClean="0">
                <a:latin typeface="Courier New" pitchFamily="49" charset="0"/>
              </a:rPr>
              <a:t>)</a:t>
            </a:r>
            <a:endParaRPr lang="de-DE" sz="12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(3)</a:t>
            </a:r>
            <a:endParaRPr lang="en-US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900618" cy="48737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de-DE" sz="1400" b="1" u="sng" dirty="0" smtClean="0"/>
              <a:t>Kamus:</a:t>
            </a:r>
            <a:endParaRPr lang="de-DE" sz="1400" b="1" u="sng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//Pendeklarasian tipe data baru struct Mahasiswa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typedef struct Mahasiswa{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char NIM[9];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char nama[30];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float ipk;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</a:t>
            </a:r>
            <a:r>
              <a:rPr lang="de-DE" sz="1400" b="1" dirty="0" smtClean="0">
                <a:latin typeface="Courier New" pitchFamily="49" charset="0"/>
              </a:rPr>
              <a:t>}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Mahasiswa mhs [100]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Int i</a:t>
            </a:r>
          </a:p>
          <a:p>
            <a:pPr>
              <a:lnSpc>
                <a:spcPct val="80000"/>
              </a:lnSpc>
            </a:pPr>
            <a:r>
              <a:rPr lang="de-DE" sz="1400" b="1" u="sng" dirty="0" smtClean="0">
                <a:latin typeface="Courier New" pitchFamily="49" charset="0"/>
              </a:rPr>
              <a:t>Algoritma: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For(i=0;1&lt;10;i++)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Output("NIM </a:t>
            </a:r>
            <a:r>
              <a:rPr lang="de-DE" sz="1400" b="1" dirty="0">
                <a:latin typeface="Courier New" pitchFamily="49" charset="0"/>
              </a:rPr>
              <a:t>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Input(mhs.NIM)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Nama 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Input(mhs.nama)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IPK 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Input(mhs.ipk)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EndFor</a:t>
            </a:r>
            <a:endParaRPr lang="de-DE" sz="1400" b="1" dirty="0">
              <a:latin typeface="Courier New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29232" y="2143116"/>
            <a:ext cx="3543296" cy="33402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Output("Data Anda : ")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de-DE" sz="1400" b="1" dirty="0" smtClean="0">
                <a:latin typeface="Courier New" pitchFamily="49" charset="0"/>
              </a:rPr>
              <a:t>For(i=0;1&lt;10;i++)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Output("NIM : ",mhs.NIM)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Output("Nama : ",mhs.nama)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Output("IPK : ",mhs.ipk)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de-DE" sz="1400" b="1" dirty="0" smtClean="0">
                <a:latin typeface="Courier New" pitchFamily="49" charset="0"/>
              </a:rPr>
              <a:t>EndFor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smtClean="0"/>
              <a:t>record </a:t>
            </a:r>
            <a:r>
              <a:rPr lang="en-US" dirty="0" err="1" smtClean="0"/>
              <a:t>dan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Struct adalah tipe data bentukan yang berisi kumpulan variabel-variabel yang bernaung dalam satu nama yang sama dan memiliki kaitan satu sama lain.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Berbeda dengan array hanya berupa kumpulan variabel yang bertipe data sama, struct bisa memiliki variabel-variabel yang bertipe data sama atau berbeda, bahkan bisa menyimpan variabel yang bertipe data array atau struct itu sendiri.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Variabel-variabel yang menjadi anggota struct disebut dengan elemen struct.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Bentuk Umum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/>
              <a:t>Bentuk umum:</a:t>
            </a:r>
            <a:endParaRPr lang="de-DE" b="1"/>
          </a:p>
          <a:p>
            <a:r>
              <a:rPr lang="de-DE" sz="1800" b="1">
                <a:latin typeface="Courier New" pitchFamily="49" charset="0"/>
              </a:rPr>
              <a:t>typedef struct &lt;nama_struct&gt; {</a:t>
            </a:r>
          </a:p>
          <a:p>
            <a:r>
              <a:rPr lang="de-DE" sz="1800" b="1">
                <a:latin typeface="Courier New" pitchFamily="49" charset="0"/>
              </a:rPr>
              <a:t>		tipe_data &lt;nama_var&gt;;</a:t>
            </a:r>
          </a:p>
          <a:p>
            <a:r>
              <a:rPr lang="de-DE" sz="1800" b="1">
                <a:latin typeface="Courier New" pitchFamily="49" charset="0"/>
              </a:rPr>
              <a:t>		tipe_data &lt;nama_var&gt;;</a:t>
            </a:r>
          </a:p>
          <a:p>
            <a:r>
              <a:rPr lang="de-DE" sz="1800" b="1">
                <a:latin typeface="Courier New" pitchFamily="49" charset="0"/>
              </a:rPr>
              <a:t>		....</a:t>
            </a:r>
          </a:p>
          <a:p>
            <a:r>
              <a:rPr lang="de-DE" sz="1800" b="1">
                <a:latin typeface="Courier New" pitchFamily="49" charset="0"/>
              </a:rPr>
              <a:t>}</a:t>
            </a:r>
          </a:p>
          <a:p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800" b="1"/>
              <a:t/>
            </a:r>
            <a:br>
              <a:rPr lang="de-DE" sz="2800" b="1"/>
            </a:br>
            <a:r>
              <a:rPr lang="de-DE" sz="2800" b="1"/>
              <a:t>Pendeklarasian dan penggunaan Struct (1) (menggunakan </a:t>
            </a:r>
            <a:r>
              <a:rPr lang="de-DE" sz="2800" b="1" i="1"/>
              <a:t>typedef</a:t>
            </a:r>
            <a:r>
              <a:rPr lang="de-DE" sz="2800" b="1"/>
              <a:t>)</a:t>
            </a:r>
            <a:endParaRPr lang="en-US" sz="36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typedef struct Mahasiswa {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	char NIM[8];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	char nama[50];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	float ipk;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</a:pPr>
            <a:r>
              <a:rPr lang="de-DE" sz="2400" b="1"/>
              <a:t>untuk menggunakan struct Mahasiswa dengan membuat variabel mhs dan mhs2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Mahasiswa mhs,mhs2;</a:t>
            </a:r>
          </a:p>
          <a:p>
            <a:pPr>
              <a:lnSpc>
                <a:spcPct val="80000"/>
              </a:lnSpc>
            </a:pPr>
            <a:r>
              <a:rPr lang="de-DE" sz="2400" b="1"/>
              <a:t>untuk menggunakan struct Mahasiswa dengan membuat variabel array m;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Mahasiswa m[100];</a:t>
            </a:r>
            <a:endParaRPr lang="en-US" sz="24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 Data</a:t>
            </a:r>
          </a:p>
          <a:p>
            <a:r>
              <a:rPr lang="en-US" dirty="0" smtClean="0"/>
              <a:t>Review  </a:t>
            </a:r>
            <a:r>
              <a:rPr lang="en-US" dirty="0" err="1" smtClean="0"/>
              <a:t>Struct</a:t>
            </a:r>
            <a:r>
              <a:rPr lang="en-US" dirty="0" smtClean="0"/>
              <a:t>/Record </a:t>
            </a:r>
            <a:r>
              <a:rPr lang="en-US" dirty="0" err="1" smtClean="0"/>
              <a:t>dan</a:t>
            </a:r>
            <a:r>
              <a:rPr lang="en-US" dirty="0" smtClean="0"/>
              <a:t> Array</a:t>
            </a:r>
          </a:p>
          <a:p>
            <a:r>
              <a:rPr lang="en-US" dirty="0" smtClean="0"/>
              <a:t>List</a:t>
            </a:r>
          </a:p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smtClean="0"/>
              <a:t>Tree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800" b="1"/>
              <a:t>Pendeklarasian dan penggunaan Struct (2) (tanpa menggunakan </a:t>
            </a:r>
            <a:r>
              <a:rPr lang="de-DE" sz="2800" b="1" i="1"/>
              <a:t>typedef</a:t>
            </a:r>
            <a:r>
              <a:rPr lang="de-DE" sz="2800" b="1"/>
              <a:t>)</a:t>
            </a:r>
            <a:endParaRPr lang="en-US" sz="28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de-DE" b="1"/>
          </a:p>
          <a:p>
            <a:r>
              <a:rPr lang="de-DE" sz="1800" b="1">
                <a:latin typeface="Courier New" pitchFamily="49" charset="0"/>
              </a:rPr>
              <a:t>struct {</a:t>
            </a:r>
          </a:p>
          <a:p>
            <a:r>
              <a:rPr lang="de-DE" sz="1800" b="1">
                <a:latin typeface="Courier New" pitchFamily="49" charset="0"/>
              </a:rPr>
              <a:t>	char NIM[8];</a:t>
            </a:r>
          </a:p>
          <a:p>
            <a:r>
              <a:rPr lang="de-DE" sz="1800" b="1">
                <a:latin typeface="Courier New" pitchFamily="49" charset="0"/>
              </a:rPr>
              <a:t>	char nama[50];</a:t>
            </a:r>
          </a:p>
          <a:p>
            <a:r>
              <a:rPr lang="de-DE" sz="1800" b="1">
                <a:latin typeface="Courier New" pitchFamily="49" charset="0"/>
              </a:rPr>
              <a:t>	float ipk;</a:t>
            </a:r>
          </a:p>
          <a:p>
            <a:r>
              <a:rPr lang="de-DE" sz="1800" b="1">
                <a:latin typeface="Courier New" pitchFamily="49" charset="0"/>
              </a:rPr>
              <a:t>} mhs;</a:t>
            </a:r>
            <a:endParaRPr lang="de-DE" sz="1800">
              <a:latin typeface="Courier New" pitchFamily="49" charset="0"/>
            </a:endParaRPr>
          </a:p>
          <a:p>
            <a:r>
              <a:rPr lang="de-DE"/>
              <a:t>Berarti kita sudah mempunyai </a:t>
            </a:r>
            <a:r>
              <a:rPr lang="de-DE" b="1"/>
              <a:t>variabel</a:t>
            </a:r>
            <a:r>
              <a:rPr lang="de-DE"/>
              <a:t> mhs yang bertipe data struct seperti diatas.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/>
              <a:t>Cara penggunaan struct dan pengaksesan elemen-elemennya</a:t>
            </a:r>
            <a:endParaRPr lang="en-US" sz="3200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2800"/>
              <a:t>Penggunaan/pemakaian tipe data struct dilakukan dengan membuat suatu variabel yang bertipe data struct tersebut</a:t>
            </a:r>
          </a:p>
          <a:p>
            <a:r>
              <a:rPr lang="de-DE" sz="2800"/>
              <a:t>Pengaksesan elemen struct dilakukan secara individual dengan menyebutkan nama variabel struct diikuti dengan operator titik (.)</a:t>
            </a:r>
          </a:p>
          <a:p>
            <a:r>
              <a:rPr lang="de-DE" sz="2800"/>
              <a:t>Misalnya dengan struct mahasiswa seperti contoh di atas, kita akan akses elemen-elemennya seperti contoh berikut: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LATIHAN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Buatlah program menu yang berisi data-data KTP penduduk yang disimpan dalam array struct 1 dimensi dan dapat dilakukan penambahan data, pencarian data, penampilan data dan penghapusan data.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Moh.Sjukani</a:t>
            </a:r>
            <a:r>
              <a:rPr lang="en-US" dirty="0" smtClean="0"/>
              <a:t>,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Data,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Media</a:t>
            </a:r>
          </a:p>
          <a:p>
            <a:pPr lvl="0"/>
            <a:r>
              <a:rPr lang="en-US" dirty="0" err="1" smtClean="0"/>
              <a:t>Shcauhm</a:t>
            </a:r>
            <a:r>
              <a:rPr lang="en-US" dirty="0" smtClean="0"/>
              <a:t>, 1998, Data Structures, </a:t>
            </a:r>
            <a:r>
              <a:rPr lang="en-US" dirty="0" err="1" smtClean="0"/>
              <a:t>Prentise</a:t>
            </a:r>
            <a:r>
              <a:rPr lang="en-US" dirty="0" smtClean="0"/>
              <a:t> Hall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PENGANTAR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Bagaimana cara mengatasi masalah implementasi program dengan komputer?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Pemahaman masalah secara menyeluruh dan persiapan data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Keputusan operasi-operasi yang dilakukan terhadap data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Penyimpanan data-data pada memori sehingga tersimpan dan terstruktur secara logis, operasinya efisien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Pengambilan keputusan terhadap bahasa pemrograman mana yang paling cocok untuk jenis data yang 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Perbedaan Tipe Data, Obyek Data &amp; Struktur Data</a:t>
            </a:r>
            <a:r>
              <a:rPr lang="en-US" sz="3600"/>
              <a:t>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2800" dirty="0" smtClean="0"/>
              <a:t>Data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representasi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fakta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r>
              <a:rPr lang="en-US" sz="2800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800" dirty="0" err="1" smtClean="0"/>
              <a:t>Fakta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keterangan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disimpan</a:t>
            </a:r>
            <a:r>
              <a:rPr lang="en-US" sz="2800" dirty="0" smtClean="0"/>
              <a:t>, </a:t>
            </a:r>
            <a:r>
              <a:rPr lang="en-US" sz="2800" dirty="0" err="1" smtClean="0"/>
              <a:t>drekam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, </a:t>
            </a:r>
            <a:r>
              <a:rPr lang="en-US" sz="2800" dirty="0" err="1" smtClean="0"/>
              <a:t>suara</a:t>
            </a:r>
            <a:r>
              <a:rPr lang="en-US" sz="2800" dirty="0" smtClean="0"/>
              <a:t>, </a:t>
            </a:r>
            <a:r>
              <a:rPr lang="en-US" sz="2800" dirty="0" err="1" smtClean="0"/>
              <a:t>gambar</a:t>
            </a:r>
            <a:r>
              <a:rPr lang="en-US" sz="2800" dirty="0" smtClean="0"/>
              <a:t>,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/>
              <a:t>data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data yang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ditangani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pemrograman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800" dirty="0" err="1"/>
              <a:t>Tiap-tiap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pemrograman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data yang </a:t>
            </a:r>
            <a:r>
              <a:rPr lang="en-US" sz="2800" dirty="0" err="1"/>
              <a:t>memungkinkan</a:t>
            </a:r>
            <a:r>
              <a:rPr lang="en-US" sz="2800" dirty="0"/>
              <a:t>: 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 err="1"/>
              <a:t>Deklarasi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tersebut</a:t>
            </a:r>
            <a:endParaRPr lang="en-US" sz="2400" dirty="0"/>
          </a:p>
          <a:p>
            <a:pPr lvl="1" algn="just">
              <a:lnSpc>
                <a:spcPct val="90000"/>
              </a:lnSpc>
            </a:pP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yang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bertipe</a:t>
            </a:r>
            <a:r>
              <a:rPr lang="en-US" sz="2400" dirty="0"/>
              <a:t> data </a:t>
            </a:r>
            <a:r>
              <a:rPr lang="en-US" sz="2400" dirty="0" err="1"/>
              <a:t>tersebut</a:t>
            </a:r>
            <a:endParaRPr lang="en-US" sz="2400" dirty="0"/>
          </a:p>
          <a:p>
            <a:pPr lvl="1" algn="just">
              <a:lnSpc>
                <a:spcPct val="90000"/>
              </a:lnSpc>
            </a:pP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obyek</a:t>
            </a:r>
            <a:r>
              <a:rPr lang="en-US" sz="2400" dirty="0"/>
              <a:t> data yang </a:t>
            </a:r>
            <a:r>
              <a:rPr lang="en-US" sz="2400" dirty="0" err="1"/>
              <a:t>mungkin</a:t>
            </a:r>
            <a:endParaRPr lang="en-US" sz="2400" dirty="0"/>
          </a:p>
          <a:p>
            <a:pPr lvl="1" algn="just">
              <a:lnSpc>
                <a:spcPct val="90000"/>
              </a:lnSpc>
            </a:pP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di</a:t>
            </a:r>
            <a:r>
              <a:rPr lang="en-US" sz="2400" dirty="0"/>
              <a:t> C? Java? Pascal? .NET?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Perbedaan Tipe Data, Obyek Data &amp; Struktur Data</a:t>
            </a:r>
            <a:r>
              <a:rPr lang="en-US" sz="3600"/>
              <a:t>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Obyek Data adalah kumpulan elemen yang mungkin untuk suatu tipe data tertentu.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Mis: integer mengacu pada obyek data -32768 s/d 32767, byte 0 s/d 255, string adalah kumpulan karakter maks 255 huruf</a:t>
            </a:r>
          </a:p>
          <a:p>
            <a:pPr>
              <a:lnSpc>
                <a:spcPct val="90000"/>
              </a:lnSpc>
            </a:pPr>
            <a:r>
              <a:rPr lang="en-US" sz="2800"/>
              <a:t>Struktur Data adalah cara penyimpanan dan pengorganisasian data-data pada memori komputer maupun file secara efektif sehingga dapat digunakan secara efisien, termasuk operasi-operasi di dalamnya.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Aktivitas Struktur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Di dalam struktur data kita berhubungan dengan 2 aktivitas:</a:t>
            </a:r>
          </a:p>
          <a:p>
            <a:pPr lvl="1"/>
            <a:r>
              <a:rPr lang="en-US" sz="2400"/>
              <a:t>Mendeskripsikan kumpulan obyek data yang sah sesuai dengan tipe data yang ada</a:t>
            </a:r>
          </a:p>
          <a:p>
            <a:pPr lvl="1"/>
            <a:r>
              <a:rPr lang="en-US" sz="2400"/>
              <a:t>Menunjukkan mekanisme kerja operasi-operasinya</a:t>
            </a:r>
          </a:p>
          <a:p>
            <a:pPr lvl="2"/>
            <a:r>
              <a:rPr lang="en-US" sz="2000"/>
              <a:t>Contoh: integer (-32768 s/d 32767) dan jenis operasi yang diperbolehkan adalah +, -, *, /, mod, ceil, floor, &lt;, &gt;, != dsb.</a:t>
            </a:r>
          </a:p>
          <a:p>
            <a:r>
              <a:rPr lang="en-US" sz="2800"/>
              <a:t>Struktur data = obyek data  + [operasi manipulasi data]</a:t>
            </a:r>
          </a:p>
          <a:p>
            <a:pPr lvl="2">
              <a:buFontTx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Hubungan SD dan Algoritma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pemilihan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data yang </a:t>
            </a:r>
            <a:r>
              <a:rPr lang="en-US" sz="2800" dirty="0" err="1"/>
              <a:t>baik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problem yang </a:t>
            </a:r>
            <a:r>
              <a:rPr lang="en-US" sz="2800" dirty="0" err="1"/>
              <a:t>kompleks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diselesaikan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efisien</a:t>
            </a:r>
            <a:r>
              <a:rPr lang="en-US" sz="2800" dirty="0"/>
              <a:t>, </a:t>
            </a:r>
            <a:r>
              <a:rPr lang="en-US" sz="2800" dirty="0" err="1"/>
              <a:t>operasi-operasi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dieksekusi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, </a:t>
            </a:r>
            <a:r>
              <a:rPr lang="en-US" sz="2800" dirty="0" err="1"/>
              <a:t>memori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eksekusi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Ciri Algoritma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Donald </a:t>
            </a:r>
            <a:r>
              <a:rPr lang="en-US" dirty="0" err="1"/>
              <a:t>E.Knuth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Input: </a:t>
            </a:r>
            <a:r>
              <a:rPr lang="en-US" dirty="0" err="1"/>
              <a:t>ada</a:t>
            </a:r>
            <a:r>
              <a:rPr lang="en-US" dirty="0"/>
              <a:t> minimal 0 input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Ouput</a:t>
            </a:r>
            <a:r>
              <a:rPr lang="en-US" dirty="0"/>
              <a:t>: </a:t>
            </a:r>
            <a:r>
              <a:rPr lang="en-US" dirty="0" err="1"/>
              <a:t>ada</a:t>
            </a:r>
            <a:r>
              <a:rPr lang="en-US" dirty="0"/>
              <a:t> minimal 1 output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Definite: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kejelasan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Efective</a:t>
            </a:r>
            <a:r>
              <a:rPr lang="en-US" dirty="0"/>
              <a:t>: </a:t>
            </a:r>
            <a:r>
              <a:rPr lang="en-US" dirty="0" err="1"/>
              <a:t>langkah</a:t>
            </a:r>
            <a:r>
              <a:rPr lang="en-US" dirty="0"/>
              <a:t> yang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efektif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Terminate: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(stop)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493</TotalTime>
  <Words>899</Words>
  <Application>Microsoft Office PowerPoint</Application>
  <PresentationFormat>On-screen Show (4:3)</PresentationFormat>
  <Paragraphs>189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STRUKTUR DATA (1) </vt:lpstr>
      <vt:lpstr>Silabus Materi Kuliah </vt:lpstr>
      <vt:lpstr>Referensi</vt:lpstr>
      <vt:lpstr>PENGANTAR</vt:lpstr>
      <vt:lpstr>Perbedaan Tipe Data, Obyek Data &amp; Struktur Data (1)</vt:lpstr>
      <vt:lpstr>Perbedaan Tipe Data, Obyek Data &amp; Struktur Data (2)</vt:lpstr>
      <vt:lpstr>Aktivitas Struktur Data</vt:lpstr>
      <vt:lpstr>Hubungan SD dan Algoritma</vt:lpstr>
      <vt:lpstr>Ciri Algoritma</vt:lpstr>
      <vt:lpstr>Program</vt:lpstr>
      <vt:lpstr>Hasil Program</vt:lpstr>
      <vt:lpstr>Review Array</vt:lpstr>
      <vt:lpstr>Pendefinisian Array</vt:lpstr>
      <vt:lpstr>Contoh (1) :</vt:lpstr>
      <vt:lpstr>Contoh(2)</vt:lpstr>
      <vt:lpstr>Contoh(3)</vt:lpstr>
      <vt:lpstr>Review Struct / record dan Array</vt:lpstr>
      <vt:lpstr>Bentuk Umum</vt:lpstr>
      <vt:lpstr> Pendeklarasian dan penggunaan Struct (1) (menggunakan typedef)</vt:lpstr>
      <vt:lpstr>Pendeklarasian dan penggunaan Struct (2) (tanpa menggunakan typedef)</vt:lpstr>
      <vt:lpstr>Cara penggunaan struct dan pengaksesan elemen-elemennya</vt:lpstr>
      <vt:lpstr>LATIHAN</vt:lpstr>
    </vt:vector>
  </TitlesOfParts>
  <Company>Antonie's Rapid software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(1) </dc:title>
  <dc:creator>Antonie</dc:creator>
  <cp:lastModifiedBy>Sri Nurhayati</cp:lastModifiedBy>
  <cp:revision>45</cp:revision>
  <dcterms:created xsi:type="dcterms:W3CDTF">2006-08-27T08:31:27Z</dcterms:created>
  <dcterms:modified xsi:type="dcterms:W3CDTF">2010-02-17T03:01:09Z</dcterms:modified>
</cp:coreProperties>
</file>