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2" r:id="rId10"/>
    <p:sldId id="273" r:id="rId11"/>
    <p:sldId id="263" r:id="rId12"/>
    <p:sldId id="264" r:id="rId13"/>
    <p:sldId id="274" r:id="rId14"/>
    <p:sldId id="275" r:id="rId15"/>
    <p:sldId id="276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4488"/>
            <a:ext cx="8534400" cy="743712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  <a:lvl2pPr>
              <a:defRPr>
                <a:latin typeface="Calibri" pitchFamily="34" charset="0"/>
                <a:cs typeface="Arial" pitchFamily="34" charset="0"/>
              </a:defRPr>
            </a:lvl2pPr>
            <a:lvl3pPr>
              <a:defRPr>
                <a:latin typeface="Calibri" pitchFamily="34" charset="0"/>
                <a:cs typeface="Arial" pitchFamily="34" charset="0"/>
              </a:defRPr>
            </a:lvl3pPr>
            <a:lvl4pPr>
              <a:defRPr>
                <a:latin typeface="Calibri" pitchFamily="34" charset="0"/>
                <a:cs typeface="Arial" pitchFamily="34" charset="0"/>
              </a:defRPr>
            </a:lvl4pPr>
            <a:lvl5pPr>
              <a:defRPr>
                <a:latin typeface="Calibri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6566D6-C303-4705-9CD8-464A93DAD367}" type="datetimeFigureOut">
              <a:rPr lang="en-US" smtClean="0"/>
              <a:t>07/Mar/2010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0346F1-3B12-47B5-9A34-569FFEF4F7A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OSI Model  </a:t>
            </a:r>
            <a:r>
              <a:rPr lang="en-US" sz="4800" dirty="0" err="1" smtClean="0"/>
              <a:t>vs</a:t>
            </a:r>
            <a:r>
              <a:rPr lang="en-US" sz="4800" dirty="0" smtClean="0"/>
              <a:t>  Internet Model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layer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menkoordinasikan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bit stream (</a:t>
            </a:r>
            <a:r>
              <a:rPr lang="en-US" dirty="0" err="1" smtClean="0"/>
              <a:t>aliran</a:t>
            </a:r>
            <a:r>
              <a:rPr lang="en-US" dirty="0" smtClean="0"/>
              <a:t> bit)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media </a:t>
            </a:r>
            <a:r>
              <a:rPr lang="en-US" dirty="0" err="1" smtClean="0"/>
              <a:t>fisik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interface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,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/</a:t>
            </a:r>
            <a:r>
              <a:rPr lang="en-US" dirty="0" err="1" smtClean="0"/>
              <a:t>pengiriman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Physical </a:t>
            </a:r>
            <a:r>
              <a:rPr lang="en-US" dirty="0" smtClean="0"/>
              <a:t>layer </a:t>
            </a:r>
            <a:r>
              <a:rPr lang="en-US" dirty="0" err="1" smtClean="0"/>
              <a:t>yaitu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media </a:t>
            </a:r>
            <a:r>
              <a:rPr lang="en-US" dirty="0" err="1" smtClean="0">
                <a:solidFill>
                  <a:srgbClr val="FF0000"/>
                </a:solidFill>
              </a:rPr>
              <a:t>transmisi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Merepresentasikan</a:t>
            </a:r>
            <a:r>
              <a:rPr lang="en-US" dirty="0" smtClean="0">
                <a:solidFill>
                  <a:srgbClr val="FF0000"/>
                </a:solidFill>
              </a:rPr>
              <a:t> bit</a:t>
            </a:r>
            <a:r>
              <a:rPr lang="en-US" dirty="0" smtClean="0"/>
              <a:t>. Data </a:t>
            </a:r>
            <a:r>
              <a:rPr lang="en-US" dirty="0" err="1" smtClean="0"/>
              <a:t>pada</a:t>
            </a:r>
            <a:r>
              <a:rPr lang="en-US" dirty="0" smtClean="0"/>
              <a:t> physical layer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bit-bit (</a:t>
            </a:r>
            <a:r>
              <a:rPr lang="en-US" dirty="0" err="1" smtClean="0"/>
              <a:t>deretan</a:t>
            </a:r>
            <a:r>
              <a:rPr lang="en-US" dirty="0" smtClean="0"/>
              <a:t> 0 </a:t>
            </a:r>
            <a:r>
              <a:rPr lang="en-US" dirty="0" err="1" smtClean="0"/>
              <a:t>atau</a:t>
            </a:r>
            <a:r>
              <a:rPr lang="en-US" dirty="0" smtClean="0"/>
              <a:t> 1),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ditransmisikan</a:t>
            </a:r>
            <a:r>
              <a:rPr lang="en-US" dirty="0" smtClean="0"/>
              <a:t>, bit-bit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dikodekan</a:t>
            </a:r>
            <a:r>
              <a:rPr lang="en-US" dirty="0" smtClean="0"/>
              <a:t> (encoded) </a:t>
            </a:r>
            <a:r>
              <a:rPr lang="en-US" dirty="0" err="1" smtClean="0"/>
              <a:t>menjadi</a:t>
            </a:r>
            <a:r>
              <a:rPr lang="en-US" dirty="0" smtClean="0"/>
              <a:t> signal/</a:t>
            </a:r>
            <a:r>
              <a:rPr lang="en-US" dirty="0" err="1" smtClean="0"/>
              <a:t>sinyal</a:t>
            </a:r>
            <a:r>
              <a:rPr lang="en-US" dirty="0" smtClean="0"/>
              <a:t>. </a:t>
            </a:r>
            <a:r>
              <a:rPr lang="en-US" dirty="0" err="1" smtClean="0"/>
              <a:t>Representasi</a:t>
            </a:r>
            <a:r>
              <a:rPr lang="en-US" dirty="0" smtClean="0"/>
              <a:t> bit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0 </a:t>
            </a:r>
            <a:r>
              <a:rPr lang="en-US" dirty="0" err="1" smtClean="0"/>
              <a:t>atau</a:t>
            </a:r>
            <a:r>
              <a:rPr lang="en-US" dirty="0" smtClean="0"/>
              <a:t> 1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signal.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Laju</a:t>
            </a:r>
            <a:r>
              <a:rPr lang="en-US" dirty="0" smtClean="0"/>
              <a:t> Data (Data rate). Physical layer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jumlah</a:t>
            </a:r>
            <a:r>
              <a:rPr lang="en-US" dirty="0" smtClean="0">
                <a:solidFill>
                  <a:srgbClr val="FF0000"/>
                </a:solidFill>
              </a:rPr>
              <a:t> bit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tiap-tiap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detik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Sinkronisasi</a:t>
            </a:r>
            <a:r>
              <a:rPr lang="en-US" dirty="0" smtClean="0">
                <a:solidFill>
                  <a:srgbClr val="FF0000"/>
                </a:solidFill>
              </a:rPr>
              <a:t> bit</a:t>
            </a:r>
            <a:r>
              <a:rPr lang="en-US" dirty="0" smtClean="0"/>
              <a:t>.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,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bit rate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bit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</a:t>
            </a:r>
            <a:r>
              <a:rPr lang="en-US" dirty="0" smtClean="0"/>
              <a:t>Layer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2349500"/>
            <a:ext cx="862965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1026" name="Picture 2" descr="Z:\Wall.n.Pic\Picture KOMPUTER\AB406K-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86200"/>
            <a:ext cx="2667000" cy="2667000"/>
          </a:xfrm>
          <a:prstGeom prst="rect">
            <a:avLst/>
          </a:prstGeom>
          <a:noFill/>
        </p:spPr>
      </p:pic>
      <p:pic>
        <p:nvPicPr>
          <p:cNvPr id="1027" name="Picture 3" descr="Z:\Wall.n.Pic\Picture KOMPUTER\line tl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0268" y="3429000"/>
            <a:ext cx="5081807" cy="1752600"/>
          </a:xfrm>
          <a:prstGeom prst="rect">
            <a:avLst/>
          </a:prstGeom>
          <a:noFill/>
        </p:spPr>
      </p:pic>
      <p:pic>
        <p:nvPicPr>
          <p:cNvPr id="1028" name="Picture 4" descr="Z:\Wall.n.Pic\Picture KOMPUTER\line l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295400"/>
            <a:ext cx="5585912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endParaRPr lang="en-US" dirty="0"/>
          </a:p>
        </p:txBody>
      </p:sp>
      <p:pic>
        <p:nvPicPr>
          <p:cNvPr id="2050" name="Picture 2" descr="Z:\Wall.n.Pic\Picture KOMPUTER\180px-RG-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3810000" cy="26670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t="3915" b="21696"/>
          <a:stretch>
            <a:fillRect/>
          </a:stretch>
        </p:blipFill>
        <p:spPr bwMode="auto">
          <a:xfrm>
            <a:off x="202698" y="5257800"/>
            <a:ext cx="5055102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052" name="Picture 4" descr="Z:\Wall.n.Pic\Picture KOMPUTER\con rj 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958856"/>
            <a:ext cx="2590800" cy="2289544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 b="12500"/>
          <a:stretch>
            <a:fillRect/>
          </a:stretch>
        </p:blipFill>
        <p:spPr bwMode="auto">
          <a:xfrm>
            <a:off x="4523202" y="1066800"/>
            <a:ext cx="4468398" cy="2133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4000" dirty="0" err="1" smtClean="0">
                <a:solidFill>
                  <a:schemeClr val="accent2"/>
                </a:solidFill>
                <a:ea typeface="Times New Roman" pitchFamily="18" charset="0"/>
              </a:rPr>
              <a:t>Karakteristik</a:t>
            </a:r>
            <a:r>
              <a:rPr lang="en-US" sz="4000" dirty="0" smtClean="0">
                <a:solidFill>
                  <a:schemeClr val="accent2"/>
                </a:solidFill>
                <a:ea typeface="Times New Roman" pitchFamily="18" charset="0"/>
              </a:rPr>
              <a:t> Media </a:t>
            </a:r>
            <a:r>
              <a:rPr lang="en-US" sz="4000" dirty="0" err="1" smtClean="0">
                <a:solidFill>
                  <a:schemeClr val="accent2"/>
                </a:solidFill>
                <a:ea typeface="Times New Roman" pitchFamily="18" charset="0"/>
              </a:rPr>
              <a:t>Transmisi</a:t>
            </a:r>
            <a:r>
              <a:rPr lang="en-US" sz="4000" dirty="0" smtClean="0">
                <a:solidFill>
                  <a:schemeClr val="accent2"/>
                </a:solidFill>
                <a:ea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ea typeface="Times New Roman" pitchFamily="18" charset="0"/>
              </a:rPr>
              <a:t>Kabel</a:t>
            </a:r>
            <a:r>
              <a:rPr lang="en-US" sz="4000" dirty="0" smtClean="0">
                <a:solidFill>
                  <a:schemeClr val="accent2"/>
                </a:solidFill>
                <a:ea typeface="Times New Roman" pitchFamily="18" charset="0"/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05800" cy="3870960"/>
        </p:xfrm>
        <a:graphic>
          <a:graphicData uri="http://schemas.openxmlformats.org/drawingml/2006/table">
            <a:tbl>
              <a:tblPr/>
              <a:tblGrid>
                <a:gridCol w="1879665"/>
                <a:gridCol w="1939884"/>
                <a:gridCol w="1255979"/>
                <a:gridCol w="1300425"/>
                <a:gridCol w="1929847"/>
              </a:tblGrid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Media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Teknik</a:t>
                      </a:r>
                      <a:r>
                        <a:rPr lang="en-US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pensinyalan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Mbps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Jarak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Simpul</a:t>
                      </a:r>
                      <a:r>
                        <a:rPr lang="en-US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 yang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disarankan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UTP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Digital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</a:rPr>
                        <a:t>10 – 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</a:rPr>
                        <a:t>&lt; 1 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10 –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Coax broadband (75 ohm)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</a:rPr>
                        <a:t>Analog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</a:rPr>
                        <a:t>20 – 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</a:rPr>
                        <a:t>1 – 10 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100 – 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Baseband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(50 ohm)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</a:rPr>
                        <a:t>Digital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</a:rPr>
                        <a:t>&lt; 1 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&lt;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Fiber </a:t>
                      </a:r>
                      <a:r>
                        <a:rPr lang="en-US" sz="1800" dirty="0" err="1">
                          <a:latin typeface="Calibri" pitchFamily="34" charset="0"/>
                          <a:ea typeface="Times New Roman"/>
                        </a:rPr>
                        <a:t>optik</a:t>
                      </a:r>
                      <a:endParaRPr lang="en-US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Analog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100 – 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1 – 10 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</a:rPr>
                        <a:t>10 –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57200" y="1828800"/>
            <a:ext cx="8154988" cy="2057400"/>
            <a:chOff x="457200" y="2286000"/>
            <a:chExt cx="8154988" cy="2057400"/>
          </a:xfrm>
        </p:grpSpPr>
        <p:sp>
          <p:nvSpPr>
            <p:cNvPr id="4" name="Line 9"/>
            <p:cNvSpPr>
              <a:spLocks noChangeShapeType="1"/>
            </p:cNvSpPr>
            <p:nvPr/>
          </p:nvSpPr>
          <p:spPr bwMode="auto">
            <a:xfrm>
              <a:off x="457200" y="2971800"/>
              <a:ext cx="8153400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10"/>
            <p:cNvSpPr>
              <a:spLocks noChangeShapeType="1"/>
            </p:cNvSpPr>
            <p:nvPr/>
          </p:nvSpPr>
          <p:spPr bwMode="auto">
            <a:xfrm>
              <a:off x="458788" y="4343400"/>
              <a:ext cx="8153400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495300" y="3066871"/>
              <a:ext cx="8077200" cy="1200329"/>
            </a:xfrm>
            <a:prstGeom prst="rect">
              <a:avLst/>
            </a:prstGeom>
            <a:solidFill>
              <a:srgbClr val="99FF33"/>
            </a:solidFill>
            <a:ln w="762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400" dirty="0" smtClean="0"/>
                <a:t>Physical </a:t>
              </a:r>
              <a:r>
                <a:rPr lang="en-US" sz="2400" dirty="0"/>
                <a:t>layer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bertanggungjawab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pada</a:t>
              </a:r>
              <a:r>
                <a:rPr lang="en-US" sz="2400" dirty="0" smtClean="0"/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perpindahan</a:t>
              </a:r>
              <a:r>
                <a:rPr lang="en-US" sz="2400" dirty="0" smtClean="0"/>
                <a:t> / </a:t>
              </a:r>
              <a:r>
                <a:rPr lang="en-US" sz="2400" dirty="0" err="1" smtClean="0"/>
                <a:t>pengiriman</a:t>
              </a:r>
              <a:r>
                <a:rPr lang="en-US" sz="2400" dirty="0" smtClean="0"/>
                <a:t>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individual bit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dari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satu</a:t>
              </a:r>
              <a:r>
                <a:rPr lang="en-US" sz="2400" dirty="0" smtClean="0"/>
                <a:t> node </a:t>
              </a:r>
              <a:r>
                <a:rPr lang="en-US" sz="2400" dirty="0" err="1" smtClean="0"/>
                <a:t>ke</a:t>
              </a:r>
              <a:r>
                <a:rPr lang="en-US" sz="2400" dirty="0" smtClean="0"/>
                <a:t> node </a:t>
              </a:r>
              <a:r>
                <a:rPr lang="en-US" sz="2400" dirty="0" err="1" smtClean="0"/>
                <a:t>selanjutnya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457200" y="2286000"/>
              <a:ext cx="1143000" cy="566738"/>
              <a:chOff x="1200" y="1248"/>
              <a:chExt cx="720" cy="357"/>
            </a:xfrm>
          </p:grpSpPr>
          <p:pic>
            <p:nvPicPr>
              <p:cNvPr id="8" name="Picture 1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200" y="1248"/>
                <a:ext cx="720" cy="3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Text Box 17"/>
              <p:cNvSpPr txBox="1">
                <a:spLocks noChangeArrowheads="1"/>
              </p:cNvSpPr>
              <p:nvPr/>
            </p:nvSpPr>
            <p:spPr bwMode="auto">
              <a:xfrm>
                <a:off x="1284" y="1248"/>
                <a:ext cx="55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i="1" dirty="0">
                    <a:solidFill>
                      <a:schemeClr val="hlink"/>
                    </a:solidFill>
                  </a:rPr>
                  <a:t>Note</a:t>
                </a:r>
              </a:p>
            </p:txBody>
          </p:sp>
        </p:grpSp>
      </p:grp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/>
          <a:srcRect b="74900"/>
          <a:stretch>
            <a:fillRect/>
          </a:stretch>
        </p:blipFill>
        <p:spPr bwMode="auto">
          <a:xfrm>
            <a:off x="990600" y="4648200"/>
            <a:ext cx="69659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OSI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Didirikan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tahun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1947,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Standards Organization (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organisasi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multinational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mededikasikan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dirinya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worldwide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agreement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standar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internasional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Sebuah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standar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ISO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mencakup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seluruh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aspek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komunikasi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jaringan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Open Systems Interconnection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model.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OSI,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pertama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kali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diperkenalkan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tahun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1970-an. 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Seven layers of the OSI model</a:t>
            </a:r>
            <a:endParaRPr lang="en-US" sz="45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9475" y="1427163"/>
            <a:ext cx="4251325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Internet </a:t>
            </a:r>
            <a:r>
              <a:rPr lang="en-US" b="1" dirty="0" smtClean="0">
                <a:solidFill>
                  <a:srgbClr val="FF0000"/>
                </a:solidFill>
              </a:rPr>
              <a:t>Model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berlapis</a:t>
            </a:r>
            <a:r>
              <a:rPr lang="en-US" dirty="0" smtClean="0"/>
              <a:t> (layered) yang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Internet Model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TCP/IP protocol suite</a:t>
            </a:r>
            <a:r>
              <a:rPr lang="en-US" dirty="0" smtClean="0"/>
              <a:t>.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Lapisan-lapisan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TCP/IP </a:t>
            </a: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protocol suite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sepenuhnya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cocok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OSI model. The original TCP/IP protocol suite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sejatinya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memiliki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empat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layer: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host-to-network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transport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and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Namun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ketika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TCP/IP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coba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bandingkan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OSI,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mengatakan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bahwa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TCP/IP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protocol suite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dibangun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oleh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lima layer: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link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network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transport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and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</a:t>
            </a:r>
            <a:r>
              <a:rPr lang="en-US" dirty="0" smtClean="0"/>
              <a:t>layers of the OSI model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133600" y="2112963"/>
            <a:ext cx="4327525" cy="3144837"/>
            <a:chOff x="2133600" y="2722563"/>
            <a:chExt cx="4327525" cy="3144837"/>
          </a:xfrm>
        </p:grpSpPr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2"/>
            <a:srcRect l="3585" t="41906"/>
            <a:stretch>
              <a:fillRect/>
            </a:stretch>
          </p:blipFill>
          <p:spPr bwMode="auto">
            <a:xfrm>
              <a:off x="2362200" y="3276600"/>
              <a:ext cx="4098925" cy="2535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/>
            <a:srcRect t="27937" r="96415"/>
            <a:stretch>
              <a:fillRect/>
            </a:stretch>
          </p:blipFill>
          <p:spPr bwMode="auto">
            <a:xfrm>
              <a:off x="2133600" y="2722563"/>
              <a:ext cx="152400" cy="3144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/>
            <a:srcRect l="3585" b="87777"/>
            <a:stretch>
              <a:fillRect/>
            </a:stretch>
          </p:blipFill>
          <p:spPr bwMode="auto">
            <a:xfrm>
              <a:off x="2362200" y="2743200"/>
              <a:ext cx="409892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OSI </a:t>
            </a:r>
            <a:r>
              <a:rPr lang="en-US" dirty="0" smtClean="0"/>
              <a:t>model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9313" y="1474787"/>
            <a:ext cx="7532687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TCP/IP </a:t>
            </a:r>
            <a:r>
              <a:rPr lang="en-US" dirty="0" smtClean="0"/>
              <a:t>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punggung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Internet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 </a:t>
            </a:r>
            <a:r>
              <a:rPr lang="en-US" dirty="0" err="1" smtClean="0"/>
              <a:t>Amerika</a:t>
            </a:r>
            <a:r>
              <a:rPr lang="en-US" dirty="0" smtClean="0"/>
              <a:t>  </a:t>
            </a:r>
            <a:r>
              <a:rPr lang="en-US" dirty="0" err="1" smtClean="0"/>
              <a:t>Serikat</a:t>
            </a:r>
            <a:r>
              <a:rPr lang="en-US" dirty="0" smtClean="0"/>
              <a:t>,  Defense  Advanced Research Project  </a:t>
            </a:r>
            <a:r>
              <a:rPr lang="en-US" dirty="0" smtClean="0"/>
              <a:t>Agency  </a:t>
            </a:r>
            <a:r>
              <a:rPr lang="en-US" dirty="0" smtClean="0"/>
              <a:t>(DARPA). 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antarkomputer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 online </a:t>
            </a:r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markasnya</a:t>
            </a:r>
            <a:r>
              <a:rPr lang="en-US" dirty="0" smtClean="0"/>
              <a:t> </a:t>
            </a:r>
            <a:r>
              <a:rPr lang="en-US" dirty="0" err="1" smtClean="0"/>
              <a:t>hancur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dicekam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nuansa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Blok Barat </a:t>
            </a:r>
            <a:r>
              <a:rPr lang="en-US" dirty="0" err="1" smtClean="0"/>
              <a:t>dengan</a:t>
            </a:r>
            <a:r>
              <a:rPr lang="en-US" dirty="0" smtClean="0"/>
              <a:t> Blok </a:t>
            </a:r>
            <a:r>
              <a:rPr lang="en-US" dirty="0" err="1" smtClean="0"/>
              <a:t>Timur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Riset</a:t>
            </a:r>
            <a:r>
              <a:rPr lang="en-US" dirty="0" smtClean="0"/>
              <a:t>  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r>
              <a:rPr lang="en-US" dirty="0" err="1" smtClean="0"/>
              <a:t>berjalan</a:t>
            </a:r>
            <a:r>
              <a:rPr lang="en-US" dirty="0" smtClean="0"/>
              <a:t>  </a:t>
            </a:r>
            <a:r>
              <a:rPr lang="en-US" dirty="0" err="1" smtClean="0"/>
              <a:t>sukses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. 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akademisi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  </a:t>
            </a:r>
            <a:r>
              <a:rPr lang="en-US" dirty="0" err="1" smtClean="0"/>
              <a:t>riset</a:t>
            </a:r>
            <a:r>
              <a:rPr lang="en-US" dirty="0" smtClean="0"/>
              <a:t>  DARPA yang paling  </a:t>
            </a:r>
            <a:r>
              <a:rPr lang="en-US" dirty="0" err="1" smtClean="0"/>
              <a:t>terkenal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ARPANET, 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 Internet 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 </a:t>
            </a:r>
            <a:r>
              <a:rPr lang="en-US" dirty="0" err="1" smtClean="0"/>
              <a:t>sekarang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  </a:t>
            </a:r>
            <a:r>
              <a:rPr lang="en-US" dirty="0" err="1" smtClean="0"/>
              <a:t>tahun</a:t>
            </a:r>
            <a:r>
              <a:rPr lang="en-US" dirty="0" smtClean="0"/>
              <a:t>   1983,   </a:t>
            </a:r>
            <a:r>
              <a:rPr lang="en-US" dirty="0" err="1" smtClean="0"/>
              <a:t>salah</a:t>
            </a:r>
            <a:r>
              <a:rPr lang="en-US" dirty="0" smtClean="0"/>
              <a:t>   </a:t>
            </a:r>
            <a:r>
              <a:rPr lang="en-US" dirty="0" err="1" smtClean="0"/>
              <a:t>satu</a:t>
            </a:r>
            <a:r>
              <a:rPr lang="en-US" dirty="0" smtClean="0"/>
              <a:t>   </a:t>
            </a:r>
            <a:r>
              <a:rPr lang="en-US" dirty="0" err="1" smtClean="0"/>
              <a:t>protokol</a:t>
            </a:r>
            <a:r>
              <a:rPr lang="en-US" dirty="0" smtClean="0"/>
              <a:t>   </a:t>
            </a:r>
            <a:r>
              <a:rPr lang="en-US" dirty="0" err="1" smtClean="0"/>
              <a:t>komunikasi</a:t>
            </a:r>
            <a:r>
              <a:rPr lang="en-US" dirty="0" smtClean="0"/>
              <a:t>   yang </a:t>
            </a:r>
            <a:r>
              <a:rPr lang="en-US" dirty="0" err="1" smtClean="0"/>
              <a:t>dikembangkan</a:t>
            </a: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 ARPANET,   </a:t>
            </a:r>
            <a:r>
              <a:rPr lang="en-US" dirty="0" err="1" smtClean="0"/>
              <a:t>yaitu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TCP/IP</a:t>
            </a:r>
            <a:r>
              <a:rPr lang="en-US" dirty="0" smtClean="0"/>
              <a:t>,  </a:t>
            </a:r>
            <a:r>
              <a:rPr lang="en-US" dirty="0" err="1" smtClean="0"/>
              <a:t>menjadi</a:t>
            </a:r>
            <a:r>
              <a:rPr lang="en-US" dirty="0" smtClean="0"/>
              <a:t>  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Standar</a:t>
            </a:r>
            <a:r>
              <a:rPr lang="en-US" dirty="0" smtClean="0"/>
              <a:t> 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kemudian</a:t>
            </a:r>
            <a:r>
              <a:rPr lang="en-US" dirty="0" smtClean="0"/>
              <a:t>  </a:t>
            </a:r>
            <a:r>
              <a:rPr lang="en-US" dirty="0" err="1" smtClean="0"/>
              <a:t>segera</a:t>
            </a:r>
            <a:r>
              <a:rPr lang="en-US" dirty="0" smtClean="0"/>
              <a:t> 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semua</a:t>
            </a:r>
            <a:r>
              <a:rPr lang="en-US" dirty="0" smtClean="0"/>
              <a:t> 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AS.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memperlancar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 DARPA </a:t>
            </a:r>
            <a:r>
              <a:rPr lang="en-US" dirty="0" err="1" smtClean="0"/>
              <a:t>menugaskan</a:t>
            </a:r>
            <a:r>
              <a:rPr lang="en-US" dirty="0" smtClean="0"/>
              <a:t> Bolt, </a:t>
            </a:r>
            <a:r>
              <a:rPr lang="en-US" dirty="0" err="1" smtClean="0"/>
              <a:t>Baranek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Newman (BBN) </a:t>
            </a:r>
            <a:r>
              <a:rPr lang="en-US" i="1" dirty="0" err="1" smtClean="0">
                <a:solidFill>
                  <a:srgbClr val="7030A0"/>
                </a:solidFill>
              </a:rPr>
              <a:t>untuk</a:t>
            </a: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i="1" dirty="0" err="1" smtClean="0">
                <a:solidFill>
                  <a:srgbClr val="7030A0"/>
                </a:solidFill>
              </a:rPr>
              <a:t>membuatkan</a:t>
            </a: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i="1" dirty="0" err="1" smtClean="0">
                <a:solidFill>
                  <a:srgbClr val="7030A0"/>
                </a:solidFill>
              </a:rPr>
              <a:t>sebuah</a:t>
            </a: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i="1" dirty="0" err="1" smtClean="0">
                <a:solidFill>
                  <a:srgbClr val="7030A0"/>
                </a:solidFill>
              </a:rPr>
              <a:t>sistem</a:t>
            </a: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i="1" dirty="0" err="1" smtClean="0">
                <a:solidFill>
                  <a:srgbClr val="7030A0"/>
                </a:solidFill>
              </a:rPr>
              <a:t>operasi</a:t>
            </a:r>
            <a:r>
              <a:rPr lang="en-US" i="1" dirty="0" smtClean="0">
                <a:solidFill>
                  <a:srgbClr val="7030A0"/>
                </a:solidFill>
              </a:rPr>
              <a:t>   yang   </a:t>
            </a:r>
            <a:r>
              <a:rPr lang="en-US" i="1" dirty="0" err="1" smtClean="0">
                <a:solidFill>
                  <a:srgbClr val="7030A0"/>
                </a:solidFill>
              </a:rPr>
              <a:t>memiliki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</a:rPr>
              <a:t>kemampuan</a:t>
            </a: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i="1" dirty="0" err="1" smtClean="0">
                <a:solidFill>
                  <a:srgbClr val="7030A0"/>
                </a:solidFill>
              </a:rPr>
              <a:t>menangani</a:t>
            </a: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i="1" dirty="0" err="1" smtClean="0">
                <a:solidFill>
                  <a:srgbClr val="7030A0"/>
                </a:solidFill>
              </a:rPr>
              <a:t>protokol</a:t>
            </a: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i="1" dirty="0" err="1" smtClean="0">
                <a:solidFill>
                  <a:srgbClr val="7030A0"/>
                </a:solidFill>
              </a:rPr>
              <a:t>jaringan</a:t>
            </a: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i="1" dirty="0" err="1" smtClean="0">
                <a:solidFill>
                  <a:srgbClr val="7030A0"/>
                </a:solidFill>
              </a:rPr>
              <a:t>baru</a:t>
            </a: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i="1" dirty="0" err="1" smtClean="0">
                <a:solidFill>
                  <a:srgbClr val="7030A0"/>
                </a:solidFill>
              </a:rPr>
              <a:t>tersebut</a:t>
            </a:r>
            <a:r>
              <a:rPr lang="en-US" dirty="0" smtClean="0"/>
              <a:t>.   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  </a:t>
            </a:r>
            <a:r>
              <a:rPr lang="en-US" dirty="0" err="1" smtClean="0"/>
              <a:t>tersebut</a:t>
            </a:r>
            <a:r>
              <a:rPr lang="en-US" dirty="0" smtClean="0"/>
              <a:t>   </a:t>
            </a:r>
            <a:r>
              <a:rPr lang="en-US" dirty="0" err="1" smtClean="0"/>
              <a:t>adalah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UNIX   BSD</a:t>
            </a:r>
            <a:r>
              <a:rPr lang="en-US" dirty="0" smtClean="0"/>
              <a:t>   (</a:t>
            </a:r>
            <a:r>
              <a:rPr lang="en-US" dirty="0" smtClean="0">
                <a:solidFill>
                  <a:srgbClr val="FF0000"/>
                </a:solidFill>
              </a:rPr>
              <a:t>Berkeley   Software </a:t>
            </a:r>
            <a:r>
              <a:rPr lang="en-US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>),   </a:t>
            </a:r>
            <a:r>
              <a:rPr lang="en-US" dirty="0" err="1" smtClean="0"/>
              <a:t>karena</a:t>
            </a:r>
            <a:r>
              <a:rPr lang="en-US" dirty="0" smtClean="0"/>
              <a:t>   </a:t>
            </a:r>
            <a:r>
              <a:rPr lang="en-US" dirty="0" err="1" smtClean="0"/>
              <a:t>dikembangkan</a:t>
            </a:r>
            <a:r>
              <a:rPr lang="en-US" dirty="0" smtClean="0"/>
              <a:t>   </a:t>
            </a:r>
            <a:r>
              <a:rPr lang="en-US" dirty="0" err="1" smtClean="0"/>
              <a:t>di</a:t>
            </a:r>
            <a:r>
              <a:rPr lang="en-US" dirty="0" smtClean="0"/>
              <a:t>   </a:t>
            </a:r>
            <a:r>
              <a:rPr lang="en-US" dirty="0" err="1" smtClean="0"/>
              <a:t>Universitas</a:t>
            </a:r>
            <a:r>
              <a:rPr lang="en-US" dirty="0" smtClean="0"/>
              <a:t>   Berkeley.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  </a:t>
            </a:r>
            <a:r>
              <a:rPr lang="en-US" dirty="0" err="1" smtClean="0"/>
              <a:t>itu</a:t>
            </a:r>
            <a:r>
              <a:rPr lang="en-US" dirty="0" smtClean="0"/>
              <a:t>,   UNIX  </a:t>
            </a:r>
            <a:r>
              <a:rPr lang="en-US" dirty="0" err="1" smtClean="0"/>
              <a:t>menjadi</a:t>
            </a:r>
            <a:r>
              <a:rPr lang="en-US" dirty="0" smtClean="0"/>
              <a:t>   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 smtClean="0"/>
              <a:t>operasi</a:t>
            </a:r>
            <a:r>
              <a:rPr lang="en-US" dirty="0" smtClean="0"/>
              <a:t>   </a:t>
            </a:r>
            <a:r>
              <a:rPr lang="en-US" dirty="0" err="1" smtClean="0"/>
              <a:t>favorit</a:t>
            </a: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handal</a:t>
            </a:r>
            <a:r>
              <a:rPr lang="en-US" dirty="0" smtClean="0"/>
              <a:t>,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Functions </a:t>
            </a:r>
            <a:r>
              <a:rPr lang="en-US" sz="6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each </a:t>
            </a:r>
            <a:r>
              <a:rPr lang="en-US" sz="6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Layers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Five layers of the OSI model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9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7030A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653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OSI Model  vs  Internet Model</vt:lpstr>
      <vt:lpstr>THE OSI MODEL</vt:lpstr>
      <vt:lpstr>Seven layers of the OSI model</vt:lpstr>
      <vt:lpstr>Internet Model</vt:lpstr>
      <vt:lpstr>Five layers of the OSI model</vt:lpstr>
      <vt:lpstr>TCP/IP dan OSI model</vt:lpstr>
      <vt:lpstr>Sekilas Tentang TCP/IP</vt:lpstr>
      <vt:lpstr>Sekilas Tentang TCP/IP</vt:lpstr>
      <vt:lpstr>Functions of each Layers</vt:lpstr>
      <vt:lpstr>Physical Layer</vt:lpstr>
      <vt:lpstr>Tugas utama Physical layer yaitu;</vt:lpstr>
      <vt:lpstr>Physical Layer</vt:lpstr>
      <vt:lpstr>Contoh-contoh Interface</vt:lpstr>
      <vt:lpstr>Contoh-contoh Media Transmisi Kabel</vt:lpstr>
      <vt:lpstr>Karakteristik Media Transmisi Kabel </vt:lpstr>
      <vt:lpstr>Physical Layer</vt:lpstr>
    </vt:vector>
  </TitlesOfParts>
  <Company>winner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ryu</dc:creator>
  <cp:lastModifiedBy>ryu</cp:lastModifiedBy>
  <cp:revision>28</cp:revision>
  <dcterms:created xsi:type="dcterms:W3CDTF">2010-03-07T15:33:42Z</dcterms:created>
  <dcterms:modified xsi:type="dcterms:W3CDTF">2010-03-07T18:13:18Z</dcterms:modified>
</cp:coreProperties>
</file>