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>
        <p:scale>
          <a:sx n="50" d="100"/>
          <a:sy n="50" d="100"/>
        </p:scale>
        <p:origin x="-10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3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0CBE6-FC0D-405C-B41F-1AB123DD51E2}" type="datetimeFigureOut">
              <a:rPr lang="en-US" smtClean="0"/>
              <a:pPr/>
              <a:t>3/13/2010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9219A-0785-425A-A904-B657086C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9219A-0785-425A-A904-B657086C74E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9219A-0785-425A-A904-B657086C74E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9219A-0785-425A-A904-B657086C74E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9219A-0785-425A-A904-B657086C74E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9219A-0785-425A-A904-B657086C74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9219A-0785-425A-A904-B657086C74E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9219A-0785-425A-A904-B657086C74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9219A-0785-425A-A904-B657086C74E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9219A-0785-425A-A904-B657086C74E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9219A-0785-425A-A904-B657086C74E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9219A-0785-425A-A904-B657086C74E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9219A-0785-425A-A904-B657086C74E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D4F0-08B3-4DAD-A73B-2DBC20127D98}" type="datetimeFigureOut">
              <a:rPr lang="en-US" smtClean="0"/>
              <a:pPr/>
              <a:t>3/13/2010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E57A75-0209-42B9-A82C-7E7E558F4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D4F0-08B3-4DAD-A73B-2DBC20127D98}" type="datetimeFigureOut">
              <a:rPr lang="en-US" smtClean="0"/>
              <a:pPr/>
              <a:t>3/13/2010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7A75-0209-42B9-A82C-7E7E558F4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D4F0-08B3-4DAD-A73B-2DBC20127D98}" type="datetimeFigureOut">
              <a:rPr lang="en-US" smtClean="0"/>
              <a:pPr/>
              <a:t>3/13/2010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7A75-0209-42B9-A82C-7E7E558F4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D4F0-08B3-4DAD-A73B-2DBC20127D98}" type="datetimeFigureOut">
              <a:rPr lang="en-US" smtClean="0"/>
              <a:pPr/>
              <a:t>3/13/2010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E57A75-0209-42B9-A82C-7E7E558F4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D4F0-08B3-4DAD-A73B-2DBC20127D98}" type="datetimeFigureOut">
              <a:rPr lang="en-US" smtClean="0"/>
              <a:pPr/>
              <a:t>3/13/2010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7A75-0209-42B9-A82C-7E7E558F4D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D4F0-08B3-4DAD-A73B-2DBC20127D98}" type="datetimeFigureOut">
              <a:rPr lang="en-US" smtClean="0"/>
              <a:pPr/>
              <a:t>3/13/2010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7A75-0209-42B9-A82C-7E7E558F4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D4F0-08B3-4DAD-A73B-2DBC20127D98}" type="datetimeFigureOut">
              <a:rPr lang="en-US" smtClean="0"/>
              <a:pPr/>
              <a:t>3/13/2010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DE57A75-0209-42B9-A82C-7E7E558F4D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D4F0-08B3-4DAD-A73B-2DBC20127D98}" type="datetimeFigureOut">
              <a:rPr lang="en-US" smtClean="0"/>
              <a:pPr/>
              <a:t>3/13/2010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7A75-0209-42B9-A82C-7E7E558F4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D4F0-08B3-4DAD-A73B-2DBC20127D98}" type="datetimeFigureOut">
              <a:rPr lang="en-US" smtClean="0"/>
              <a:pPr/>
              <a:t>3/13/2010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7A75-0209-42B9-A82C-7E7E558F4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D4F0-08B3-4DAD-A73B-2DBC20127D98}" type="datetimeFigureOut">
              <a:rPr lang="en-US" smtClean="0"/>
              <a:pPr/>
              <a:t>3/13/2010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7A75-0209-42B9-A82C-7E7E558F4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D4F0-08B3-4DAD-A73B-2DBC20127D98}" type="datetimeFigureOut">
              <a:rPr lang="en-US" smtClean="0"/>
              <a:pPr/>
              <a:t>3/13/2010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7A75-0209-42B9-A82C-7E7E558F4D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6CD4F0-08B3-4DAD-A73B-2DBC20127D98}" type="datetimeFigureOut">
              <a:rPr lang="en-US" smtClean="0"/>
              <a:pPr/>
              <a:t>3/13/2010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E57A75-0209-42B9-A82C-7E7E558F4D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Berlin Sans FB" pitchFamily="34" charset="0"/>
              </a:rPr>
              <a:t>PENDAHULUAN  </a:t>
            </a:r>
            <a:r>
              <a:rPr lang="en-US" dirty="0" smtClean="0">
                <a:latin typeface="Berlin Sans FB" pitchFamily="34" charset="0"/>
              </a:rPr>
              <a:t/>
            </a:r>
            <a:br>
              <a:rPr lang="en-US" dirty="0" smtClean="0">
                <a:latin typeface="Berlin Sans FB" pitchFamily="34" charset="0"/>
              </a:rPr>
            </a:br>
            <a:r>
              <a:rPr lang="en-US" dirty="0" err="1" smtClean="0">
                <a:latin typeface="Berlin Sans FB" pitchFamily="34" charset="0"/>
              </a:rPr>
              <a:t>Ekonomi</a:t>
            </a:r>
            <a:r>
              <a:rPr lang="en-US" dirty="0" smtClean="0">
                <a:latin typeface="Berlin Sans FB" pitchFamily="34" charset="0"/>
              </a:rPr>
              <a:t>  </a:t>
            </a:r>
            <a:r>
              <a:rPr lang="en-US" dirty="0" err="1" smtClean="0">
                <a:latin typeface="Berlin Sans FB" pitchFamily="34" charset="0"/>
              </a:rPr>
              <a:t>Teknik</a:t>
            </a:r>
            <a:r>
              <a:rPr lang="en-US" dirty="0" smtClean="0">
                <a:latin typeface="Berlin Sans FB" pitchFamily="34" charset="0"/>
              </a:rPr>
              <a:t> 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>
              <a:latin typeface="Berlin Sans FB" pitchFamily="34" charset="0"/>
            </a:endParaRPr>
          </a:p>
          <a:p>
            <a:endParaRPr lang="en-US" dirty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Julian </a:t>
            </a:r>
            <a:r>
              <a:rPr lang="en-US" dirty="0" err="1" smtClean="0">
                <a:latin typeface="Berlin Sans FB" pitchFamily="34" charset="0"/>
              </a:rPr>
              <a:t>Robecca</a:t>
            </a:r>
            <a:r>
              <a:rPr lang="en-US" dirty="0" smtClean="0">
                <a:latin typeface="Berlin Sans FB" pitchFamily="34" charset="0"/>
              </a:rPr>
              <a:t>, MT.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erlin Sans FB" pitchFamily="34" charset="0"/>
              </a:rPr>
              <a:t>Aspek</a:t>
            </a:r>
            <a:r>
              <a:rPr lang="en-US" dirty="0" smtClean="0">
                <a:latin typeface="Berlin Sans FB" pitchFamily="34" charset="0"/>
              </a:rPr>
              <a:t> Legal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Berlin Sans FB" pitchFamily="34" charset="0"/>
              </a:rPr>
              <a:t>Aspek</a:t>
            </a:r>
            <a:r>
              <a:rPr lang="en-US" dirty="0">
                <a:latin typeface="Berlin Sans FB" pitchFamily="34" charset="0"/>
              </a:rPr>
              <a:t> legal, </a:t>
            </a:r>
            <a:r>
              <a:rPr lang="en-US" dirty="0" err="1">
                <a:latin typeface="Berlin Sans FB" pitchFamily="34" charset="0"/>
              </a:rPr>
              <a:t>memastikan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bahwa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aksi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dilakukan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melanggar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peraturan</a:t>
            </a:r>
            <a:r>
              <a:rPr lang="en-US" dirty="0">
                <a:latin typeface="Berlin Sans FB" pitchFamily="34" charset="0"/>
              </a:rPr>
              <a:t>/ </a:t>
            </a:r>
            <a:r>
              <a:rPr lang="en-US" dirty="0" err="1">
                <a:latin typeface="Berlin Sans FB" pitchFamily="34" charset="0"/>
              </a:rPr>
              <a:t>undang-undang</a:t>
            </a:r>
            <a:r>
              <a:rPr lang="en-US" dirty="0">
                <a:latin typeface="Berlin Sans FB" pitchFamily="34" charset="0"/>
              </a:rPr>
              <a:t>.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semua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situasi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memerlukan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penelaahan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aspek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ini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erlin Sans FB" pitchFamily="34" charset="0"/>
              </a:rPr>
              <a:t>Aspek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Lingkungan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Hidup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Berlin Sans FB" pitchFamily="34" charset="0"/>
              </a:rPr>
              <a:t>Aspek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lingkungan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hidup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memastikan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bahwa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aksi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direncanakan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merusak</a:t>
            </a:r>
            <a:r>
              <a:rPr lang="en-US" dirty="0">
                <a:latin typeface="Berlin Sans FB" pitchFamily="34" charset="0"/>
              </a:rPr>
              <a:t>/ </a:t>
            </a:r>
            <a:r>
              <a:rPr lang="en-US" dirty="0" err="1">
                <a:latin typeface="Berlin Sans FB" pitchFamily="34" charset="0"/>
              </a:rPr>
              <a:t>menimbulkan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dampak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negatif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lingkungan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hidup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erlin Sans FB" pitchFamily="34" charset="0"/>
              </a:rPr>
              <a:t>Aspek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Ekonomi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Berlin Sans FB" pitchFamily="34" charset="0"/>
              </a:rPr>
              <a:t>Aspek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ekonomi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memastikan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bahwa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aksi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direncanakan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memberikan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imbalan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layak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bagi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pemodal</a:t>
            </a:r>
            <a:r>
              <a:rPr lang="en-US" dirty="0">
                <a:latin typeface="Berlin Sans FB" pitchFamily="34" charset="0"/>
              </a:rPr>
              <a:t>. Hal </a:t>
            </a:r>
            <a:r>
              <a:rPr lang="en-US" dirty="0" err="1">
                <a:latin typeface="Berlin Sans FB" pitchFamily="34" charset="0"/>
              </a:rPr>
              <a:t>ini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dilakukan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melakukan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penilaian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terhadap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aliran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selama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umur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proyek</a:t>
            </a:r>
            <a:r>
              <a:rPr lang="en-US" dirty="0">
                <a:latin typeface="Berlin Sans FB" pitchFamily="34" charset="0"/>
              </a:rPr>
              <a:t> (</a:t>
            </a:r>
            <a:r>
              <a:rPr lang="en-US" i="1" dirty="0">
                <a:latin typeface="Berlin Sans FB" pitchFamily="34" charset="0"/>
              </a:rPr>
              <a:t>life cycle</a:t>
            </a:r>
            <a:r>
              <a:rPr lang="en-US" dirty="0">
                <a:latin typeface="Berlin Sans FB" pitchFamily="34" charset="0"/>
              </a:rPr>
              <a:t>).</a:t>
            </a:r>
          </a:p>
          <a:p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latin typeface="Berlin Sans FB" pitchFamily="34" charset="0"/>
              </a:rPr>
              <a:t>Apakah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err="1">
                <a:latin typeface="Berlin Sans FB" pitchFamily="34" charset="0"/>
              </a:rPr>
              <a:t>Ekonomi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err="1">
                <a:latin typeface="Berlin Sans FB" pitchFamily="34" charset="0"/>
              </a:rPr>
              <a:t>Teknik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err="1">
                <a:latin typeface="Berlin Sans FB" pitchFamily="34" charset="0"/>
              </a:rPr>
              <a:t>itu</a:t>
            </a:r>
            <a:r>
              <a:rPr lang="en-US" b="1" dirty="0" smtClean="0">
                <a:latin typeface="Berlin Sans FB" pitchFamily="34" charset="0"/>
              </a:rPr>
              <a:t>?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>
                <a:latin typeface="Berlin Sans FB" pitchFamily="34" charset="0"/>
              </a:rPr>
              <a:t>Disiplin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ilmu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digunakan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menganalisis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aspek-aspek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ekonomis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usulan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investasi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bersifat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teknis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 lvl="0"/>
            <a:r>
              <a:rPr lang="en-US" dirty="0" err="1">
                <a:latin typeface="Berlin Sans FB" pitchFamily="34" charset="0"/>
              </a:rPr>
              <a:t>Mengetahui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konsekuensi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keuangan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produk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proyek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proses-proses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dirancang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oleh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sarjana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teknik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 lvl="0"/>
            <a:r>
              <a:rPr lang="en-US" dirty="0" err="1">
                <a:latin typeface="Berlin Sans FB" pitchFamily="34" charset="0"/>
              </a:rPr>
              <a:t>Membantu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membuat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keputusan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rekayasa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membuat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neraca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pengeluaran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pendapatan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terjadi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sekarang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datang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menggunakan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konsep</a:t>
            </a:r>
            <a:r>
              <a:rPr lang="en-US" dirty="0">
                <a:latin typeface="Berlin Sans FB" pitchFamily="34" charset="0"/>
              </a:rPr>
              <a:t> ‘</a:t>
            </a:r>
            <a:r>
              <a:rPr lang="en-US" dirty="0" err="1">
                <a:latin typeface="Berlin Sans FB" pitchFamily="34" charset="0"/>
              </a:rPr>
              <a:t>nilai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uang’terhadap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waktu</a:t>
            </a:r>
            <a:r>
              <a:rPr lang="en-US" dirty="0">
                <a:latin typeface="Berlin Sans FB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latin typeface="Berlin Sans FB" pitchFamily="34" charset="0"/>
              </a:rPr>
              <a:t>Mengapa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err="1">
                <a:latin typeface="Berlin Sans FB" pitchFamily="34" charset="0"/>
              </a:rPr>
              <a:t>timbul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err="1">
                <a:latin typeface="Berlin Sans FB" pitchFamily="34" charset="0"/>
              </a:rPr>
              <a:t>Ekonomi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err="1">
                <a:latin typeface="Berlin Sans FB" pitchFamily="34" charset="0"/>
              </a:rPr>
              <a:t>Teknik</a:t>
            </a:r>
            <a:r>
              <a:rPr lang="en-US" b="1" dirty="0">
                <a:latin typeface="Berlin Sans FB" pitchFamily="34" charset="0"/>
              </a:rPr>
              <a:t>?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>
                <a:latin typeface="Berlin Sans FB" pitchFamily="34" charset="0"/>
              </a:rPr>
              <a:t>sumber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daya</a:t>
            </a:r>
            <a:r>
              <a:rPr lang="en-US" dirty="0">
                <a:latin typeface="Berlin Sans FB" pitchFamily="34" charset="0"/>
              </a:rPr>
              <a:t> (</a:t>
            </a:r>
            <a:r>
              <a:rPr lang="en-US" dirty="0" err="1">
                <a:latin typeface="Berlin Sans FB" pitchFamily="34" charset="0"/>
              </a:rPr>
              <a:t>manusia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uang</a:t>
            </a:r>
            <a:r>
              <a:rPr lang="en-US" dirty="0">
                <a:latin typeface="Berlin Sans FB" pitchFamily="34" charset="0"/>
              </a:rPr>
              <a:t>/modal, </a:t>
            </a:r>
            <a:r>
              <a:rPr lang="en-US" dirty="0" err="1">
                <a:latin typeface="Berlin Sans FB" pitchFamily="34" charset="0"/>
              </a:rPr>
              <a:t>mesin</a:t>
            </a:r>
            <a:r>
              <a:rPr lang="en-US" dirty="0">
                <a:latin typeface="Berlin Sans FB" pitchFamily="34" charset="0"/>
              </a:rPr>
              <a:t>, material) yang </a:t>
            </a:r>
            <a:r>
              <a:rPr lang="en-US" dirty="0" err="1">
                <a:latin typeface="Berlin Sans FB" pitchFamily="34" charset="0"/>
              </a:rPr>
              <a:t>terbatas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sedangkan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kesempatan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sangat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beragam</a:t>
            </a:r>
            <a:endParaRPr lang="en-US" dirty="0">
              <a:latin typeface="Berlin Sans FB" pitchFamily="34" charset="0"/>
            </a:endParaRPr>
          </a:p>
          <a:p>
            <a:pPr>
              <a:buNone/>
            </a:pP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Berlin Sans FB" pitchFamily="34" charset="0"/>
              </a:rPr>
              <a:t>Kapan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err="1">
                <a:latin typeface="Berlin Sans FB" pitchFamily="34" charset="0"/>
              </a:rPr>
              <a:t>menggunakan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err="1">
                <a:latin typeface="Berlin Sans FB" pitchFamily="34" charset="0"/>
              </a:rPr>
              <a:t>Ekonomi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err="1">
                <a:latin typeface="Berlin Sans FB" pitchFamily="34" charset="0"/>
              </a:rPr>
              <a:t>Teknik</a:t>
            </a:r>
            <a:r>
              <a:rPr lang="en-US" b="1" dirty="0">
                <a:latin typeface="Berlin Sans FB" pitchFamily="34" charset="0"/>
              </a:rPr>
              <a:t>?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>
                <a:latin typeface="Berlin Sans FB" pitchFamily="34" charset="0"/>
              </a:rPr>
              <a:t>membandingkan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berbagai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alternatif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rancangan</a:t>
            </a:r>
            <a:endParaRPr lang="en-US" dirty="0">
              <a:latin typeface="Berlin Sans FB" pitchFamily="34" charset="0"/>
            </a:endParaRPr>
          </a:p>
          <a:p>
            <a:pPr lvl="0"/>
            <a:r>
              <a:rPr lang="en-US" dirty="0" err="1">
                <a:latin typeface="Berlin Sans FB" pitchFamily="34" charset="0"/>
              </a:rPr>
              <a:t>membuat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keputusan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investasi</a:t>
            </a:r>
            <a:r>
              <a:rPr lang="en-US" dirty="0">
                <a:latin typeface="Berlin Sans FB" pitchFamily="34" charset="0"/>
              </a:rPr>
              <a:t> modal</a:t>
            </a:r>
          </a:p>
          <a:p>
            <a:pPr lvl="0"/>
            <a:r>
              <a:rPr lang="en-US" dirty="0" err="1">
                <a:latin typeface="Berlin Sans FB" pitchFamily="34" charset="0"/>
              </a:rPr>
              <a:t>mengevaluasi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kesempatan</a:t>
            </a:r>
            <a:r>
              <a:rPr lang="en-US" dirty="0">
                <a:latin typeface="Berlin Sans FB" pitchFamily="34" charset="0"/>
              </a:rPr>
              <a:t> financial, </a:t>
            </a:r>
            <a:r>
              <a:rPr lang="en-US" dirty="0" err="1">
                <a:latin typeface="Berlin Sans FB" pitchFamily="34" charset="0"/>
              </a:rPr>
              <a:t>seperti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pinjaman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Berlin Sans FB" pitchFamily="34" charset="0"/>
              </a:rPr>
              <a:t>Proses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err="1">
                <a:latin typeface="Berlin Sans FB" pitchFamily="34" charset="0"/>
              </a:rPr>
              <a:t>pengambilan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err="1">
                <a:latin typeface="Berlin Sans FB" pitchFamily="34" charset="0"/>
              </a:rPr>
              <a:t>keputusan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err="1">
                <a:latin typeface="Berlin Sans FB" pitchFamily="34" charset="0"/>
              </a:rPr>
              <a:t>pada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err="1">
                <a:latin typeface="Berlin Sans FB" pitchFamily="34" charset="0"/>
              </a:rPr>
              <a:t>Ekonomi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err="1">
                <a:latin typeface="Berlin Sans FB" pitchFamily="34" charset="0"/>
              </a:rPr>
              <a:t>Teknik</a:t>
            </a:r>
            <a:r>
              <a:rPr lang="en-US" dirty="0">
                <a:latin typeface="Berlin Sans FB" pitchFamily="34" charset="0"/>
              </a:rPr>
              <a:t/>
            </a:r>
            <a:br>
              <a:rPr lang="en-US" dirty="0">
                <a:latin typeface="Berlin Sans FB" pitchFamily="34" charset="0"/>
              </a:rPr>
            </a:b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>
                <a:latin typeface="Berlin Sans FB" pitchFamily="34" charset="0"/>
              </a:rPr>
              <a:t>berkaitan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penentuan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layak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suatu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alternatif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investasi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dilakukan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penentuan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terbaik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alternatif-alternatif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tersedia</a:t>
            </a:r>
            <a:endParaRPr lang="en-US" dirty="0">
              <a:latin typeface="Berlin Sans FB" pitchFamily="34" charset="0"/>
            </a:endParaRPr>
          </a:p>
          <a:p>
            <a:pPr lvl="0"/>
            <a:r>
              <a:rPr lang="en-US" dirty="0" err="1">
                <a:latin typeface="Berlin Sans FB" pitchFamily="34" charset="0"/>
              </a:rPr>
              <a:t>terjadi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karena</a:t>
            </a:r>
            <a:r>
              <a:rPr lang="en-US" dirty="0">
                <a:latin typeface="Berlin Sans FB" pitchFamily="34" charset="0"/>
              </a:rPr>
              <a:t>:</a:t>
            </a:r>
          </a:p>
          <a:p>
            <a:pPr lvl="1"/>
            <a:r>
              <a:rPr lang="en-US" dirty="0" err="1">
                <a:latin typeface="Berlin Sans FB" pitchFamily="34" charset="0"/>
              </a:rPr>
              <a:t>biasanya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setiap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investasi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proyek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bisa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dikerjakan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lebih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cara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sehingga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harus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proses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pemilihan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en-US" dirty="0" err="1">
                <a:latin typeface="Berlin Sans FB" pitchFamily="34" charset="0"/>
              </a:rPr>
              <a:t>sumber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daya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tersedia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melakukan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suatu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investasi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selalu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terbatas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sehingga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semua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alternatif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bisa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dikerjakan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namun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harus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dipilih</a:t>
            </a:r>
            <a:r>
              <a:rPr lang="en-US" dirty="0">
                <a:latin typeface="Berlin Sans FB" pitchFamily="34" charset="0"/>
              </a:rPr>
              <a:t> yang paling </a:t>
            </a:r>
            <a:r>
              <a:rPr lang="en-US" dirty="0" err="1" smtClean="0">
                <a:latin typeface="Berlin Sans FB" pitchFamily="34" charset="0"/>
              </a:rPr>
              <a:t>menguntungkan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Berlin Sans FB" pitchFamily="34" charset="0"/>
              </a:rPr>
              <a:t>Prosedur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err="1">
                <a:latin typeface="Berlin Sans FB" pitchFamily="34" charset="0"/>
              </a:rPr>
              <a:t>pengambilan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err="1">
                <a:latin typeface="Berlin Sans FB" pitchFamily="34" charset="0"/>
              </a:rPr>
              <a:t>keputusan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err="1">
                <a:latin typeface="Berlin Sans FB" pitchFamily="34" charset="0"/>
              </a:rPr>
              <a:t>Ekonomi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err="1" smtClean="0">
                <a:latin typeface="Berlin Sans FB" pitchFamily="34" charset="0"/>
              </a:rPr>
              <a:t>Teknik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Berlin Sans FB" pitchFamily="34" charset="0"/>
              </a:rPr>
              <a:t>Penentuan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alternatif-alternatif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layak</a:t>
            </a:r>
            <a:endParaRPr lang="en-US" dirty="0">
              <a:latin typeface="Berlin Sans FB" pitchFamily="34" charset="0"/>
            </a:endParaRPr>
          </a:p>
          <a:p>
            <a:r>
              <a:rPr lang="en-US" dirty="0" err="1">
                <a:latin typeface="Berlin Sans FB" pitchFamily="34" charset="0"/>
              </a:rPr>
              <a:t>Penentuan</a:t>
            </a:r>
            <a:r>
              <a:rPr lang="en-US" dirty="0">
                <a:latin typeface="Berlin Sans FB" pitchFamily="34" charset="0"/>
              </a:rPr>
              <a:t> horizon </a:t>
            </a:r>
            <a:r>
              <a:rPr lang="en-US" dirty="0" err="1">
                <a:latin typeface="Berlin Sans FB" pitchFamily="34" charset="0"/>
              </a:rPr>
              <a:t>perencanaan</a:t>
            </a:r>
            <a:endParaRPr lang="en-US" dirty="0">
              <a:latin typeface="Berlin Sans FB" pitchFamily="34" charset="0"/>
            </a:endParaRPr>
          </a:p>
          <a:p>
            <a:r>
              <a:rPr lang="en-US" dirty="0" err="1">
                <a:latin typeface="Berlin Sans FB" pitchFamily="34" charset="0"/>
              </a:rPr>
              <a:t>Mengestimasikan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aliran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kas</a:t>
            </a:r>
            <a:endParaRPr lang="en-US" dirty="0">
              <a:latin typeface="Berlin Sans FB" pitchFamily="34" charset="0"/>
            </a:endParaRPr>
          </a:p>
          <a:p>
            <a:r>
              <a:rPr lang="en-US" dirty="0" err="1">
                <a:latin typeface="Berlin Sans FB" pitchFamily="34" charset="0"/>
              </a:rPr>
              <a:t>Penentuan</a:t>
            </a:r>
            <a:r>
              <a:rPr lang="en-US" dirty="0">
                <a:latin typeface="Berlin Sans FB" pitchFamily="34" charset="0"/>
              </a:rPr>
              <a:t> MARR</a:t>
            </a:r>
          </a:p>
          <a:p>
            <a:r>
              <a:rPr lang="en-US" dirty="0" err="1">
                <a:latin typeface="Berlin Sans FB" pitchFamily="34" charset="0"/>
              </a:rPr>
              <a:t>Membandingkan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alternatif</a:t>
            </a:r>
            <a:r>
              <a:rPr lang="en-US" dirty="0">
                <a:latin typeface="Berlin Sans FB" pitchFamily="34" charset="0"/>
              </a:rPr>
              <a:t> ?</a:t>
            </a:r>
          </a:p>
          <a:p>
            <a:r>
              <a:rPr lang="en-US" dirty="0" err="1">
                <a:latin typeface="Berlin Sans FB" pitchFamily="34" charset="0"/>
              </a:rPr>
              <a:t>Melakukan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analisis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suplemen</a:t>
            </a:r>
            <a:endParaRPr lang="en-US" dirty="0">
              <a:latin typeface="Berlin Sans FB" pitchFamily="34" charset="0"/>
            </a:endParaRPr>
          </a:p>
          <a:p>
            <a:r>
              <a:rPr lang="en-US" dirty="0" err="1">
                <a:latin typeface="Berlin Sans FB" pitchFamily="34" charset="0"/>
              </a:rPr>
              <a:t>Memilih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alternatif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terbaik</a:t>
            </a:r>
            <a:endParaRPr lang="en-US" dirty="0">
              <a:latin typeface="Berlin Sans FB" pitchFamily="34" charset="0"/>
            </a:endParaRPr>
          </a:p>
          <a:p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Berlin Sans FB" pitchFamily="34" charset="0"/>
              </a:rPr>
              <a:t>Pertimbangan</a:t>
            </a:r>
            <a:r>
              <a:rPr lang="en-US" b="1" dirty="0" smtClean="0">
                <a:latin typeface="Berlin Sans FB" pitchFamily="34" charset="0"/>
              </a:rPr>
              <a:t> </a:t>
            </a:r>
            <a:r>
              <a:rPr lang="en-US" b="1" dirty="0" err="1" smtClean="0">
                <a:latin typeface="Berlin Sans FB" pitchFamily="34" charset="0"/>
              </a:rPr>
              <a:t>Manajer</a:t>
            </a:r>
            <a:r>
              <a:rPr lang="en-US" b="1" dirty="0" smtClean="0">
                <a:latin typeface="Berlin Sans FB" pitchFamily="34" charset="0"/>
              </a:rPr>
              <a:t> </a:t>
            </a:r>
            <a:r>
              <a:rPr lang="en-US" b="1" dirty="0" err="1" smtClean="0">
                <a:latin typeface="Berlin Sans FB" pitchFamily="34" charset="0"/>
              </a:rPr>
              <a:t>Teknik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Berlin Sans FB" pitchFamily="34" charset="0"/>
              </a:rPr>
              <a:t>Pertimbangan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seorang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pengambil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keputusan</a:t>
            </a:r>
            <a:r>
              <a:rPr lang="en-US" dirty="0">
                <a:latin typeface="Berlin Sans FB" pitchFamily="34" charset="0"/>
              </a:rPr>
              <a:t> (</a:t>
            </a:r>
            <a:r>
              <a:rPr lang="en-US" dirty="0" err="1">
                <a:latin typeface="Berlin Sans FB" pitchFamily="34" charset="0"/>
              </a:rPr>
              <a:t>manajer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teknik</a:t>
            </a:r>
            <a:r>
              <a:rPr lang="en-US" dirty="0">
                <a:latin typeface="Berlin Sans FB" pitchFamily="34" charset="0"/>
              </a:rPr>
              <a:t>) </a:t>
            </a:r>
            <a:r>
              <a:rPr lang="en-US" dirty="0" err="1">
                <a:latin typeface="Berlin Sans FB" pitchFamily="34" charset="0"/>
              </a:rPr>
              <a:t>biasanya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mengambil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keputusan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berkaitan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investasi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teknik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harus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melihat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depan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maupun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belakang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berdasarkan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informasi-informasi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akuntan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maupun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ahli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ekonomi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teknik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Berlin Sans FB" pitchFamily="34" charset="0"/>
              </a:rPr>
              <a:t>Tahapan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err="1">
                <a:latin typeface="Berlin Sans FB" pitchFamily="34" charset="0"/>
              </a:rPr>
              <a:t>dalam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err="1">
                <a:latin typeface="Berlin Sans FB" pitchFamily="34" charset="0"/>
              </a:rPr>
              <a:t>Pengambilan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err="1" smtClean="0">
                <a:latin typeface="Berlin Sans FB" pitchFamily="34" charset="0"/>
              </a:rPr>
              <a:t>Keputusan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>
                <a:latin typeface="Berlin Sans FB" pitchFamily="34" charset="0"/>
              </a:rPr>
              <a:t>Tahap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kreatif</a:t>
            </a:r>
            <a:r>
              <a:rPr lang="en-US" dirty="0">
                <a:latin typeface="Berlin Sans FB" pitchFamily="34" charset="0"/>
              </a:rPr>
              <a:t>: </a:t>
            </a:r>
            <a:r>
              <a:rPr lang="en-US" dirty="0" err="1">
                <a:latin typeface="Berlin Sans FB" pitchFamily="34" charset="0"/>
              </a:rPr>
              <a:t>identifikasi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formulasi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masalah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ataupun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peluang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pengembangan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alternatif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inovatif</a:t>
            </a:r>
            <a:r>
              <a:rPr lang="en-US" dirty="0">
                <a:latin typeface="Berlin Sans FB" pitchFamily="34" charset="0"/>
              </a:rPr>
              <a:t>. </a:t>
            </a:r>
            <a:r>
              <a:rPr lang="en-US" dirty="0" err="1">
                <a:latin typeface="Berlin Sans FB" pitchFamily="34" charset="0"/>
              </a:rPr>
              <a:t>Tahap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sering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disepelekan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padahal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amat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penting</a:t>
            </a:r>
            <a:r>
              <a:rPr lang="en-US" dirty="0">
                <a:latin typeface="Berlin Sans FB" pitchFamily="34" charset="0"/>
              </a:rPr>
              <a:t>. </a:t>
            </a:r>
            <a:r>
              <a:rPr lang="en-US" dirty="0" err="1">
                <a:latin typeface="Berlin Sans FB" pitchFamily="34" charset="0"/>
              </a:rPr>
              <a:t>Bila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identifikasi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terjebak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‘</a:t>
            </a:r>
            <a:r>
              <a:rPr lang="en-US" i="1" dirty="0">
                <a:latin typeface="Berlin Sans FB" pitchFamily="34" charset="0"/>
              </a:rPr>
              <a:t>making accurate solution to the wrong problem</a:t>
            </a:r>
            <a:r>
              <a:rPr lang="en-US" dirty="0">
                <a:latin typeface="Berlin Sans FB" pitchFamily="34" charset="0"/>
              </a:rPr>
              <a:t>’.</a:t>
            </a:r>
          </a:p>
          <a:p>
            <a:pPr lvl="0"/>
            <a:r>
              <a:rPr lang="en-US" dirty="0" err="1">
                <a:latin typeface="Berlin Sans FB" pitchFamily="34" charset="0"/>
              </a:rPr>
              <a:t>Tahap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analisis</a:t>
            </a:r>
            <a:r>
              <a:rPr lang="en-US" dirty="0">
                <a:latin typeface="Berlin Sans FB" pitchFamily="34" charset="0"/>
              </a:rPr>
              <a:t>: </a:t>
            </a:r>
            <a:r>
              <a:rPr lang="en-US" dirty="0" err="1">
                <a:latin typeface="Berlin Sans FB" pitchFamily="34" charset="0"/>
              </a:rPr>
              <a:t>pengkajian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aspek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teknikal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aspek</a:t>
            </a:r>
            <a:r>
              <a:rPr lang="en-US" dirty="0">
                <a:latin typeface="Berlin Sans FB" pitchFamily="34" charset="0"/>
              </a:rPr>
              <a:t> legal, </a:t>
            </a:r>
            <a:r>
              <a:rPr lang="en-US" dirty="0" err="1">
                <a:latin typeface="Berlin Sans FB" pitchFamily="34" charset="0"/>
              </a:rPr>
              <a:t>aspek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lingkungan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hidup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aspek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ekonomi</a:t>
            </a:r>
            <a:r>
              <a:rPr lang="en-US" dirty="0">
                <a:latin typeface="Berlin Sans FB" pitchFamily="34" charset="0"/>
              </a:rPr>
              <a:t>. </a:t>
            </a:r>
            <a:r>
              <a:rPr lang="en-US" dirty="0" err="1">
                <a:latin typeface="Berlin Sans FB" pitchFamily="34" charset="0"/>
              </a:rPr>
              <a:t>Semakin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kompleks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investasinya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semakin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banyak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aspek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harus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ditinjau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 lvl="0"/>
            <a:r>
              <a:rPr lang="fi-FI" dirty="0">
                <a:latin typeface="Berlin Sans FB" pitchFamily="34" charset="0"/>
              </a:rPr>
              <a:t>Tahap keputusan: pemilihan </a:t>
            </a:r>
            <a:r>
              <a:rPr lang="fi-FI" i="1" dirty="0">
                <a:latin typeface="Berlin Sans FB" pitchFamily="34" charset="0"/>
              </a:rPr>
              <a:t>action</a:t>
            </a:r>
            <a:r>
              <a:rPr lang="fi-FI" dirty="0">
                <a:latin typeface="Berlin Sans FB" pitchFamily="34" charset="0"/>
              </a:rPr>
              <a:t> yang terbaik</a:t>
            </a:r>
            <a:r>
              <a:rPr lang="fi-FI" dirty="0" smtClean="0">
                <a:latin typeface="Berlin Sans FB" pitchFamily="34" charset="0"/>
              </a:rPr>
              <a:t>.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erlin Sans FB" pitchFamily="34" charset="0"/>
              </a:rPr>
              <a:t>Analisis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Aspek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Teknikal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Berlin Sans FB" pitchFamily="34" charset="0"/>
              </a:rPr>
              <a:t>Tahap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analisis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aspek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teknikal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difokuskan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apakah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secara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teknikal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solusi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diajukan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dapat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dilakukan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:</a:t>
            </a:r>
          </a:p>
          <a:p>
            <a:pPr lvl="0"/>
            <a:r>
              <a:rPr lang="en-US" dirty="0" err="1">
                <a:latin typeface="Berlin Sans FB" pitchFamily="34" charset="0"/>
              </a:rPr>
              <a:t>teknologi</a:t>
            </a:r>
            <a:endParaRPr lang="en-US" dirty="0">
              <a:latin typeface="Berlin Sans FB" pitchFamily="34" charset="0"/>
            </a:endParaRPr>
          </a:p>
          <a:p>
            <a:pPr lvl="0"/>
            <a:r>
              <a:rPr lang="en-US" dirty="0">
                <a:latin typeface="Berlin Sans FB" pitchFamily="34" charset="0"/>
              </a:rPr>
              <a:t>human skill</a:t>
            </a:r>
          </a:p>
          <a:p>
            <a:pPr lvl="0"/>
            <a:r>
              <a:rPr lang="en-US" dirty="0" err="1">
                <a:latin typeface="Berlin Sans FB" pitchFamily="34" charset="0"/>
              </a:rPr>
              <a:t>bahan</a:t>
            </a:r>
            <a:endParaRPr lang="en-US" dirty="0">
              <a:latin typeface="Berlin Sans FB" pitchFamily="34" charset="0"/>
            </a:endParaRPr>
          </a:p>
          <a:p>
            <a:pPr lvl="0"/>
            <a:r>
              <a:rPr lang="en-US" dirty="0" err="1">
                <a:latin typeface="Berlin Sans FB" pitchFamily="34" charset="0"/>
              </a:rPr>
              <a:t>sumber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energi</a:t>
            </a:r>
            <a:endParaRPr lang="en-US" dirty="0">
              <a:latin typeface="Berlin Sans FB" pitchFamily="34" charset="0"/>
            </a:endParaRPr>
          </a:p>
          <a:p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</TotalTime>
  <Words>430</Words>
  <Application>Microsoft Office PowerPoint</Application>
  <PresentationFormat>On-screen Show (4:3)</PresentationFormat>
  <Paragraphs>57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PENDAHULUAN   Ekonomi  Teknik </vt:lpstr>
      <vt:lpstr>Apakah Ekonomi Teknik itu?</vt:lpstr>
      <vt:lpstr>Mengapa timbul Ekonomi Teknik?</vt:lpstr>
      <vt:lpstr>Kapan menggunakan Ekonomi Teknik?</vt:lpstr>
      <vt:lpstr>Proses pengambilan keputusan pada Ekonomi Teknik </vt:lpstr>
      <vt:lpstr>Prosedur pengambilan keputusan Ekonomi Teknik</vt:lpstr>
      <vt:lpstr>Pertimbangan Manajer Teknik</vt:lpstr>
      <vt:lpstr>Tahapan dalam Pengambilan Keputusan</vt:lpstr>
      <vt:lpstr>Analisis Aspek Teknikal</vt:lpstr>
      <vt:lpstr>Aspek Legal</vt:lpstr>
      <vt:lpstr>Aspek Lingkungan Hidup</vt:lpstr>
      <vt:lpstr>Aspek Ekonomi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   Ekonomi  Teknik </dc:title>
  <dc:creator>Valued Acer Customer</dc:creator>
  <cp:lastModifiedBy>Valued Acer Customer</cp:lastModifiedBy>
  <cp:revision>5</cp:revision>
  <dcterms:created xsi:type="dcterms:W3CDTF">2010-03-11T04:31:08Z</dcterms:created>
  <dcterms:modified xsi:type="dcterms:W3CDTF">2010-03-13T02:58:43Z</dcterms:modified>
</cp:coreProperties>
</file>