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D00-16B3-4EFE-A3E0-5FC4EBEC4333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5660C5-17D3-44CA-B5DF-B3F904A92A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D00-16B3-4EFE-A3E0-5FC4EBEC4333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60C5-17D3-44CA-B5DF-B3F904A92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45660C5-17D3-44CA-B5DF-B3F904A92A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D00-16B3-4EFE-A3E0-5FC4EBEC4333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D00-16B3-4EFE-A3E0-5FC4EBEC4333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45660C5-17D3-44CA-B5DF-B3F904A92A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D00-16B3-4EFE-A3E0-5FC4EBEC4333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5660C5-17D3-44CA-B5DF-B3F904A92A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742BD00-16B3-4EFE-A3E0-5FC4EBEC4333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60C5-17D3-44CA-B5DF-B3F904A92A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D00-16B3-4EFE-A3E0-5FC4EBEC4333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45660C5-17D3-44CA-B5DF-B3F904A92A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D00-16B3-4EFE-A3E0-5FC4EBEC4333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45660C5-17D3-44CA-B5DF-B3F904A92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D00-16B3-4EFE-A3E0-5FC4EBEC4333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5660C5-17D3-44CA-B5DF-B3F904A92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5660C5-17D3-44CA-B5DF-B3F904A92A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D00-16B3-4EFE-A3E0-5FC4EBEC4333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45660C5-17D3-44CA-B5DF-B3F904A92A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742BD00-16B3-4EFE-A3E0-5FC4EBEC4333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742BD00-16B3-4EFE-A3E0-5FC4EBEC4333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5660C5-17D3-44CA-B5DF-B3F904A92A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../Bahan%20Anlok/pengeboran%20minyak%20papua.jpg" TargetMode="External"/><Relationship Id="rId2" Type="http://schemas.openxmlformats.org/officeDocument/2006/relationships/hyperlink" Target="../Bahan%20Anlok/agri-0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WEBER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TEORI LOKASI BIAYA MINIMUM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Aglomerasi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industri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transpor</a:t>
            </a:r>
            <a:r>
              <a:rPr lang="en-US" dirty="0" smtClean="0"/>
              <a:t> minimal </a:t>
            </a:r>
            <a:r>
              <a:rPr lang="en-US" dirty="0" err="1" smtClean="0"/>
              <a:t>pada</a:t>
            </a:r>
            <a:r>
              <a:rPr lang="en-US" dirty="0" smtClean="0"/>
              <a:t> T1, T2 </a:t>
            </a:r>
            <a:r>
              <a:rPr lang="en-US" dirty="0" err="1" smtClean="0"/>
              <a:t>dan</a:t>
            </a:r>
            <a:r>
              <a:rPr lang="en-US" dirty="0" smtClean="0"/>
              <a:t> T3</a:t>
            </a:r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isodapan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kritis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berpotongan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A </a:t>
            </a:r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aglomerasi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A </a:t>
            </a:r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efisien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masing-masing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28800" y="1981200"/>
            <a:ext cx="25146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28956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T1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657600" y="1905000"/>
            <a:ext cx="2362200" cy="2971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67000" y="3352800"/>
            <a:ext cx="2590800" cy="2819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48200" y="28194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T2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5029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T3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3505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Losch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Dari </a:t>
            </a:r>
            <a:r>
              <a:rPr lang="en-US" dirty="0" err="1" smtClean="0"/>
              <a:t>permintaan</a:t>
            </a:r>
            <a:r>
              <a:rPr lang="en-US" dirty="0" smtClean="0"/>
              <a:t> (</a:t>
            </a:r>
            <a:r>
              <a:rPr lang="en-US" dirty="0" err="1" smtClean="0"/>
              <a:t>pasar</a:t>
            </a:r>
            <a:r>
              <a:rPr lang="en-US" dirty="0" smtClean="0"/>
              <a:t>)</a:t>
            </a: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Lokasi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penjual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berpengaruh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</a:t>
            </a:r>
            <a:r>
              <a:rPr lang="en-US" dirty="0" err="1" smtClean="0">
                <a:sym typeface="Wingdings" pitchFamily="2" charset="2"/>
              </a:rPr>
              <a:t>hadap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konsumennya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Makin </a:t>
            </a:r>
            <a:r>
              <a:rPr lang="en-US" dirty="0" err="1" smtClean="0">
                <a:sym typeface="Wingdings" pitchFamily="2" charset="2"/>
              </a:rPr>
              <a:t>jauh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pasar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konsumen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enggan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biaya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transpor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W</a:t>
            </a:r>
            <a:r>
              <a:rPr lang="en-US" sz="3200" dirty="0" smtClean="0"/>
              <a:t>eber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/>
              <a:t>L</a:t>
            </a:r>
            <a:r>
              <a:rPr lang="en-US" sz="3200" dirty="0" err="1" smtClean="0"/>
              <a:t>osch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Sisi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endParaRPr lang="en-US" sz="2800" dirty="0" smtClean="0"/>
          </a:p>
          <a:p>
            <a:r>
              <a:rPr lang="en-US" sz="2800" dirty="0" smtClean="0"/>
              <a:t>(</a:t>
            </a:r>
            <a:r>
              <a:rPr lang="en-US" sz="2800" dirty="0" err="1" smtClean="0"/>
              <a:t>lokasi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ongkos</a:t>
            </a:r>
            <a:r>
              <a:rPr lang="en-US" sz="2800" dirty="0" smtClean="0"/>
              <a:t> </a:t>
            </a:r>
            <a:r>
              <a:rPr lang="en-US" sz="2800" dirty="0" err="1" smtClean="0"/>
              <a:t>transpor</a:t>
            </a:r>
            <a:r>
              <a:rPr lang="en-US" sz="2800" dirty="0" smtClean="0"/>
              <a:t> </a:t>
            </a:r>
            <a:r>
              <a:rPr lang="en-US" sz="2800" dirty="0" err="1" smtClean="0"/>
              <a:t>terkecil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Sisi</a:t>
            </a:r>
            <a:r>
              <a:rPr lang="en-US" sz="2800" dirty="0" smtClean="0"/>
              <a:t> </a:t>
            </a:r>
            <a:r>
              <a:rPr lang="en-US" sz="2800" dirty="0" err="1" smtClean="0"/>
              <a:t>permintaan</a:t>
            </a:r>
            <a:endParaRPr lang="en-US" sz="2800" dirty="0" smtClean="0"/>
          </a:p>
          <a:p>
            <a:r>
              <a:rPr lang="en-US" sz="2800" dirty="0" smtClean="0"/>
              <a:t>(</a:t>
            </a:r>
            <a:r>
              <a:rPr lang="en-US" sz="2800" dirty="0" err="1" smtClean="0"/>
              <a:t>penjualan</a:t>
            </a:r>
            <a:r>
              <a:rPr lang="en-US" sz="2800" dirty="0" smtClean="0"/>
              <a:t> </a:t>
            </a:r>
            <a:r>
              <a:rPr lang="en-US" sz="2800" dirty="0" err="1" smtClean="0"/>
              <a:t>maksimal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perbedaan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Weber</a:t>
            </a:r>
          </a:p>
          <a:p>
            <a:r>
              <a:rPr lang="en-US" dirty="0" err="1" smtClean="0"/>
              <a:t>Losch</a:t>
            </a:r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 SMITH 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Konsep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biaya</a:t>
            </a:r>
            <a:r>
              <a:rPr lang="en-US" dirty="0" smtClean="0">
                <a:sym typeface="Wingdings" pitchFamily="2" charset="2"/>
              </a:rPr>
              <a:t> rata-rata (</a:t>
            </a:r>
            <a:r>
              <a:rPr lang="en-US" i="1" dirty="0" smtClean="0">
                <a:sym typeface="Wingdings" pitchFamily="2" charset="2"/>
              </a:rPr>
              <a:t>average cost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Penerimaan</a:t>
            </a:r>
            <a:r>
              <a:rPr lang="en-US" dirty="0" smtClean="0">
                <a:sym typeface="Wingdings" pitchFamily="2" charset="2"/>
              </a:rPr>
              <a:t> rata-rata (</a:t>
            </a:r>
            <a:r>
              <a:rPr lang="en-US" i="1" dirty="0" smtClean="0">
                <a:sym typeface="Wingdings" pitchFamily="2" charset="2"/>
              </a:rPr>
              <a:t>average revenue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Terkait</a:t>
            </a:r>
            <a:r>
              <a:rPr lang="en-US" dirty="0" smtClean="0">
                <a:sym typeface="Wingdings" pitchFamily="2" charset="2"/>
              </a:rPr>
              <a:t> LOKASI</a:t>
            </a:r>
          </a:p>
          <a:p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7239000" y="3429000"/>
            <a:ext cx="533400" cy="762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dibuat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kurva</a:t>
            </a:r>
            <a:r>
              <a:rPr lang="en-US" dirty="0" smtClean="0">
                <a:sym typeface="Wingdings" pitchFamily="2" charset="2"/>
              </a:rPr>
              <a:t> average cost (per unit </a:t>
            </a:r>
            <a:r>
              <a:rPr lang="en-US" dirty="0" err="1" smtClean="0">
                <a:sym typeface="Wingdings" pitchFamily="2" charset="2"/>
              </a:rPr>
              <a:t>produksi</a:t>
            </a:r>
            <a:r>
              <a:rPr lang="en-US" dirty="0" smtClean="0">
                <a:sym typeface="Wingdings" pitchFamily="2" charset="2"/>
              </a:rPr>
              <a:t>)  </a:t>
            </a:r>
            <a:r>
              <a:rPr lang="en-US" dirty="0" err="1" smtClean="0">
                <a:sym typeface="Wingdings" pitchFamily="2" charset="2"/>
              </a:rPr>
              <a:t>bervariasi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lokasi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Dibuat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kurva</a:t>
            </a:r>
            <a:r>
              <a:rPr lang="en-US" dirty="0" smtClean="0">
                <a:sym typeface="Wingdings" pitchFamily="2" charset="2"/>
              </a:rPr>
              <a:t> average revenue  </a:t>
            </a:r>
            <a:r>
              <a:rPr lang="en-US" dirty="0" err="1" smtClean="0">
                <a:sym typeface="Wingdings" pitchFamily="2" charset="2"/>
              </a:rPr>
              <a:t>lokasi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digabung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err="1" smtClean="0">
                <a:sym typeface="Wingdings" pitchFamily="2" charset="2"/>
              </a:rPr>
              <a:t>selisih</a:t>
            </a:r>
            <a:r>
              <a:rPr lang="en-US" dirty="0" smtClean="0">
                <a:sym typeface="Wingdings" pitchFamily="2" charset="2"/>
              </a:rPr>
              <a:t> average revenue </a:t>
            </a:r>
            <a:r>
              <a:rPr lang="en-US" dirty="0" err="1" smtClean="0">
                <a:sym typeface="Wingdings" pitchFamily="2" charset="2"/>
              </a:rPr>
              <a:t>dikurangi</a:t>
            </a:r>
            <a:r>
              <a:rPr lang="en-US" dirty="0" smtClean="0">
                <a:sym typeface="Wingdings" pitchFamily="2" charset="2"/>
              </a:rPr>
              <a:t> average cost  </a:t>
            </a:r>
            <a:r>
              <a:rPr lang="en-US" dirty="0" err="1" smtClean="0">
                <a:sym typeface="Wingdings" pitchFamily="2" charset="2"/>
              </a:rPr>
              <a:t>tertinggi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keuntungan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maksimal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-114300" y="3314700"/>
            <a:ext cx="3733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52600" y="5181600"/>
            <a:ext cx="5715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62200" y="5334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5257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5334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Arc 10"/>
          <p:cNvSpPr/>
          <p:nvPr/>
        </p:nvSpPr>
        <p:spPr>
          <a:xfrm>
            <a:off x="2286000" y="1600200"/>
            <a:ext cx="5029200" cy="4876800"/>
          </a:xfrm>
          <a:prstGeom prst="arc">
            <a:avLst>
              <a:gd name="adj1" fmla="val 11265992"/>
              <a:gd name="adj2" fmla="val 21012828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flipV="1">
            <a:off x="2057400" y="990600"/>
            <a:ext cx="5410200" cy="2895600"/>
          </a:xfrm>
          <a:prstGeom prst="arc">
            <a:avLst>
              <a:gd name="adj1" fmla="val 10819398"/>
              <a:gd name="adj2" fmla="val 5700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1447800" y="4191000"/>
            <a:ext cx="1981200" cy="1588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136575" y="4191000"/>
            <a:ext cx="1981200" cy="1588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239000" y="1981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162800" y="3733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96200" y="4953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LOKASI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1066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2933700" y="3390900"/>
            <a:ext cx="3581400" cy="1588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penyeimbangan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yang </a:t>
            </a:r>
            <a:r>
              <a:rPr lang="en-US" dirty="0" err="1" smtClean="0"/>
              <a:t>dihadapkan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ketidakpastian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err="1" smtClean="0"/>
              <a:t>Biaya</a:t>
            </a:r>
            <a:r>
              <a:rPr lang="en-US" dirty="0" smtClean="0"/>
              <a:t> input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endParaRPr lang="en-US" dirty="0" smtClean="0"/>
          </a:p>
          <a:p>
            <a:pPr marL="971550" lvl="1" indent="-514350">
              <a:buFont typeface="+mj-lt"/>
              <a:buAutoNum type="alphaLcParenR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jarak</a:t>
            </a:r>
            <a:endParaRPr lang="en-US" dirty="0" smtClean="0"/>
          </a:p>
          <a:p>
            <a:pPr marL="971550" lvl="1" indent="-514350">
              <a:buFont typeface="+mj-lt"/>
              <a:buAutoNum type="alphaLcParenR"/>
            </a:pP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aglomerasi</a:t>
            </a:r>
            <a:r>
              <a:rPr lang="en-US" dirty="0" smtClean="0"/>
              <a:t> </a:t>
            </a:r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 smtClean="0"/>
          </a:p>
          <a:p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?</a:t>
            </a:r>
          </a:p>
          <a:p>
            <a:r>
              <a:rPr lang="en-US" dirty="0" smtClean="0">
                <a:hlinkClick r:id="rId2" action="ppaction://hlinkfile"/>
              </a:rPr>
              <a:t>1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2</a:t>
            </a:r>
            <a:endParaRPr lang="en-US" dirty="0" smtClean="0"/>
          </a:p>
          <a:p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LOKASI INDUSTRI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prinsip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minimisasi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biaya</a:t>
            </a:r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Total </a:t>
            </a:r>
            <a:r>
              <a:rPr lang="en-US" sz="2800" dirty="0" err="1" smtClean="0">
                <a:sym typeface="Wingdings" pitchFamily="2" charset="2"/>
              </a:rPr>
              <a:t>biaya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transpor</a:t>
            </a:r>
            <a:r>
              <a:rPr lang="en-US" sz="2800" dirty="0" smtClean="0">
                <a:sym typeface="Wingdings" pitchFamily="2" charset="2"/>
              </a:rPr>
              <a:t> + </a:t>
            </a:r>
            <a:r>
              <a:rPr lang="en-US" sz="2800" dirty="0" err="1" smtClean="0">
                <a:sym typeface="Wingdings" pitchFamily="2" charset="2"/>
              </a:rPr>
              <a:t>tenaga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kerja</a:t>
            </a:r>
            <a:r>
              <a:rPr lang="en-US" sz="2800" dirty="0" smtClean="0">
                <a:sym typeface="Wingdings" pitchFamily="2" charset="2"/>
              </a:rPr>
              <a:t>  </a:t>
            </a:r>
            <a:r>
              <a:rPr lang="en-US" sz="2800" dirty="0" err="1" smtClean="0">
                <a:sym typeface="Wingdings" pitchFamily="2" charset="2"/>
              </a:rPr>
              <a:t>keuntungan</a:t>
            </a:r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990600" y="3810000"/>
            <a:ext cx="46482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7086600" y="3886200"/>
            <a:ext cx="9144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0" y="50292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minimum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50292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maksimum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teori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menetapkan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kegiatan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produksi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industri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err="1" smtClean="0">
                <a:sym typeface="Wingdings" pitchFamily="2" charset="2"/>
              </a:rPr>
              <a:t>sebaiknya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dipilih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penetapan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lokasi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komprehensif</a:t>
            </a:r>
            <a:r>
              <a:rPr lang="en-US" dirty="0" smtClean="0">
                <a:sym typeface="Wingdings" pitchFamily="2" charset="2"/>
              </a:rPr>
              <a:t>   </a:t>
            </a:r>
            <a:r>
              <a:rPr lang="en-US" dirty="0" err="1" smtClean="0">
                <a:sym typeface="Wingdings" pitchFamily="2" charset="2"/>
              </a:rPr>
              <a:t>gabungan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disiplin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ilmu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Faktor</a:t>
            </a:r>
            <a:r>
              <a:rPr lang="en-US" baseline="30000" dirty="0" smtClean="0"/>
              <a:t>2</a:t>
            </a:r>
            <a:r>
              <a:rPr lang="en-US" dirty="0" smtClean="0"/>
              <a:t>  </a:t>
            </a:r>
            <a:r>
              <a:rPr lang="en-US" dirty="0" err="1" smtClean="0"/>
              <a:t>pertimbangan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endParaRPr lang="en-US" dirty="0" smtClean="0"/>
          </a:p>
          <a:p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endParaRPr lang="en-US" dirty="0" smtClean="0"/>
          </a:p>
          <a:p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endParaRPr lang="en-US" dirty="0" smtClean="0"/>
          </a:p>
          <a:p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endParaRPr lang="en-US" dirty="0" smtClean="0"/>
          </a:p>
          <a:p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serap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 smtClean="0"/>
          </a:p>
          <a:p>
            <a:r>
              <a:rPr lang="en-US" dirty="0" err="1" smtClean="0"/>
              <a:t>Aksesibilitas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otonomi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daerah</a:t>
            </a:r>
            <a:r>
              <a:rPr lang="en-US" dirty="0" smtClean="0">
                <a:sym typeface="Wingdings" pitchFamily="2" charset="2"/>
              </a:rPr>
              <a:t>?</a:t>
            </a:r>
          </a:p>
          <a:p>
            <a:r>
              <a:rPr lang="en-US" dirty="0" err="1" smtClean="0">
                <a:sym typeface="Wingdings" pitchFamily="2" charset="2"/>
              </a:rPr>
              <a:t>Keunggulan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komparatif</a:t>
            </a:r>
            <a:r>
              <a:rPr lang="en-US" dirty="0" smtClean="0">
                <a:sym typeface="Wingdings" pitchFamily="2" charset="2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asumsi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</a:t>
            </a:r>
            <a:r>
              <a:rPr lang="en-US" dirty="0" err="1" smtClean="0"/>
              <a:t>telaahan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tersisolasi</a:t>
            </a:r>
            <a:r>
              <a:rPr lang="en-US" dirty="0" smtClean="0"/>
              <a:t>,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homogen</a:t>
            </a:r>
            <a:r>
              <a:rPr lang="en-US" dirty="0" smtClean="0"/>
              <a:t>,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terkonsentrasi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,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endParaRPr lang="en-US" dirty="0" smtClean="0"/>
          </a:p>
          <a:p>
            <a:r>
              <a:rPr lang="en-US" dirty="0" smtClean="0"/>
              <a:t>SDA (air </a:t>
            </a:r>
            <a:r>
              <a:rPr lang="en-US" dirty="0" err="1" smtClean="0"/>
              <a:t>dll</a:t>
            </a:r>
            <a:r>
              <a:rPr lang="en-US" dirty="0" smtClean="0"/>
              <a:t>), </a:t>
            </a:r>
            <a:r>
              <a:rPr lang="en-US" dirty="0" err="1" smtClean="0"/>
              <a:t>memadai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dimana-mana</a:t>
            </a:r>
            <a:endParaRPr lang="en-US" dirty="0" smtClean="0"/>
          </a:p>
          <a:p>
            <a:r>
              <a:rPr lang="en-US" dirty="0" smtClean="0"/>
              <a:t>Material (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r>
              <a:rPr lang="en-US" dirty="0" smtClean="0"/>
              <a:t>, mineral)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terjangkau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endParaRPr lang="en-US" dirty="0" smtClean="0"/>
          </a:p>
          <a:p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menyebar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, </a:t>
            </a:r>
            <a:r>
              <a:rPr lang="en-US" dirty="0" err="1" smtClean="0"/>
              <a:t>berkelompok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Berdasar</a:t>
            </a:r>
            <a:r>
              <a:rPr lang="en-US" sz="3200" dirty="0" smtClean="0"/>
              <a:t> </a:t>
            </a:r>
            <a:r>
              <a:rPr lang="en-US" sz="3200" dirty="0" err="1" smtClean="0"/>
              <a:t>asumsi</a:t>
            </a:r>
            <a:r>
              <a:rPr lang="en-US" sz="3200" dirty="0" smtClean="0"/>
              <a:t> </a:t>
            </a:r>
            <a:r>
              <a:rPr lang="en-US" sz="3200" dirty="0" err="1" smtClean="0"/>
              <a:t>tsb</a:t>
            </a:r>
            <a:r>
              <a:rPr lang="en-US" sz="3200" dirty="0" smtClean="0"/>
              <a:t>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3 </a:t>
            </a:r>
            <a:r>
              <a:rPr lang="en-US" sz="3200" dirty="0" err="1" smtClean="0"/>
              <a:t>faktor</a:t>
            </a:r>
            <a:r>
              <a:rPr lang="en-US" sz="3200" dirty="0" smtClean="0"/>
              <a:t> </a:t>
            </a:r>
            <a:r>
              <a:rPr lang="en-US" sz="3200" dirty="0" err="1" smtClean="0"/>
              <a:t>mempengaruhi</a:t>
            </a:r>
            <a:r>
              <a:rPr lang="en-US" sz="3200" dirty="0" smtClean="0"/>
              <a:t> </a:t>
            </a:r>
            <a:r>
              <a:rPr lang="en-US" sz="3200" dirty="0" err="1" smtClean="0"/>
              <a:t>lokasi</a:t>
            </a:r>
            <a:r>
              <a:rPr lang="en-US" sz="3200" dirty="0" smtClean="0"/>
              <a:t> </a:t>
            </a:r>
            <a:r>
              <a:rPr lang="en-US" sz="3200" dirty="0" err="1" smtClean="0"/>
              <a:t>industri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aglomerasi</a:t>
            </a:r>
            <a:r>
              <a:rPr lang="en-US" dirty="0" smtClean="0"/>
              <a:t>/ </a:t>
            </a:r>
            <a:r>
              <a:rPr lang="en-US" dirty="0" err="1" smtClean="0"/>
              <a:t>deaglomerasi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(</a:t>
            </a:r>
            <a:r>
              <a:rPr lang="en-US" dirty="0" err="1" smtClean="0"/>
              <a:t>jarak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transpor</a:t>
            </a:r>
            <a:r>
              <a:rPr lang="en-US" dirty="0" smtClean="0">
                <a:sym typeface="Wingdings" pitchFamily="2" charset="2"/>
              </a:rPr>
              <a:t> input (</a:t>
            </a:r>
            <a:r>
              <a:rPr lang="en-US" dirty="0" err="1" smtClean="0">
                <a:sym typeface="Wingdings" pitchFamily="2" charset="2"/>
              </a:rPr>
              <a:t>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mentah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bahan</a:t>
            </a:r>
            <a:r>
              <a:rPr lang="en-US" dirty="0" smtClean="0">
                <a:sym typeface="Wingdings" pitchFamily="2" charset="2"/>
              </a:rPr>
              <a:t> ½ </a:t>
            </a:r>
            <a:r>
              <a:rPr lang="en-US" dirty="0" err="1" smtClean="0">
                <a:sym typeface="Wingdings" pitchFamily="2" charset="2"/>
              </a:rPr>
              <a:t>jadi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transpor</a:t>
            </a:r>
            <a:r>
              <a:rPr lang="en-US" dirty="0" smtClean="0">
                <a:sym typeface="Wingdings" pitchFamily="2" charset="2"/>
              </a:rPr>
              <a:t> output 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pasar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 rot="5400000" flipH="1" flipV="1">
            <a:off x="3352800" y="2362200"/>
            <a:ext cx="2895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1828800" y="3733800"/>
            <a:ext cx="2971800" cy="1371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00600" y="3733800"/>
            <a:ext cx="2667000" cy="1447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905000" y="1905000"/>
            <a:ext cx="3505200" cy="228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4076700" y="2019300"/>
            <a:ext cx="3657600" cy="22098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14600" y="4800600"/>
            <a:ext cx="4495800" cy="152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48200" y="3886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76800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05200" y="3886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91200" y="4038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0" y="4343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86600" y="4419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029200" y="1295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0" y="457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447800" y="5029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543800" y="5105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52400" y="16764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Keterangan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T: </a:t>
            </a:r>
            <a:r>
              <a:rPr lang="en-US" dirty="0" err="1" smtClean="0"/>
              <a:t>lokasi</a:t>
            </a:r>
            <a:r>
              <a:rPr lang="en-US" dirty="0" smtClean="0"/>
              <a:t> optimum</a:t>
            </a:r>
          </a:p>
          <a:p>
            <a:r>
              <a:rPr lang="en-US" dirty="0" smtClean="0"/>
              <a:t>M1 &amp; M2 :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endParaRPr lang="en-US" dirty="0" smtClean="0"/>
          </a:p>
          <a:p>
            <a:r>
              <a:rPr lang="en-US" dirty="0" smtClean="0"/>
              <a:t>P: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562600" y="16764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X,Y,Z: </a:t>
            </a:r>
            <a:r>
              <a:rPr lang="en-US" dirty="0" err="1" smtClean="0"/>
              <a:t>bobot</a:t>
            </a:r>
            <a:r>
              <a:rPr lang="en-US" dirty="0" smtClean="0"/>
              <a:t> input &amp; output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,b,c</a:t>
            </a:r>
            <a:r>
              <a:rPr lang="en-US" dirty="0" smtClean="0"/>
              <a:t> :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input &amp; output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28800" y="57150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 smtClean="0"/>
              <a:t>Locational</a:t>
            </a:r>
            <a:r>
              <a:rPr lang="en-US" sz="2800" i="1" dirty="0" smtClean="0"/>
              <a:t> Triangle </a:t>
            </a:r>
            <a:r>
              <a:rPr lang="en-US" sz="2800" dirty="0" err="1" smtClean="0"/>
              <a:t>dari</a:t>
            </a:r>
            <a:r>
              <a:rPr lang="en-US" sz="2800" dirty="0" smtClean="0"/>
              <a:t> Weber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Indeks</a:t>
            </a:r>
            <a:r>
              <a:rPr lang="en-US" dirty="0" smtClean="0"/>
              <a:t> material (IM)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>
              <a:buNone/>
            </a:pPr>
            <a:r>
              <a:rPr lang="en-US" dirty="0" smtClean="0"/>
              <a:t>   </a:t>
            </a:r>
            <a:r>
              <a:rPr lang="en-US" sz="3200" dirty="0" err="1" smtClean="0"/>
              <a:t>Bobot</a:t>
            </a:r>
            <a:r>
              <a:rPr lang="en-US" sz="3200" dirty="0" smtClean="0"/>
              <a:t> </a:t>
            </a:r>
            <a:r>
              <a:rPr lang="en-US" sz="3200" dirty="0" err="1" smtClean="0"/>
              <a:t>bahan</a:t>
            </a:r>
            <a:r>
              <a:rPr lang="en-US" sz="3200" dirty="0" smtClean="0"/>
              <a:t> </a:t>
            </a:r>
            <a:r>
              <a:rPr lang="en-US" sz="3200" dirty="0" err="1" smtClean="0"/>
              <a:t>baku</a:t>
            </a:r>
            <a:r>
              <a:rPr lang="en-US" sz="3200" dirty="0" smtClean="0"/>
              <a:t> </a:t>
            </a:r>
            <a:r>
              <a:rPr lang="en-US" sz="3200" dirty="0" err="1" smtClean="0"/>
              <a:t>lokal</a:t>
            </a:r>
            <a:endParaRPr lang="en-US" sz="3200" dirty="0" smtClean="0"/>
          </a:p>
          <a:p>
            <a:r>
              <a:rPr lang="en-US" dirty="0" smtClean="0"/>
              <a:t>IM =</a:t>
            </a:r>
          </a:p>
          <a:p>
            <a:pPr lvl="2">
              <a:buNone/>
            </a:pPr>
            <a:r>
              <a:rPr lang="en-US" sz="3200" dirty="0" smtClean="0"/>
              <a:t>   </a:t>
            </a:r>
            <a:r>
              <a:rPr lang="en-US" sz="3200" dirty="0" err="1" smtClean="0"/>
              <a:t>Bobot</a:t>
            </a:r>
            <a:r>
              <a:rPr lang="en-US" sz="3200" dirty="0" smtClean="0"/>
              <a:t> </a:t>
            </a:r>
            <a:r>
              <a:rPr lang="en-US" sz="3200" dirty="0" err="1" smtClean="0"/>
              <a:t>produk</a:t>
            </a:r>
            <a:r>
              <a:rPr lang="en-US" sz="3200" dirty="0" smtClean="0"/>
              <a:t> </a:t>
            </a:r>
            <a:r>
              <a:rPr lang="en-US" sz="3200" dirty="0" err="1" smtClean="0"/>
              <a:t>akhir</a:t>
            </a:r>
            <a:endParaRPr lang="en-US" sz="3200" dirty="0" smtClean="0"/>
          </a:p>
          <a:p>
            <a:pPr lvl="2">
              <a:buNone/>
            </a:pPr>
            <a:endParaRPr lang="en-US" sz="3200" dirty="0"/>
          </a:p>
          <a:p>
            <a:r>
              <a:rPr lang="en-US" sz="2500" dirty="0" err="1" smtClean="0"/>
              <a:t>Bila</a:t>
            </a:r>
            <a:r>
              <a:rPr lang="en-US" sz="2500" dirty="0" smtClean="0"/>
              <a:t> IM &gt; 1 </a:t>
            </a:r>
            <a:r>
              <a:rPr lang="en-US" sz="2500" dirty="0" smtClean="0">
                <a:sym typeface="Wingdings" pitchFamily="2" charset="2"/>
              </a:rPr>
              <a:t> </a:t>
            </a:r>
            <a:r>
              <a:rPr lang="en-US" sz="2500" dirty="0" err="1" smtClean="0">
                <a:sym typeface="Wingdings" pitchFamily="2" charset="2"/>
              </a:rPr>
              <a:t>perusahaan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akan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berlokasi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dekat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bahan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baku</a:t>
            </a:r>
            <a:endParaRPr lang="en-US" sz="2500" dirty="0" smtClean="0">
              <a:sym typeface="Wingdings" pitchFamily="2" charset="2"/>
            </a:endParaRPr>
          </a:p>
          <a:p>
            <a:r>
              <a:rPr lang="en-US" sz="2500" dirty="0" err="1" smtClean="0"/>
              <a:t>Bila</a:t>
            </a:r>
            <a:r>
              <a:rPr lang="en-US" sz="2500" dirty="0" smtClean="0"/>
              <a:t> IM &lt; 1 </a:t>
            </a:r>
            <a:r>
              <a:rPr lang="en-US" sz="2500" dirty="0" smtClean="0">
                <a:sym typeface="Wingdings" pitchFamily="2" charset="2"/>
              </a:rPr>
              <a:t> </a:t>
            </a:r>
            <a:r>
              <a:rPr lang="en-US" sz="2500" dirty="0" err="1" smtClean="0">
                <a:sym typeface="Wingdings" pitchFamily="2" charset="2"/>
              </a:rPr>
              <a:t>perusahaan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akan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berlokasi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dekat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pasar</a:t>
            </a:r>
            <a:endParaRPr lang="en-US" sz="2500" dirty="0" smtClean="0"/>
          </a:p>
          <a:p>
            <a:endParaRPr lang="en-US" sz="25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52600" y="2438400"/>
            <a:ext cx="3657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86200" y="2209800"/>
            <a:ext cx="12192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267200" y="2590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48000" y="1676400"/>
            <a:ext cx="2819400" cy="213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38400" y="1143000"/>
            <a:ext cx="4114800" cy="3429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2895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3429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4038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4114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91400" y="2514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isodapan</a:t>
            </a:r>
            <a:endParaRPr lang="en-US" sz="2400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6477000" y="2209800"/>
            <a:ext cx="914400" cy="533400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9600" y="48768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: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transpor</a:t>
            </a:r>
            <a:r>
              <a:rPr lang="en-US" dirty="0" smtClean="0"/>
              <a:t> </a:t>
            </a:r>
            <a:r>
              <a:rPr lang="en-US" dirty="0" err="1" smtClean="0"/>
              <a:t>terendah</a:t>
            </a:r>
            <a:endParaRPr lang="en-US" dirty="0" smtClean="0"/>
          </a:p>
          <a:p>
            <a:r>
              <a:rPr lang="en-US" dirty="0" smtClean="0"/>
              <a:t>L  :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terendah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86400" y="47244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097280"/>
            <a:r>
              <a:rPr lang="en-US" dirty="0" err="1" smtClean="0"/>
              <a:t>isodapan</a:t>
            </a:r>
            <a:r>
              <a:rPr lang="en-US" dirty="0" smtClean="0"/>
              <a:t>= </a:t>
            </a:r>
          </a:p>
          <a:p>
            <a:pPr indent="-1097280"/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transpor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Aglomerasi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Weber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 :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transpor</a:t>
            </a:r>
            <a:r>
              <a:rPr lang="en-US" dirty="0" smtClean="0"/>
              <a:t> minimum</a:t>
            </a:r>
          </a:p>
          <a:p>
            <a:r>
              <a:rPr lang="en-US" dirty="0" err="1" smtClean="0"/>
              <a:t>Diluar</a:t>
            </a:r>
            <a:r>
              <a:rPr lang="en-US" dirty="0" smtClean="0"/>
              <a:t> T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isodapan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endParaRPr lang="en-US" dirty="0" smtClean="0"/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T = </a:t>
            </a:r>
            <a:r>
              <a:rPr lang="en-US" dirty="0" err="1" smtClean="0"/>
              <a:t>keuntungan</a:t>
            </a:r>
            <a:r>
              <a:rPr lang="en-US" dirty="0" smtClean="0"/>
              <a:t> non </a:t>
            </a:r>
            <a:r>
              <a:rPr lang="en-US" dirty="0" err="1" smtClean="0"/>
              <a:t>transpor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isodapan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kritis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Upah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buruh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murah</a:t>
            </a:r>
            <a:endParaRPr lang="en-US" dirty="0"/>
          </a:p>
        </p:txBody>
      </p:sp>
      <p:cxnSp>
        <p:nvCxnSpPr>
          <p:cNvPr id="5" name="Elbow Connector 4"/>
          <p:cNvCxnSpPr/>
          <p:nvPr/>
        </p:nvCxnSpPr>
        <p:spPr>
          <a:xfrm rot="10800000" flipV="1">
            <a:off x="5334000" y="3733800"/>
            <a:ext cx="2286000" cy="9906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828</TotalTime>
  <Words>523</Words>
  <Application>Microsoft Office PowerPoint</Application>
  <PresentationFormat>On-screen Show (4:3)</PresentationFormat>
  <Paragraphs>126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TEORI LOKASI BIAYA MINIMUM</vt:lpstr>
      <vt:lpstr>LOKASI INDUSTRI</vt:lpstr>
      <vt:lpstr>asumsi</vt:lpstr>
      <vt:lpstr>Berdasar asumsi tsb,  3 faktor mempengaruhi lokasi industri</vt:lpstr>
      <vt:lpstr>Biaya transportasi</vt:lpstr>
      <vt:lpstr>Slide 6</vt:lpstr>
      <vt:lpstr>Indeks material (IM)</vt:lpstr>
      <vt:lpstr>Slide 8</vt:lpstr>
      <vt:lpstr>Aglomerasi menurut Weber</vt:lpstr>
      <vt:lpstr>Aglomerasi</vt:lpstr>
      <vt:lpstr>Slide 11</vt:lpstr>
      <vt:lpstr>Teori Lokasi pasar Losch</vt:lpstr>
      <vt:lpstr>perbedaan</vt:lpstr>
      <vt:lpstr>Penggabungan </vt:lpstr>
      <vt:lpstr>lanjutan</vt:lpstr>
      <vt:lpstr>Slide 16</vt:lpstr>
      <vt:lpstr>LANJUTAN</vt:lpstr>
      <vt:lpstr>Keuntungan relatif lokasi</vt:lpstr>
      <vt:lpstr>Lokasi industri</vt:lpstr>
      <vt:lpstr>implikasi</vt:lpstr>
      <vt:lpstr>Faktor2  pertimbangan</vt:lpstr>
      <vt:lpstr>Faktor tambahan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LOKASI BIAYA MINIMUM</dc:title>
  <dc:creator>Universitas Komputer Indonesia</dc:creator>
  <cp:lastModifiedBy>Universitas Komputer Indonesia</cp:lastModifiedBy>
  <cp:revision>7</cp:revision>
  <dcterms:created xsi:type="dcterms:W3CDTF">2010-03-05T12:02:32Z</dcterms:created>
  <dcterms:modified xsi:type="dcterms:W3CDTF">2010-03-07T14:09:26Z</dcterms:modified>
</cp:coreProperties>
</file>