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5D5B0-586F-4D1A-A142-22E575344C45}" type="datetimeFigureOut">
              <a:rPr lang="en-US" smtClean="0"/>
              <a:t>3/16/2010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B6775-674A-4331-8681-5C652D6FD1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8E43-F7BE-4021-903C-4EE07B828075}" type="datetime1">
              <a:rPr lang="en-US" smtClean="0"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7DFA5-F5EB-4134-BDA3-4476207F3444}" type="datetime1">
              <a:rPr lang="en-US" smtClean="0"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24DE-F811-4361-90E6-F2686F03BAEA}" type="datetime1">
              <a:rPr lang="en-US" smtClean="0"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396A-CF83-4C5C-9DCB-8C5C5CE2C171}" type="datetime1">
              <a:rPr lang="en-US" smtClean="0"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7F74-6490-4839-A1C5-F6222ECACED5}" type="datetime1">
              <a:rPr lang="en-US" smtClean="0"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31D3-FEA8-4232-97B2-D66812FF1269}" type="datetime1">
              <a:rPr lang="en-US" smtClean="0"/>
              <a:t>3/16/2010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293E-A206-4664-9BD9-ADC3289604D4}" type="datetime1">
              <a:rPr lang="en-US" smtClean="0"/>
              <a:t>3/16/2010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EACD-B97F-465F-A07D-7F34D6170CE8}" type="datetime1">
              <a:rPr lang="en-US" smtClean="0"/>
              <a:t>3/16/2010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0AF-ED5E-4DA7-BE81-72B971A0DC94}" type="datetime1">
              <a:rPr lang="en-US" smtClean="0"/>
              <a:t>3/16/2010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4A91-BAAD-4087-BFC0-32BCA0CC22F9}" type="datetime1">
              <a:rPr lang="en-US" smtClean="0"/>
              <a:t>3/16/2010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91BC-D305-4638-8FBA-FE1F7B1711AE}" type="datetime1">
              <a:rPr lang="en-US" smtClean="0"/>
              <a:t>3/16/2010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 : Tatik rohmawati, S.IP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21A9F-5BE8-4197-9869-AFB309C2CA3B}" type="datetime1">
              <a:rPr lang="en-US" smtClean="0"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Proleg, By : Tatik rohmawati, S.IP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D628D-C925-42E3-96FB-791F65AB7C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1219199"/>
          </a:xfrm>
        </p:spPr>
        <p:txBody>
          <a:bodyPr>
            <a:noAutofit/>
          </a:bodyPr>
          <a:lstStyle/>
          <a:p>
            <a:r>
              <a:rPr lang="id-ID" sz="3200" b="1" dirty="0"/>
              <a:t>ISTILAH, PENGERTIAN, LANDASAN, DAN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id-ID" sz="3200" b="1" dirty="0"/>
              <a:t>ASAS PERUNDANG-UNDANGAN DI INDONESIA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Disampaikan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pada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perkuliahan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pertemuan</a:t>
            </a:r>
            <a:r>
              <a:rPr lang="en-US" b="1" dirty="0" smtClean="0">
                <a:solidFill>
                  <a:schemeClr val="tx1"/>
                </a:solidFill>
              </a:rPr>
              <a:t> ke-3 Mata </a:t>
            </a:r>
            <a:r>
              <a:rPr lang="en-US" b="1" dirty="0" err="1" smtClean="0">
                <a:solidFill>
                  <a:schemeClr val="tx1"/>
                </a:solidFill>
              </a:rPr>
              <a:t>Kuliah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Proses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Legislatif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Dosen</a:t>
            </a:r>
            <a:r>
              <a:rPr lang="en-US" b="1" dirty="0" smtClean="0">
                <a:solidFill>
                  <a:schemeClr val="tx1"/>
                </a:solidFill>
              </a:rPr>
              <a:t> :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TATIK ROHMAWATI, S.IP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AFF1-24F3-42EE-8EAE-216C045B934E}" type="datetime1">
              <a:rPr lang="en-US" smtClean="0">
                <a:solidFill>
                  <a:schemeClr val="tx1"/>
                </a:solidFill>
              </a:rPr>
              <a:t>3/16/2010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: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LANJUTAN (ASAS PERUNDANGAN)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7924800" cy="4572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id-ID" sz="2000" b="1" i="1" u="sng" dirty="0">
                <a:solidFill>
                  <a:schemeClr val="tx1"/>
                </a:solidFill>
              </a:rPr>
              <a:t>Lex Superior derogat Legi Imperiori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Artinya UU atau hukum yang dibuat oleh pejabat yang lebih tinggi kedudukannya akan mengesampingkan UU atau peraturan yang dibuat oleh pejabat yang lebih rendah tingkatannya.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Contoh :</a:t>
            </a:r>
            <a:endParaRPr lang="en-US" sz="2000" b="1" dirty="0">
              <a:solidFill>
                <a:schemeClr val="tx1"/>
              </a:solidFill>
            </a:endParaRPr>
          </a:p>
          <a:p>
            <a:pPr lvl="0"/>
            <a:r>
              <a:rPr lang="id-ID" sz="2000" b="1" dirty="0">
                <a:solidFill>
                  <a:schemeClr val="tx1"/>
                </a:solidFill>
              </a:rPr>
              <a:t>UUD 45 → UU</a:t>
            </a:r>
            <a:endParaRPr lang="en-US" sz="2000" b="1" dirty="0">
              <a:solidFill>
                <a:schemeClr val="tx1"/>
              </a:solidFill>
            </a:endParaRPr>
          </a:p>
          <a:p>
            <a:pPr lvl="0"/>
            <a:r>
              <a:rPr lang="id-ID" sz="2000" b="1" dirty="0">
                <a:solidFill>
                  <a:schemeClr val="tx1"/>
                </a:solidFill>
              </a:rPr>
              <a:t>UU/Keppres/PP → Perda</a:t>
            </a:r>
            <a:endParaRPr lang="en-US" sz="2000" b="1" dirty="0">
              <a:solidFill>
                <a:schemeClr val="tx1"/>
              </a:solidFill>
            </a:endParaRPr>
          </a:p>
          <a:p>
            <a:pPr lvl="0"/>
            <a:r>
              <a:rPr lang="id-ID" sz="2000" b="1" i="1" u="sng" dirty="0">
                <a:solidFill>
                  <a:schemeClr val="tx1"/>
                </a:solidFill>
              </a:rPr>
              <a:t>Lex Posteriori derogat Legi Priori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Artinya UU yang berlaku kemudian mengesampingkan UU yang berlaku terdahulu.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Contoh :</a:t>
            </a:r>
            <a:endParaRPr lang="en-US" sz="2000" b="1" dirty="0">
              <a:solidFill>
                <a:schemeClr val="tx1"/>
              </a:solidFill>
            </a:endParaRPr>
          </a:p>
          <a:p>
            <a:pPr lvl="0"/>
            <a:r>
              <a:rPr lang="id-ID" sz="2000" b="1" u="sng" dirty="0">
                <a:solidFill>
                  <a:schemeClr val="tx1"/>
                </a:solidFill>
              </a:rPr>
              <a:t>UU tidak dapat diganggu gugat.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Artinya suatu UU itu sudah dinyatakan berlaku maka keberlakuannya tidak dapat diganggu gugat kecuali bertentangan dengan rasa keadilan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Dasar : Pasal 95 (2) UUDS 1950.</a:t>
            </a:r>
            <a:endParaRPr lang="en-US" sz="2000" b="1" dirty="0">
              <a:solidFill>
                <a:schemeClr val="tx1"/>
              </a:solidFill>
            </a:endParaRPr>
          </a:p>
          <a:p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8E43-F7BE-4021-903C-4EE07B828075}" type="datetime1">
              <a:rPr lang="en-US" smtClean="0">
                <a:solidFill>
                  <a:schemeClr val="tx1"/>
                </a:solidFill>
              </a:rPr>
              <a:t>3/16/2010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: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838199"/>
          </a:xfrm>
        </p:spPr>
        <p:txBody>
          <a:bodyPr>
            <a:normAutofit fontScale="90000"/>
          </a:bodyPr>
          <a:lstStyle/>
          <a:p>
            <a:pPr lvl="0"/>
            <a:r>
              <a:rPr lang="id-ID" b="1" dirty="0" smtClean="0">
                <a:solidFill>
                  <a:schemeClr val="tx1"/>
                </a:solidFill>
              </a:rPr>
              <a:t>ISTILAH-ISTILAH DALAM PROLEG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7924800" cy="5105400"/>
          </a:xfrm>
        </p:spPr>
        <p:txBody>
          <a:bodyPr>
            <a:noAutofit/>
          </a:bodyPr>
          <a:lstStyle/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1) </a:t>
            </a:r>
            <a:r>
              <a:rPr lang="id-ID" sz="2000" b="1" dirty="0" smtClean="0">
                <a:solidFill>
                  <a:schemeClr val="tx1"/>
                </a:solidFill>
              </a:rPr>
              <a:t>Peraturan Perundangan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     - </a:t>
            </a:r>
            <a:r>
              <a:rPr lang="id-ID" sz="2000" b="1" dirty="0" smtClean="0">
                <a:solidFill>
                  <a:schemeClr val="tx1"/>
                </a:solidFill>
              </a:rPr>
              <a:t>Soebagyo</a:t>
            </a:r>
            <a:r>
              <a:rPr lang="id-ID" sz="2000" dirty="0">
                <a:solidFill>
                  <a:schemeClr val="tx1"/>
                </a:solidFill>
              </a:rPr>
              <a:t>, yaitu nama umum dari semua peraturan </a:t>
            </a:r>
            <a:r>
              <a:rPr lang="id-ID" sz="2000" dirty="0" smtClean="0">
                <a:solidFill>
                  <a:schemeClr val="tx1"/>
                </a:solidFill>
              </a:rPr>
              <a:t>negara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     - </a:t>
            </a:r>
            <a:r>
              <a:rPr lang="id-ID" sz="2000" b="1" dirty="0" smtClean="0">
                <a:solidFill>
                  <a:schemeClr val="tx1"/>
                </a:solidFill>
              </a:rPr>
              <a:t>Amiroeddin </a:t>
            </a:r>
            <a:r>
              <a:rPr lang="id-ID" sz="2000" b="1" dirty="0">
                <a:solidFill>
                  <a:schemeClr val="tx1"/>
                </a:solidFill>
              </a:rPr>
              <a:t>Syarief</a:t>
            </a:r>
            <a:r>
              <a:rPr lang="id-ID" sz="2000" dirty="0">
                <a:solidFill>
                  <a:schemeClr val="tx1"/>
                </a:solidFill>
              </a:rPr>
              <a:t>, yaitu peraturan tentang perundangan, </a:t>
            </a:r>
            <a:r>
              <a:rPr lang="id-ID" sz="2000" dirty="0" smtClean="0">
                <a:solidFill>
                  <a:schemeClr val="tx1"/>
                </a:solidFill>
              </a:rPr>
              <a:t>mungkin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</a:t>
            </a:r>
            <a:r>
              <a:rPr lang="id-ID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id-ID" sz="2000" dirty="0" smtClean="0">
                <a:solidFill>
                  <a:schemeClr val="tx1"/>
                </a:solidFill>
              </a:rPr>
              <a:t>tentang </a:t>
            </a:r>
            <a:r>
              <a:rPr lang="id-ID" sz="2000" dirty="0">
                <a:solidFill>
                  <a:schemeClr val="tx1"/>
                </a:solidFill>
              </a:rPr>
              <a:t>tata cara mengundang </a:t>
            </a:r>
            <a:r>
              <a:rPr lang="id-ID" sz="2000" dirty="0" smtClean="0">
                <a:solidFill>
                  <a:schemeClr val="tx1"/>
                </a:solidFill>
              </a:rPr>
              <a:t>orang.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    - </a:t>
            </a:r>
            <a:r>
              <a:rPr lang="id-ID" sz="2000" b="1" dirty="0" smtClean="0">
                <a:solidFill>
                  <a:schemeClr val="tx1"/>
                </a:solidFill>
              </a:rPr>
              <a:t>Soly </a:t>
            </a:r>
            <a:r>
              <a:rPr lang="id-ID" sz="2000" b="1" dirty="0">
                <a:solidFill>
                  <a:schemeClr val="tx1"/>
                </a:solidFill>
              </a:rPr>
              <a:t>Lubis</a:t>
            </a:r>
            <a:r>
              <a:rPr lang="id-ID" sz="2000" dirty="0">
                <a:solidFill>
                  <a:schemeClr val="tx1"/>
                </a:solidFill>
              </a:rPr>
              <a:t>, yaitu peraturan perundangan atau </a:t>
            </a:r>
            <a:r>
              <a:rPr lang="id-ID" sz="2000" dirty="0" smtClean="0">
                <a:solidFill>
                  <a:schemeClr val="tx1"/>
                </a:solidFill>
              </a:rPr>
              <a:t>peraturan-peraturan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id-ID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>
                <a:solidFill>
                  <a:schemeClr val="tx1"/>
                </a:solidFill>
              </a:rPr>
              <a:t>perundang-undangan, contohnya peraturan mengenai tata </a:t>
            </a:r>
            <a:r>
              <a:rPr lang="id-ID" sz="2000" dirty="0" smtClean="0">
                <a:solidFill>
                  <a:schemeClr val="tx1"/>
                </a:solidFill>
              </a:rPr>
              <a:t>cara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id-ID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>
                <a:solidFill>
                  <a:schemeClr val="tx1"/>
                </a:solidFill>
              </a:rPr>
              <a:t>pembuatan peraturan negara.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</a:rPr>
              <a:t> </a:t>
            </a:r>
            <a:r>
              <a:rPr lang="en-US" sz="2000" dirty="0" smtClean="0">
                <a:solidFill>
                  <a:schemeClr val="tx1"/>
                </a:solidFill>
              </a:rPr>
              <a:t>2) </a:t>
            </a:r>
            <a:r>
              <a:rPr lang="id-ID" sz="2000" b="1" dirty="0" smtClean="0">
                <a:solidFill>
                  <a:schemeClr val="tx1"/>
                </a:solidFill>
              </a:rPr>
              <a:t>Peraturan Perundang-undangan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    - </a:t>
            </a:r>
            <a:r>
              <a:rPr lang="id-ID" sz="2000" b="1" dirty="0" smtClean="0">
                <a:solidFill>
                  <a:schemeClr val="tx1"/>
                </a:solidFill>
              </a:rPr>
              <a:t>Bagir </a:t>
            </a:r>
            <a:r>
              <a:rPr lang="id-ID" sz="2000" b="1" dirty="0">
                <a:solidFill>
                  <a:schemeClr val="tx1"/>
                </a:solidFill>
              </a:rPr>
              <a:t>Manan</a:t>
            </a:r>
            <a:r>
              <a:rPr lang="id-ID" sz="2000" dirty="0">
                <a:solidFill>
                  <a:schemeClr val="tx1"/>
                </a:solidFill>
              </a:rPr>
              <a:t>, yaitu setiap putusan tertulis yang dibuat, ditetapkan </a:t>
            </a:r>
            <a:r>
              <a:rPr lang="id-ID" sz="2000" dirty="0" smtClean="0">
                <a:solidFill>
                  <a:schemeClr val="tx1"/>
                </a:solidFill>
              </a:rPr>
              <a:t>dan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id-ID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>
                <a:solidFill>
                  <a:schemeClr val="tx1"/>
                </a:solidFill>
              </a:rPr>
              <a:t>dikeluarkan oleh lembaga dan atau pejabat negara yang </a:t>
            </a:r>
            <a:r>
              <a:rPr lang="id-ID" sz="2000" dirty="0" smtClean="0">
                <a:solidFill>
                  <a:schemeClr val="tx1"/>
                </a:solidFill>
              </a:rPr>
              <a:t>mempunyai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id-ID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>
                <a:solidFill>
                  <a:schemeClr val="tx1"/>
                </a:solidFill>
              </a:rPr>
              <a:t>(menjalankan) fungsi legislatif sesuai dengan tata cara yang berlaku</a:t>
            </a:r>
            <a:r>
              <a:rPr lang="id-ID" sz="2000" dirty="0" smtClean="0">
                <a:solidFill>
                  <a:schemeClr val="tx1"/>
                </a:solidFill>
              </a:rPr>
              <a:t>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lvl="1" algn="just"/>
            <a:r>
              <a:rPr lang="en-US" sz="2000" b="1" dirty="0" smtClean="0">
                <a:solidFill>
                  <a:schemeClr val="tx1"/>
                </a:solidFill>
              </a:rPr>
              <a:t>    - </a:t>
            </a:r>
            <a:r>
              <a:rPr lang="id-ID" sz="2000" b="1" dirty="0" smtClean="0">
                <a:solidFill>
                  <a:schemeClr val="tx1"/>
                </a:solidFill>
              </a:rPr>
              <a:t>Amiroeddin Sjarief</a:t>
            </a:r>
            <a:r>
              <a:rPr lang="id-ID" sz="2000" dirty="0" smtClean="0">
                <a:solidFill>
                  <a:schemeClr val="tx1"/>
                </a:solidFill>
              </a:rPr>
              <a:t>, yaitu peraturan tentang perundang-undangan,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lvl="1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id-ID" sz="2000" dirty="0" smtClean="0">
                <a:solidFill>
                  <a:schemeClr val="tx1"/>
                </a:solidFill>
              </a:rPr>
              <a:t>mungkin peraturan tentang tata cara perundang-undangan mengenai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lvl="1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id-ID" sz="2000" dirty="0" smtClean="0">
                <a:solidFill>
                  <a:schemeClr val="tx1"/>
                </a:solidFill>
              </a:rPr>
              <a:t>tata urutan tentang cara atau prosedur membuat, mengumumkan atau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lvl="1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id-ID" sz="2000" dirty="0" smtClean="0">
                <a:solidFill>
                  <a:schemeClr val="tx1"/>
                </a:solidFill>
              </a:rPr>
              <a:t>tentang institusi yang berwenang membuatnya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8E43-F7BE-4021-903C-4EE07B828075}" type="datetime1">
              <a:rPr lang="en-US" smtClean="0"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Proleg</a:t>
            </a:r>
            <a:r>
              <a:rPr lang="en-US" dirty="0" smtClean="0"/>
              <a:t>, By :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S.IP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914400"/>
          </a:xfrm>
        </p:spPr>
        <p:txBody>
          <a:bodyPr/>
          <a:lstStyle/>
          <a:p>
            <a:r>
              <a:rPr lang="en-US" dirty="0" smtClean="0"/>
              <a:t>LANJUTAN ISTILAH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772400" cy="4343400"/>
          </a:xfrm>
        </p:spPr>
        <p:txBody>
          <a:bodyPr>
            <a:noAutofit/>
          </a:bodyPr>
          <a:lstStyle/>
          <a:p>
            <a:pPr lvl="0" algn="just"/>
            <a:r>
              <a:rPr lang="en-US" sz="2000" dirty="0" smtClean="0">
                <a:solidFill>
                  <a:schemeClr val="tx1"/>
                </a:solidFill>
              </a:rPr>
              <a:t>3) </a:t>
            </a:r>
            <a:r>
              <a:rPr lang="id-ID" sz="2000" dirty="0" smtClean="0">
                <a:solidFill>
                  <a:schemeClr val="tx1"/>
                </a:solidFill>
              </a:rPr>
              <a:t>Perundang-undangan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- </a:t>
            </a:r>
            <a:r>
              <a:rPr lang="id-ID" sz="2000" dirty="0" smtClean="0">
                <a:solidFill>
                  <a:schemeClr val="tx1"/>
                </a:solidFill>
              </a:rPr>
              <a:t>Subagyo</a:t>
            </a:r>
            <a:r>
              <a:rPr lang="id-ID" sz="2000" dirty="0">
                <a:solidFill>
                  <a:schemeClr val="tx1"/>
                </a:solidFill>
              </a:rPr>
              <a:t>, yaitu segala hal yang berhubungan dengan </a:t>
            </a:r>
            <a:r>
              <a:rPr lang="id-ID" sz="2000" dirty="0" smtClean="0">
                <a:solidFill>
                  <a:schemeClr val="tx1"/>
                </a:solidFill>
              </a:rPr>
              <a:t>peraturan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id-ID" sz="2000" dirty="0" smtClean="0">
                <a:solidFill>
                  <a:schemeClr val="tx1"/>
                </a:solidFill>
              </a:rPr>
              <a:t>perundangan </a:t>
            </a:r>
            <a:r>
              <a:rPr lang="id-ID" sz="2000" dirty="0">
                <a:solidFill>
                  <a:schemeClr val="tx1"/>
                </a:solidFill>
              </a:rPr>
              <a:t>dan meliputi 4 aspek, antara lain :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</a:rPr>
              <a:t>      a. </a:t>
            </a:r>
            <a:r>
              <a:rPr lang="id-ID" sz="2000" dirty="0" smtClean="0">
                <a:solidFill>
                  <a:schemeClr val="tx1"/>
                </a:solidFill>
              </a:rPr>
              <a:t>Syarat </a:t>
            </a:r>
            <a:r>
              <a:rPr lang="id-ID" sz="2000" dirty="0">
                <a:solidFill>
                  <a:schemeClr val="tx1"/>
                </a:solidFill>
              </a:rPr>
              <a:t>bentuk peraturan perundangan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</a:rPr>
              <a:t>      b. </a:t>
            </a:r>
            <a:r>
              <a:rPr lang="id-ID" sz="2000" dirty="0" smtClean="0">
                <a:solidFill>
                  <a:schemeClr val="tx1"/>
                </a:solidFill>
              </a:rPr>
              <a:t>Asas-asas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</a:rPr>
              <a:t>      c. </a:t>
            </a:r>
            <a:r>
              <a:rPr lang="id-ID" sz="2000" dirty="0" smtClean="0">
                <a:solidFill>
                  <a:schemeClr val="tx1"/>
                </a:solidFill>
              </a:rPr>
              <a:t>Teknik 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</a:rPr>
              <a:t>      d. </a:t>
            </a:r>
            <a:r>
              <a:rPr lang="id-ID" sz="2000" dirty="0" smtClean="0">
                <a:solidFill>
                  <a:schemeClr val="tx1"/>
                </a:solidFill>
              </a:rPr>
              <a:t>Politik.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- </a:t>
            </a:r>
            <a:r>
              <a:rPr lang="id-ID" sz="2000" dirty="0" smtClean="0">
                <a:solidFill>
                  <a:schemeClr val="tx1"/>
                </a:solidFill>
              </a:rPr>
              <a:t>Farid </a:t>
            </a:r>
            <a:r>
              <a:rPr lang="id-ID" sz="2000" dirty="0">
                <a:solidFill>
                  <a:schemeClr val="tx1"/>
                </a:solidFill>
              </a:rPr>
              <a:t>Ali, yaitu pengetahuan tentang segala sesuatu </a:t>
            </a:r>
            <a:r>
              <a:rPr lang="id-ID" sz="2000" dirty="0" smtClean="0">
                <a:solidFill>
                  <a:schemeClr val="tx1"/>
                </a:solidFill>
              </a:rPr>
              <a:t>yang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id-ID" sz="2000" dirty="0" smtClean="0">
                <a:solidFill>
                  <a:schemeClr val="tx1"/>
                </a:solidFill>
              </a:rPr>
              <a:t> berhubungan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dengan </a:t>
            </a:r>
            <a:r>
              <a:rPr lang="id-ID" sz="2000" dirty="0">
                <a:solidFill>
                  <a:schemeClr val="tx1"/>
                </a:solidFill>
              </a:rPr>
              <a:t>undang-undang, baik dalam arti </a:t>
            </a:r>
            <a:r>
              <a:rPr lang="id-ID" sz="2000" dirty="0" smtClean="0">
                <a:solidFill>
                  <a:schemeClr val="tx1"/>
                </a:solidFill>
              </a:rPr>
              <a:t>formal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id-ID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>
                <a:solidFill>
                  <a:schemeClr val="tx1"/>
                </a:solidFill>
              </a:rPr>
              <a:t>maupun </a:t>
            </a:r>
            <a:r>
              <a:rPr lang="id-ID" sz="2000" dirty="0" smtClean="0">
                <a:solidFill>
                  <a:schemeClr val="tx1"/>
                </a:solidFill>
              </a:rPr>
              <a:t>materi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- </a:t>
            </a:r>
            <a:r>
              <a:rPr lang="id-ID" sz="2000" dirty="0" smtClean="0">
                <a:solidFill>
                  <a:schemeClr val="tx1"/>
                </a:solidFill>
              </a:rPr>
              <a:t>Hamid </a:t>
            </a:r>
            <a:r>
              <a:rPr lang="id-ID" sz="2000" dirty="0">
                <a:solidFill>
                  <a:schemeClr val="tx1"/>
                </a:solidFill>
              </a:rPr>
              <a:t>S. Attamimi, </a:t>
            </a:r>
            <a:r>
              <a:rPr lang="id-ID" sz="2000" dirty="0" smtClean="0">
                <a:solidFill>
                  <a:schemeClr val="tx1"/>
                </a:solidFill>
              </a:rPr>
              <a:t>yait</a:t>
            </a:r>
            <a:r>
              <a:rPr lang="en-US" sz="2000" dirty="0" smtClean="0">
                <a:solidFill>
                  <a:schemeClr val="tx1"/>
                </a:solidFill>
              </a:rPr>
              <a:t>u </a:t>
            </a: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 a. </a:t>
            </a:r>
            <a:r>
              <a:rPr lang="id-ID" sz="2000" dirty="0" smtClean="0">
                <a:solidFill>
                  <a:schemeClr val="tx1"/>
                </a:solidFill>
              </a:rPr>
              <a:t>Perbuatan </a:t>
            </a:r>
            <a:r>
              <a:rPr lang="id-ID" sz="2000" dirty="0">
                <a:solidFill>
                  <a:schemeClr val="tx1"/>
                </a:solidFill>
              </a:rPr>
              <a:t>membentuk dan mengeluarkan </a:t>
            </a:r>
            <a:r>
              <a:rPr lang="id-ID" sz="2000" dirty="0" smtClean="0">
                <a:solidFill>
                  <a:schemeClr val="tx1"/>
                </a:solidFill>
              </a:rPr>
              <a:t>peraturan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negara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 b. </a:t>
            </a:r>
            <a:r>
              <a:rPr lang="id-ID" sz="2000" dirty="0" smtClean="0">
                <a:solidFill>
                  <a:schemeClr val="tx1"/>
                </a:solidFill>
              </a:rPr>
              <a:t>Keseluruhan </a:t>
            </a:r>
            <a:r>
              <a:rPr lang="id-ID" sz="2000" dirty="0">
                <a:solidFill>
                  <a:schemeClr val="tx1"/>
                </a:solidFill>
              </a:rPr>
              <a:t>peraturan negara tingkat pusat maupun daerah.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8E43-F7BE-4021-903C-4EE07B828075}" type="datetime1">
              <a:rPr lang="en-US" smtClean="0">
                <a:solidFill>
                  <a:schemeClr val="tx1"/>
                </a:solidFill>
              </a:rPr>
              <a:t>3/16/2010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: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1"/>
            <a:ext cx="7772400" cy="762000"/>
          </a:xfrm>
        </p:spPr>
        <p:txBody>
          <a:bodyPr/>
          <a:lstStyle/>
          <a:p>
            <a:r>
              <a:rPr lang="en-US" dirty="0" smtClean="0"/>
              <a:t>LANJUTAN ISTILAH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371600"/>
            <a:ext cx="7467600" cy="4876800"/>
          </a:xfrm>
        </p:spPr>
        <p:txBody>
          <a:bodyPr>
            <a:noAutofit/>
          </a:bodyPr>
          <a:lstStyle/>
          <a:p>
            <a:pPr lvl="0" algn="just"/>
            <a:r>
              <a:rPr lang="en-US" sz="1800" b="1" dirty="0" smtClean="0">
                <a:solidFill>
                  <a:schemeClr val="tx1"/>
                </a:solidFill>
              </a:rPr>
              <a:t>4) </a:t>
            </a:r>
            <a:r>
              <a:rPr lang="id-ID" sz="1800" b="1" dirty="0" smtClean="0">
                <a:solidFill>
                  <a:schemeClr val="tx1"/>
                </a:solidFill>
              </a:rPr>
              <a:t>Peraturan </a:t>
            </a:r>
            <a:r>
              <a:rPr lang="id-ID" sz="1800" b="1" dirty="0">
                <a:solidFill>
                  <a:schemeClr val="tx1"/>
                </a:solidFill>
              </a:rPr>
              <a:t>Negara</a:t>
            </a:r>
            <a:endParaRPr lang="en-US" sz="1800" b="1" dirty="0">
              <a:solidFill>
                <a:schemeClr val="tx1"/>
              </a:solidFill>
            </a:endParaRPr>
          </a:p>
          <a:p>
            <a:pPr lvl="1" algn="just"/>
            <a:r>
              <a:rPr lang="id-ID" sz="1800" b="1" u="sng" dirty="0">
                <a:solidFill>
                  <a:schemeClr val="tx1"/>
                </a:solidFill>
              </a:rPr>
              <a:t>Soly Lubis,</a:t>
            </a:r>
            <a:r>
              <a:rPr lang="id-ID" sz="1800" b="1" dirty="0">
                <a:solidFill>
                  <a:schemeClr val="tx1"/>
                </a:solidFill>
              </a:rPr>
              <a:t> yaitu peraturan-peraturan tertulis yang diterbitkan oleh instansi resmi, baik dalam pengertian lembaga atau pejabat tertentu yang terdiri dari UU, perpu, PP, Perda, SK dan instruksi.</a:t>
            </a:r>
            <a:endParaRPr lang="en-US" sz="1800" b="1" dirty="0">
              <a:solidFill>
                <a:schemeClr val="tx1"/>
              </a:solidFill>
            </a:endParaRPr>
          </a:p>
          <a:p>
            <a:pPr lvl="1" algn="just"/>
            <a:r>
              <a:rPr lang="id-ID" sz="1800" b="1" u="sng" dirty="0">
                <a:solidFill>
                  <a:schemeClr val="tx1"/>
                </a:solidFill>
              </a:rPr>
              <a:t>Soehino,</a:t>
            </a:r>
            <a:r>
              <a:rPr lang="id-ID" sz="1800" b="1" dirty="0">
                <a:solidFill>
                  <a:schemeClr val="tx1"/>
                </a:solidFill>
              </a:rPr>
              <a:t> yaitu peraturan perundang-undangan yang dapat dikeluarkan oleh suatu negara yang dapat dilawankan dengan peraturan dengan dikeluarkan oleh organisasi yang bukan milik negara, meliputi UUD 45, Tap MPR, UU/Perpu, PP, Keppres, dan peraturan pelaksana lainnya.</a:t>
            </a:r>
            <a:endParaRPr lang="en-US" sz="1800" b="1" dirty="0">
              <a:solidFill>
                <a:schemeClr val="tx1"/>
              </a:solidFill>
            </a:endParaRPr>
          </a:p>
          <a:p>
            <a:pPr algn="just"/>
            <a:r>
              <a:rPr lang="id-ID" sz="1800" b="1" dirty="0">
                <a:solidFill>
                  <a:schemeClr val="tx1"/>
                </a:solidFill>
              </a:rPr>
              <a:t> </a:t>
            </a:r>
            <a:endParaRPr lang="en-US" sz="1800" b="1" dirty="0">
              <a:solidFill>
                <a:schemeClr val="tx1"/>
              </a:solidFill>
            </a:endParaRPr>
          </a:p>
          <a:p>
            <a:pPr algn="just"/>
            <a:r>
              <a:rPr lang="id-ID" sz="1800" b="1" u="sng" dirty="0">
                <a:solidFill>
                  <a:schemeClr val="tx1"/>
                </a:solidFill>
              </a:rPr>
              <a:t>Jadi, kesimpulannya adalah sebagai berikut :</a:t>
            </a:r>
            <a:endParaRPr lang="en-US" sz="1800" b="1" dirty="0">
              <a:solidFill>
                <a:schemeClr val="tx1"/>
              </a:solidFill>
            </a:endParaRPr>
          </a:p>
          <a:p>
            <a:pPr lvl="0" algn="just"/>
            <a:r>
              <a:rPr lang="id-ID" sz="1800" b="1" dirty="0">
                <a:solidFill>
                  <a:schemeClr val="tx1"/>
                </a:solidFill>
              </a:rPr>
              <a:t>Perundang-undangan adalah proses pembuatan atau penyusunan tentang peraturan perundang-undangan.</a:t>
            </a:r>
            <a:endParaRPr lang="en-US" sz="1800" b="1" dirty="0">
              <a:solidFill>
                <a:schemeClr val="tx1"/>
              </a:solidFill>
            </a:endParaRPr>
          </a:p>
          <a:p>
            <a:pPr algn="just"/>
            <a:r>
              <a:rPr lang="id-ID" sz="1800" b="1" dirty="0">
                <a:solidFill>
                  <a:schemeClr val="tx1"/>
                </a:solidFill>
              </a:rPr>
              <a:t>Peraturan perundang-undangan, adalah jenis atau bentuk peraturan tertulis yang mempunyai kekuatan mengikat secara umum yang dibuat oleh pejabat atau lembaga yang berwenang.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8E43-F7BE-4021-903C-4EE07B828075}" type="datetime1">
              <a:rPr lang="en-US" smtClean="0">
                <a:solidFill>
                  <a:schemeClr val="tx1"/>
                </a:solidFill>
              </a:rPr>
              <a:t>3/16/2010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: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1"/>
            <a:ext cx="7772400" cy="914400"/>
          </a:xfrm>
        </p:spPr>
        <p:txBody>
          <a:bodyPr/>
          <a:lstStyle/>
          <a:p>
            <a:r>
              <a:rPr lang="en-US" dirty="0" smtClean="0"/>
              <a:t>PENGERTIAN PROLEG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114800"/>
          </a:xfrm>
        </p:spPr>
        <p:txBody>
          <a:bodyPr>
            <a:noAutofit/>
          </a:bodyPr>
          <a:lstStyle/>
          <a:p>
            <a:pPr lvl="0" algn="just"/>
            <a:r>
              <a:rPr lang="id-ID" sz="2000" b="1" u="sng" dirty="0">
                <a:solidFill>
                  <a:schemeClr val="tx1"/>
                </a:solidFill>
              </a:rPr>
              <a:t>Farid Ali</a:t>
            </a:r>
            <a:endParaRPr lang="en-US" sz="2000" b="1" u="sng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Proses, yaitu rangkaian kegiatan yang secara pasti diketahui awalnya namun akhirnya tidak pernah diketahui.</a:t>
            </a:r>
            <a:endParaRPr lang="en-US" sz="2000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Legislatif, yaitu suatu badan pembuatan peraturan perundang-undangan</a:t>
            </a:r>
            <a:endParaRPr lang="en-US" sz="2000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Jadi, proses legislatif adalah proses yang berlangsung dalam pembentukan suatu peraturan perundang-undangan.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id-ID" sz="2000" b="1" u="sng" dirty="0">
                <a:solidFill>
                  <a:schemeClr val="tx1"/>
                </a:solidFill>
              </a:rPr>
              <a:t>Badudu Zein</a:t>
            </a:r>
            <a:endParaRPr lang="en-US" sz="2000" b="1" u="sng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Proses, yaitu jalannya suatu peristiwa dari awal sampai akhir.</a:t>
            </a:r>
            <a:endParaRPr lang="en-US" sz="2000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Legislatif, yaitu yang berhak dan berwenang membuat undang-undang.</a:t>
            </a:r>
            <a:endParaRPr lang="en-US" sz="2000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Jadi, proses legislatif adalah jalannya pembuatan undang-undang oleh yang berhak dan berwenang membuat undang-undang.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8E43-F7BE-4021-903C-4EE07B828075}" type="datetime1">
              <a:rPr lang="en-US" smtClean="0">
                <a:solidFill>
                  <a:schemeClr val="tx1"/>
                </a:solidFill>
              </a:rPr>
              <a:t>3/16/2010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: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1"/>
            <a:ext cx="7772400" cy="1066800"/>
          </a:xfrm>
        </p:spPr>
        <p:txBody>
          <a:bodyPr/>
          <a:lstStyle/>
          <a:p>
            <a:r>
              <a:rPr lang="en-US" dirty="0" smtClean="0"/>
              <a:t>LANJUTAN PENGERTIAN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7848600" cy="4114800"/>
          </a:xfrm>
        </p:spPr>
        <p:txBody>
          <a:bodyPr>
            <a:noAutofit/>
          </a:bodyPr>
          <a:lstStyle/>
          <a:p>
            <a:pPr lvl="0" algn="just"/>
            <a:r>
              <a:rPr lang="id-ID" sz="2400" b="1" u="sng" dirty="0">
                <a:solidFill>
                  <a:schemeClr val="tx1"/>
                </a:solidFill>
              </a:rPr>
              <a:t>Hamid S. Attamimi</a:t>
            </a:r>
            <a:endParaRPr lang="en-US" sz="2400" b="1" u="sng" dirty="0">
              <a:solidFill>
                <a:schemeClr val="tx1"/>
              </a:solidFill>
            </a:endParaRPr>
          </a:p>
          <a:p>
            <a:pPr algn="just"/>
            <a:r>
              <a:rPr lang="id-ID" sz="2400" b="1" dirty="0">
                <a:solidFill>
                  <a:schemeClr val="tx1"/>
                </a:solidFill>
              </a:rPr>
              <a:t>Proses perundang-undangan yaitu runtutan kegiatan pembentukan peraturan perundang-undangan dari mulai sampai akhir yang meliputi :</a:t>
            </a:r>
            <a:endParaRPr lang="en-US" sz="2400" b="1" dirty="0">
              <a:solidFill>
                <a:schemeClr val="tx1"/>
              </a:solidFill>
            </a:endParaRPr>
          </a:p>
          <a:p>
            <a:pPr lvl="0" algn="just"/>
            <a:r>
              <a:rPr lang="id-ID" sz="2400" b="1" dirty="0">
                <a:solidFill>
                  <a:schemeClr val="tx1"/>
                </a:solidFill>
              </a:rPr>
              <a:t>Peraturan perundang-undangan yang dibuat oleh pemerintah dengan persetujuan DPR</a:t>
            </a:r>
            <a:endParaRPr lang="en-US" sz="2400" b="1" dirty="0">
              <a:solidFill>
                <a:schemeClr val="tx1"/>
              </a:solidFill>
            </a:endParaRPr>
          </a:p>
          <a:p>
            <a:pPr lvl="0" algn="just"/>
            <a:r>
              <a:rPr lang="id-ID" sz="2400" b="1" dirty="0">
                <a:solidFill>
                  <a:schemeClr val="tx1"/>
                </a:solidFill>
              </a:rPr>
              <a:t>Peraturan perundang-undangan yang dibentuk pemerintah pusat.</a:t>
            </a:r>
            <a:endParaRPr lang="en-US" sz="2400" b="1" dirty="0">
              <a:solidFill>
                <a:schemeClr val="tx1"/>
              </a:solidFill>
            </a:endParaRPr>
          </a:p>
          <a:p>
            <a:pPr algn="just"/>
            <a:r>
              <a:rPr lang="id-ID" sz="2400" b="1" dirty="0">
                <a:solidFill>
                  <a:schemeClr val="tx1"/>
                </a:solidFill>
              </a:rPr>
              <a:t>Peraturan perundang-undangan yang dibentuk oleh pemerintah daerah.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8E43-F7BE-4021-903C-4EE07B828075}" type="datetime1">
              <a:rPr lang="en-US" smtClean="0">
                <a:solidFill>
                  <a:schemeClr val="tx1"/>
                </a:solidFill>
              </a:rPr>
              <a:t>3/16/2010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: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LANDASAN PERUNDANG-UNDANGAN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05000"/>
            <a:ext cx="7620000" cy="4343400"/>
          </a:xfrm>
        </p:spPr>
        <p:txBody>
          <a:bodyPr>
            <a:normAutofit/>
          </a:bodyPr>
          <a:lstStyle/>
          <a:p>
            <a:pPr lvl="0" algn="just"/>
            <a:r>
              <a:rPr lang="id-ID" sz="1700" b="1" u="sng" dirty="0">
                <a:solidFill>
                  <a:schemeClr val="tx1"/>
                </a:solidFill>
              </a:rPr>
              <a:t>Landasan Filosofis</a:t>
            </a:r>
            <a:r>
              <a:rPr lang="id-ID" sz="1700" b="1" dirty="0">
                <a:solidFill>
                  <a:schemeClr val="tx1"/>
                </a:solidFill>
              </a:rPr>
              <a:t>, yaitu berkaitan dengan dasar filsafat, ide, gagasan yang menjadi dasar atau cita-cita ketika menuangkan hasrat dan kebijaksanaan pemerintah ke dalam suatu rencana atau draft peraturan perundang-undangan</a:t>
            </a:r>
            <a:endParaRPr lang="en-US" sz="1700" b="1" dirty="0">
              <a:solidFill>
                <a:schemeClr val="tx1"/>
              </a:solidFill>
            </a:endParaRPr>
          </a:p>
          <a:p>
            <a:pPr algn="just"/>
            <a:r>
              <a:rPr lang="id-ID" sz="1700" b="1" dirty="0">
                <a:solidFill>
                  <a:schemeClr val="tx1"/>
                </a:solidFill>
              </a:rPr>
              <a:t>Contoh : Pancasila</a:t>
            </a:r>
            <a:endParaRPr lang="en-US" sz="1700" b="1" dirty="0">
              <a:solidFill>
                <a:schemeClr val="tx1"/>
              </a:solidFill>
            </a:endParaRPr>
          </a:p>
          <a:p>
            <a:pPr lvl="0" algn="just"/>
            <a:r>
              <a:rPr lang="id-ID" sz="1700" b="1" u="sng" dirty="0">
                <a:solidFill>
                  <a:schemeClr val="tx1"/>
                </a:solidFill>
              </a:rPr>
              <a:t>Landasan Yuridis</a:t>
            </a:r>
            <a:r>
              <a:rPr lang="id-ID" sz="1700" b="1" dirty="0">
                <a:solidFill>
                  <a:schemeClr val="tx1"/>
                </a:solidFill>
              </a:rPr>
              <a:t>, yaitu ketentuan hukum yang mendasari pembuatan suatu peraturan perundang-undangan.</a:t>
            </a:r>
            <a:endParaRPr lang="en-US" sz="1700" b="1" dirty="0">
              <a:solidFill>
                <a:schemeClr val="tx1"/>
              </a:solidFill>
            </a:endParaRPr>
          </a:p>
          <a:p>
            <a:pPr algn="just"/>
            <a:r>
              <a:rPr lang="id-ID" sz="1700" b="1" dirty="0">
                <a:solidFill>
                  <a:schemeClr val="tx1"/>
                </a:solidFill>
              </a:rPr>
              <a:t>Landasan yuridis dibagi menjadi dua, yaitu </a:t>
            </a:r>
            <a:r>
              <a:rPr lang="id-ID" sz="1700" b="1" dirty="0" smtClean="0">
                <a:solidFill>
                  <a:schemeClr val="tx1"/>
                </a:solidFill>
              </a:rPr>
              <a:t>: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lphaLcPeriod"/>
            </a:pPr>
            <a:r>
              <a:rPr lang="id-ID" sz="1700" b="1" dirty="0" smtClean="0">
                <a:solidFill>
                  <a:schemeClr val="tx1"/>
                </a:solidFill>
              </a:rPr>
              <a:t>Landasan </a:t>
            </a:r>
            <a:r>
              <a:rPr lang="id-ID" sz="1700" b="1" dirty="0">
                <a:solidFill>
                  <a:schemeClr val="tx1"/>
                </a:solidFill>
              </a:rPr>
              <a:t>Yuridis dari segi formal, adalah landasan yuridis yang </a:t>
            </a:r>
            <a:r>
              <a:rPr lang="id-ID" sz="1700" b="1" dirty="0" smtClean="0">
                <a:solidFill>
                  <a:schemeClr val="tx1"/>
                </a:solidFill>
              </a:rPr>
              <a:t>memberikan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marL="342900" indent="-342900"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  </a:t>
            </a:r>
            <a:r>
              <a:rPr lang="id-ID" sz="1700" b="1" dirty="0" smtClean="0">
                <a:solidFill>
                  <a:schemeClr val="tx1"/>
                </a:solidFill>
              </a:rPr>
              <a:t>kewenangan </a:t>
            </a:r>
            <a:r>
              <a:rPr lang="id-ID" sz="1700" b="1" dirty="0">
                <a:solidFill>
                  <a:schemeClr val="tx1"/>
                </a:solidFill>
              </a:rPr>
              <a:t>bagi institusi tertentu untuk membuat peraturan tertentu.</a:t>
            </a:r>
            <a:endParaRPr lang="en-US" sz="1700" b="1" dirty="0">
              <a:solidFill>
                <a:schemeClr val="tx1"/>
              </a:solidFill>
            </a:endParaRPr>
          </a:p>
          <a:p>
            <a:pPr algn="just"/>
            <a:r>
              <a:rPr lang="en-US" sz="1700" b="1" dirty="0" smtClean="0">
                <a:solidFill>
                  <a:schemeClr val="tx1"/>
                </a:solidFill>
              </a:rPr>
              <a:t>       </a:t>
            </a:r>
            <a:r>
              <a:rPr lang="id-ID" sz="1700" b="1" dirty="0" smtClean="0">
                <a:solidFill>
                  <a:schemeClr val="tx1"/>
                </a:solidFill>
              </a:rPr>
              <a:t>Contoh </a:t>
            </a:r>
            <a:r>
              <a:rPr lang="id-ID" sz="1700" b="1" dirty="0">
                <a:solidFill>
                  <a:schemeClr val="tx1"/>
                </a:solidFill>
              </a:rPr>
              <a:t>: 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 </a:t>
            </a:r>
            <a:r>
              <a:rPr lang="id-ID" sz="1700" b="1" dirty="0" smtClean="0">
                <a:solidFill>
                  <a:schemeClr val="tx1"/>
                </a:solidFill>
              </a:rPr>
              <a:t>Pasal </a:t>
            </a:r>
            <a:r>
              <a:rPr lang="id-ID" sz="1700" b="1" dirty="0">
                <a:solidFill>
                  <a:schemeClr val="tx1"/>
                </a:solidFill>
              </a:rPr>
              <a:t>5 (1) UUD 45, bunyinya </a:t>
            </a:r>
            <a:r>
              <a:rPr lang="en-US" sz="1700" b="1" dirty="0">
                <a:solidFill>
                  <a:schemeClr val="tx1"/>
                </a:solidFill>
              </a:rPr>
              <a:t>“</a:t>
            </a:r>
            <a:r>
              <a:rPr lang="en-US" sz="1700" b="1" dirty="0" err="1">
                <a:solidFill>
                  <a:schemeClr val="tx1"/>
                </a:solidFill>
              </a:rPr>
              <a:t>Presiden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berhak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mengajukan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rancangan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undang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 </a:t>
            </a:r>
            <a:r>
              <a:rPr lang="en-US" sz="1700" b="1" dirty="0" err="1" smtClean="0">
                <a:solidFill>
                  <a:schemeClr val="tx1"/>
                </a:solidFill>
              </a:rPr>
              <a:t>undang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kepada</a:t>
            </a:r>
            <a:r>
              <a:rPr lang="en-US" sz="1700" b="1" dirty="0">
                <a:solidFill>
                  <a:schemeClr val="tx1"/>
                </a:solidFill>
              </a:rPr>
              <a:t> DPR”(</a:t>
            </a:r>
            <a:r>
              <a:rPr lang="en-US" sz="1700" b="1" dirty="0" err="1">
                <a:solidFill>
                  <a:schemeClr val="tx1"/>
                </a:solidFill>
              </a:rPr>
              <a:t>Amandemen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1)</a:t>
            </a:r>
          </a:p>
          <a:p>
            <a:pPr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 </a:t>
            </a:r>
            <a:r>
              <a:rPr lang="id-ID" sz="1700" b="1" dirty="0" smtClean="0">
                <a:solidFill>
                  <a:schemeClr val="tx1"/>
                </a:solidFill>
              </a:rPr>
              <a:t>Pasal </a:t>
            </a:r>
            <a:r>
              <a:rPr lang="id-ID" sz="1700" b="1" dirty="0">
                <a:solidFill>
                  <a:schemeClr val="tx1"/>
                </a:solidFill>
              </a:rPr>
              <a:t>21 UUD 45, bunyinya “</a:t>
            </a:r>
            <a:r>
              <a:rPr lang="en-US" sz="1700" b="1" dirty="0" err="1">
                <a:solidFill>
                  <a:schemeClr val="tx1"/>
                </a:solidFill>
              </a:rPr>
              <a:t>Anggota</a:t>
            </a:r>
            <a:r>
              <a:rPr lang="en-US" sz="1700" b="1" dirty="0">
                <a:solidFill>
                  <a:schemeClr val="tx1"/>
                </a:solidFill>
              </a:rPr>
              <a:t> DPR </a:t>
            </a:r>
            <a:r>
              <a:rPr lang="en-US" sz="1700" b="1" dirty="0" err="1">
                <a:solidFill>
                  <a:schemeClr val="tx1"/>
                </a:solidFill>
              </a:rPr>
              <a:t>berhak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mengajukan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usul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rancangan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 </a:t>
            </a:r>
            <a:r>
              <a:rPr lang="en-US" sz="1700" b="1" dirty="0" err="1" smtClean="0">
                <a:solidFill>
                  <a:schemeClr val="tx1"/>
                </a:solidFill>
              </a:rPr>
              <a:t>undang-undang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>
                <a:solidFill>
                  <a:schemeClr val="tx1"/>
                </a:solidFill>
              </a:rPr>
              <a:t>”(</a:t>
            </a:r>
            <a:r>
              <a:rPr lang="en-US" sz="1700" b="1" dirty="0" err="1">
                <a:solidFill>
                  <a:schemeClr val="tx1"/>
                </a:solidFill>
              </a:rPr>
              <a:t>Amandemen</a:t>
            </a:r>
            <a:r>
              <a:rPr lang="en-US" sz="1700" b="1" dirty="0">
                <a:solidFill>
                  <a:schemeClr val="tx1"/>
                </a:solidFill>
              </a:rPr>
              <a:t> 1)</a:t>
            </a:r>
          </a:p>
          <a:p>
            <a:pPr algn="just"/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8E43-F7BE-4021-903C-4EE07B828075}" type="datetime1">
              <a:rPr lang="en-US" smtClean="0">
                <a:solidFill>
                  <a:schemeClr val="tx1"/>
                </a:solidFill>
              </a:rPr>
              <a:t>3/16/2010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: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914400"/>
          </a:xfrm>
        </p:spPr>
        <p:txBody>
          <a:bodyPr/>
          <a:lstStyle/>
          <a:p>
            <a:r>
              <a:rPr lang="en-US" dirty="0" smtClean="0"/>
              <a:t>LANJUTAN (LANDASAN)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620000" cy="4343400"/>
          </a:xfrm>
        </p:spPr>
        <p:txBody>
          <a:bodyPr>
            <a:normAutofit fontScale="70000" lnSpcReduction="20000"/>
          </a:bodyPr>
          <a:lstStyle/>
          <a:p>
            <a:pPr lvl="1" algn="just"/>
            <a:r>
              <a:rPr lang="en-US" b="1" dirty="0" smtClean="0">
                <a:solidFill>
                  <a:schemeClr val="tx1"/>
                </a:solidFill>
              </a:rPr>
              <a:t>b. </a:t>
            </a:r>
            <a:r>
              <a:rPr lang="id-ID" b="1" dirty="0" smtClean="0">
                <a:solidFill>
                  <a:schemeClr val="tx1"/>
                </a:solidFill>
              </a:rPr>
              <a:t>Landasan </a:t>
            </a:r>
            <a:r>
              <a:rPr lang="id-ID" b="1" dirty="0">
                <a:solidFill>
                  <a:schemeClr val="tx1"/>
                </a:solidFill>
              </a:rPr>
              <a:t>Yuridis dari segi materil, adalah dasar hukum </a:t>
            </a:r>
            <a:r>
              <a:rPr lang="id-ID" b="1" dirty="0" smtClean="0">
                <a:solidFill>
                  <a:schemeClr val="tx1"/>
                </a:solidFill>
              </a:rPr>
              <a:t>yang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 algn="just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id-ID" b="1" dirty="0" smtClean="0">
                <a:solidFill>
                  <a:schemeClr val="tx1"/>
                </a:solidFill>
              </a:rPr>
              <a:t>mengatur </a:t>
            </a:r>
            <a:r>
              <a:rPr lang="id-ID" b="1" dirty="0">
                <a:solidFill>
                  <a:schemeClr val="tx1"/>
                </a:solidFill>
              </a:rPr>
              <a:t>isi atau materi dari suatu peraturan </a:t>
            </a:r>
            <a:r>
              <a:rPr lang="id-ID" b="1" dirty="0" smtClean="0">
                <a:solidFill>
                  <a:schemeClr val="tx1"/>
                </a:solidFill>
              </a:rPr>
              <a:t>perundang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 algn="just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id-ID" b="1" dirty="0" smtClean="0">
                <a:solidFill>
                  <a:schemeClr val="tx1"/>
                </a:solidFill>
              </a:rPr>
              <a:t>undangan</a:t>
            </a:r>
            <a:r>
              <a:rPr lang="id-ID" b="1" dirty="0">
                <a:solidFill>
                  <a:schemeClr val="tx1"/>
                </a:solidFill>
              </a:rPr>
              <a:t>.</a:t>
            </a:r>
            <a:endParaRPr lang="en-US" sz="2400" b="1" dirty="0">
              <a:solidFill>
                <a:schemeClr val="tx1"/>
              </a:solidFill>
            </a:endParaRPr>
          </a:p>
          <a:p>
            <a:pPr algn="just"/>
            <a:r>
              <a:rPr lang="en-US" b="1" dirty="0" smtClean="0">
                <a:solidFill>
                  <a:schemeClr val="tx1"/>
                </a:solidFill>
              </a:rPr>
              <a:t>           </a:t>
            </a:r>
            <a:r>
              <a:rPr lang="id-ID" b="1" dirty="0" smtClean="0">
                <a:solidFill>
                  <a:schemeClr val="tx1"/>
                </a:solidFill>
              </a:rPr>
              <a:t>Contoh </a:t>
            </a:r>
            <a:r>
              <a:rPr lang="id-ID" b="1" dirty="0">
                <a:solidFill>
                  <a:schemeClr val="tx1"/>
                </a:solidFill>
              </a:rPr>
              <a:t>: </a:t>
            </a:r>
            <a:endParaRPr lang="en-US" sz="2800" b="1" dirty="0">
              <a:solidFill>
                <a:schemeClr val="tx1"/>
              </a:solidFill>
            </a:endParaRPr>
          </a:p>
          <a:p>
            <a:pPr lvl="1" algn="just"/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id-ID" b="1" dirty="0" smtClean="0">
                <a:solidFill>
                  <a:schemeClr val="tx1"/>
                </a:solidFill>
              </a:rPr>
              <a:t>Pasal </a:t>
            </a:r>
            <a:r>
              <a:rPr lang="id-ID" b="1" dirty="0">
                <a:solidFill>
                  <a:schemeClr val="tx1"/>
                </a:solidFill>
              </a:rPr>
              <a:t>18 UUD 45/Tap MPR No XV/1998 adalah landasan  </a:t>
            </a:r>
            <a:r>
              <a:rPr lang="id-ID" b="1" dirty="0" smtClean="0">
                <a:solidFill>
                  <a:schemeClr val="tx1"/>
                </a:solidFill>
              </a:rPr>
              <a:t>yuridis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 algn="just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id-ID" b="1" dirty="0" smtClean="0">
                <a:solidFill>
                  <a:schemeClr val="tx1"/>
                </a:solidFill>
              </a:rPr>
              <a:t>materil </a:t>
            </a:r>
            <a:r>
              <a:rPr lang="id-ID" b="1" dirty="0">
                <a:solidFill>
                  <a:schemeClr val="tx1"/>
                </a:solidFill>
              </a:rPr>
              <a:t>dari UU No. </a:t>
            </a:r>
            <a:r>
              <a:rPr lang="en-US" b="1" dirty="0">
                <a:solidFill>
                  <a:schemeClr val="tx1"/>
                </a:solidFill>
              </a:rPr>
              <a:t>32</a:t>
            </a:r>
            <a:r>
              <a:rPr lang="id-ID" b="1" dirty="0">
                <a:solidFill>
                  <a:schemeClr val="tx1"/>
                </a:solidFill>
              </a:rPr>
              <a:t> tahun </a:t>
            </a:r>
            <a:r>
              <a:rPr lang="en-US" b="1" dirty="0">
                <a:solidFill>
                  <a:schemeClr val="tx1"/>
                </a:solidFill>
              </a:rPr>
              <a:t>2004 </a:t>
            </a:r>
            <a:r>
              <a:rPr lang="en-US" b="1" dirty="0" err="1">
                <a:solidFill>
                  <a:schemeClr val="tx1"/>
                </a:solidFill>
              </a:rPr>
              <a:t>tentang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Pemerintahan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 algn="just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Daerah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endParaRPr lang="en-US" sz="2400" b="1" dirty="0">
              <a:solidFill>
                <a:schemeClr val="tx1"/>
              </a:solidFill>
            </a:endParaRPr>
          </a:p>
          <a:p>
            <a:pPr lvl="1" algn="just"/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id-ID" b="1" dirty="0" smtClean="0">
                <a:solidFill>
                  <a:schemeClr val="tx1"/>
                </a:solidFill>
              </a:rPr>
              <a:t>Pasal </a:t>
            </a:r>
            <a:r>
              <a:rPr lang="id-ID" b="1" dirty="0">
                <a:solidFill>
                  <a:schemeClr val="tx1"/>
                </a:solidFill>
              </a:rPr>
              <a:t>31 UUD 45 adalah landasan yuridis materil dari UU No. 2</a:t>
            </a:r>
            <a:r>
              <a:rPr lang="en-US" b="1" dirty="0" smtClean="0">
                <a:solidFill>
                  <a:schemeClr val="tx1"/>
                </a:solidFill>
              </a:rPr>
              <a:t>0</a:t>
            </a:r>
          </a:p>
          <a:p>
            <a:pPr lvl="1" algn="just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id-ID" b="1" dirty="0" smtClean="0">
                <a:solidFill>
                  <a:schemeClr val="tx1"/>
                </a:solidFill>
              </a:rPr>
              <a:t>Tahun </a:t>
            </a:r>
            <a:r>
              <a:rPr lang="id-ID" b="1" dirty="0">
                <a:solidFill>
                  <a:schemeClr val="tx1"/>
                </a:solidFill>
              </a:rPr>
              <a:t>1999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tentang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Sisdiknas</a:t>
            </a:r>
            <a:r>
              <a:rPr lang="en-US" b="1" dirty="0">
                <a:solidFill>
                  <a:schemeClr val="tx1"/>
                </a:solidFill>
              </a:rPr>
              <a:t>.</a:t>
            </a:r>
            <a:endParaRPr lang="en-US" sz="2400" b="1" dirty="0">
              <a:solidFill>
                <a:schemeClr val="tx1"/>
              </a:solidFill>
            </a:endParaRPr>
          </a:p>
          <a:p>
            <a:pPr lvl="0" algn="just"/>
            <a:r>
              <a:rPr lang="id-ID" b="1" u="sng" dirty="0">
                <a:solidFill>
                  <a:schemeClr val="tx1"/>
                </a:solidFill>
              </a:rPr>
              <a:t>Landasan politis</a:t>
            </a:r>
            <a:r>
              <a:rPr lang="id-ID" b="1" dirty="0">
                <a:solidFill>
                  <a:schemeClr val="tx1"/>
                </a:solidFill>
              </a:rPr>
              <a:t>, yaitu berkaitan dengan garis kebijaksanaan politik yang menjadi dasar selanjutnya bagi kebijaksanaan-kebijaksanaan dan pengarahan ketatalaksanaan pemerintahan negara.</a:t>
            </a:r>
            <a:endParaRPr lang="en-US" sz="2800" b="1" dirty="0">
              <a:solidFill>
                <a:schemeClr val="tx1"/>
              </a:solidFill>
            </a:endParaRPr>
          </a:p>
          <a:p>
            <a:pPr algn="just"/>
            <a:r>
              <a:rPr lang="id-ID" b="1" dirty="0">
                <a:solidFill>
                  <a:schemeClr val="tx1"/>
                </a:solidFill>
              </a:rPr>
              <a:t>Contoh : GBHN, yaitu Tap MPR No. IV/MPR/1999.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8E43-F7BE-4021-903C-4EE07B828075}" type="datetime1">
              <a:rPr lang="en-US" smtClean="0">
                <a:solidFill>
                  <a:schemeClr val="tx1"/>
                </a:solidFill>
              </a:rPr>
              <a:t>3/16/2010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: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ASAS-ASAS PERUNDANG-UNDANGAN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38862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id-ID" u="sng" dirty="0">
                <a:solidFill>
                  <a:schemeClr val="tx1"/>
                </a:solidFill>
              </a:rPr>
              <a:t>UU tidak berlaku surut</a:t>
            </a:r>
            <a:r>
              <a:rPr lang="id-ID" dirty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Artinya suatu UU itu hanya berlaku untuk masa mendatang dan tidak berlaku untuk masa sebelumnya.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Dasar hukumnya : Pasal 3 AB (Algamene Bepelingen) dan Pasal KUHP</a:t>
            </a:r>
            <a:endParaRPr lang="en-US" sz="2800" dirty="0">
              <a:solidFill>
                <a:schemeClr val="tx1"/>
              </a:solidFill>
            </a:endParaRPr>
          </a:p>
          <a:p>
            <a:pPr lvl="0"/>
            <a:r>
              <a:rPr lang="id-ID" i="1" u="sng" dirty="0">
                <a:solidFill>
                  <a:schemeClr val="tx1"/>
                </a:solidFill>
              </a:rPr>
              <a:t>Lex Specialis derogat Legi Generalis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Artinya UU atau hukum yang lebih khusus mengatur suatu hal akan mengesampingkan hukum atau UU yang lebih umum.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Contoh : </a:t>
            </a:r>
            <a:endParaRPr lang="en-US" sz="2800" dirty="0">
              <a:solidFill>
                <a:schemeClr val="tx1"/>
              </a:solidFill>
            </a:endParaRPr>
          </a:p>
          <a:p>
            <a:pPr lvl="1"/>
            <a:r>
              <a:rPr lang="id-ID" dirty="0">
                <a:solidFill>
                  <a:schemeClr val="tx1"/>
                </a:solidFill>
              </a:rPr>
              <a:t>UU No. 5 Tahun 1974 → UU No. 5 tahun 1979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id-ID" dirty="0">
                <a:solidFill>
                  <a:schemeClr val="tx1"/>
                </a:solidFill>
              </a:rPr>
              <a:t>UU No. 39 Tahun 1999 → Pasal 27 – 34 UUD 45/Pasal 28 ayat a-j 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KUH Perdata → KUH Dagang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8E43-F7BE-4021-903C-4EE07B828075}" type="datetime1">
              <a:rPr lang="en-US" smtClean="0">
                <a:solidFill>
                  <a:schemeClr val="tx1"/>
                </a:solidFill>
              </a:rPr>
              <a:t>3/16/2010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 :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925</Words>
  <Application>Microsoft Office PowerPoint</Application>
  <PresentationFormat>On-screen Show (4:3)</PresentationFormat>
  <Paragraphs>133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ISTILAH, PENGERTIAN, LANDASAN, DAN  ASAS PERUNDANG-UNDANGAN DI INDONESIA</vt:lpstr>
      <vt:lpstr>ISTILAH-ISTILAH DALAM PROLEG </vt:lpstr>
      <vt:lpstr>LANJUTAN ISTILAH</vt:lpstr>
      <vt:lpstr>LANJUTAN ISTILAH</vt:lpstr>
      <vt:lpstr>PENGERTIAN PROLEG</vt:lpstr>
      <vt:lpstr>LANJUTAN PENGERTIAN</vt:lpstr>
      <vt:lpstr>LANDASAN PERUNDANG-UNDANGAN</vt:lpstr>
      <vt:lpstr>LANJUTAN (LANDASAN)</vt:lpstr>
      <vt:lpstr>ASAS-ASAS PERUNDANG-UNDANGAN</vt:lpstr>
      <vt:lpstr>LANJUTAN (ASAS PERUNDANGAN)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ISTILAH, PENGERTIAN, LANDASAN, DAN  ASAS PERUNDANG-UNDANGAN DI INDONESIA</dc:title>
  <dc:creator>Lenovo User</dc:creator>
  <cp:lastModifiedBy>Lenovo User</cp:lastModifiedBy>
  <cp:revision>8</cp:revision>
  <dcterms:created xsi:type="dcterms:W3CDTF">2010-03-16T11:48:19Z</dcterms:created>
  <dcterms:modified xsi:type="dcterms:W3CDTF">2010-03-16T12:57:02Z</dcterms:modified>
</cp:coreProperties>
</file>