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314" r:id="rId2"/>
    <p:sldId id="262" r:id="rId3"/>
    <p:sldId id="263" r:id="rId4"/>
    <p:sldId id="264" r:id="rId5"/>
    <p:sldId id="266" r:id="rId6"/>
    <p:sldId id="267" r:id="rId7"/>
    <p:sldId id="270" r:id="rId8"/>
    <p:sldId id="271"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67" autoAdjust="0"/>
  </p:normalViewPr>
  <p:slideViewPr>
    <p:cSldViewPr>
      <p:cViewPr varScale="1">
        <p:scale>
          <a:sx n="71" d="100"/>
          <a:sy n="71" d="100"/>
        </p:scale>
        <p:origin x="-10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73157"/>
            <a:ext cx="7772400" cy="1470025"/>
          </a:xfrm>
        </p:spPr>
        <p:txBody>
          <a:bodyPr anchor="b"/>
          <a:lstStyle>
            <a:lvl1pPr algn="l">
              <a:defRPr sz="4800"/>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274639"/>
            <a:ext cx="1543032"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61513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924181"/>
            <a:ext cx="7772400" cy="1362075"/>
          </a:xfrm>
        </p:spPr>
        <p:txBody>
          <a:bodyPr anchor="t"/>
          <a:lstStyle>
            <a:lvl1pPr algn="l">
              <a:defRPr sz="44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91D76-7F0E-49BC-A4FD-BD33A46DF2AE}" type="slidenum">
              <a:rPr lang="id-ID" smtClean="0"/>
              <a:pPr/>
              <a:t>‹#›</a:t>
            </a:fld>
            <a:endParaRPr lang="id-ID"/>
          </a:p>
        </p:txBody>
      </p:sp>
      <p:sp>
        <p:nvSpPr>
          <p:cNvPr id="2" name="Title 1"/>
          <p:cNvSpPr>
            <a:spLocks noGrp="1"/>
          </p:cNvSpPr>
          <p:nvPr>
            <p:ph type="title"/>
          </p:nvPr>
        </p:nvSpPr>
        <p:spPr>
          <a:xfrm>
            <a:off x="457205" y="285728"/>
            <a:ext cx="8230993" cy="696626"/>
          </a:xfrm>
        </p:spPr>
        <p:txBody>
          <a:bodyPr anchor="ctr"/>
          <a:lstStyle>
            <a:lvl1pPr algn="ctr">
              <a:defRPr sz="3600" b="0"/>
            </a:lvl1pPr>
          </a:lstStyle>
          <a:p>
            <a:r>
              <a:rPr kumimoji="0" lang="en-US" smtClean="0"/>
              <a:t>Click to edit Master title style</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01024" y="642918"/>
            <a:ext cx="785818" cy="4572032"/>
          </a:xfrm>
        </p:spPr>
        <p:txBody>
          <a:bodyPr vert="eaVert" anchor="ctr"/>
          <a:lstStyle>
            <a:lvl1pPr algn="l">
              <a:defRPr sz="24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Rectangle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Rectangle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Picture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E2C157C8-6E59-4FF1-B111-11D1CF543097}" type="datetimeFigureOut">
              <a:rPr lang="id-ID" smtClean="0"/>
              <a:pPr/>
              <a:t>31/12/2009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15591D76-7F0E-49BC-A4FD-BD33A46DF2A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ransition spd="med">
    <p:fade thruBlk="1"/>
  </p:transition>
  <p:timing>
    <p:tnLst>
      <p:par>
        <p:cTn id="1" dur="indefinite" restart="never" nodeType="tmRoot"/>
      </p:par>
    </p:tnLst>
  </p:timing>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5786" y="3071810"/>
            <a:ext cx="6670366" cy="1752600"/>
          </a:xfrm>
        </p:spPr>
        <p:txBody>
          <a:bodyPr>
            <a:normAutofit lnSpcReduction="10000"/>
          </a:bodyPr>
          <a:lstStyle/>
          <a:p>
            <a:r>
              <a:rPr lang="id-ID" dirty="0" smtClean="0"/>
              <a:t>ANALISIS DAN PERANCANGAN BERORIENTASI OBJEK</a:t>
            </a:r>
          </a:p>
          <a:p>
            <a:endParaRPr lang="id-ID" dirty="0" smtClean="0"/>
          </a:p>
          <a:p>
            <a:r>
              <a:rPr lang="id-ID" sz="2400" dirty="0" smtClean="0"/>
              <a:t>Citra Noviyasari, S.Si, MT</a:t>
            </a:r>
          </a:p>
          <a:p>
            <a:endParaRPr lang="id-ID" dirty="0"/>
          </a:p>
        </p:txBody>
      </p:sp>
      <p:sp>
        <p:nvSpPr>
          <p:cNvPr id="5" name="Title 4"/>
          <p:cNvSpPr>
            <a:spLocks noGrp="1"/>
          </p:cNvSpPr>
          <p:nvPr>
            <p:ph type="ctrTitle"/>
          </p:nvPr>
        </p:nvSpPr>
        <p:spPr/>
        <p:txBody>
          <a:bodyPr>
            <a:normAutofit fontScale="90000"/>
          </a:bodyPr>
          <a:lstStyle/>
          <a:p>
            <a:r>
              <a:rPr lang="id-ID" sz="3600" smtClean="0"/>
              <a:t>Pertemuan </a:t>
            </a:r>
            <a:r>
              <a:rPr lang="id-ID" sz="3600" smtClean="0"/>
              <a:t>1</a:t>
            </a:r>
            <a:r>
              <a:rPr lang="id-ID" sz="4400" dirty="0" smtClean="0"/>
              <a:t/>
            </a:r>
            <a:br>
              <a:rPr lang="id-ID" sz="4400" dirty="0" smtClean="0"/>
            </a:br>
            <a:r>
              <a:rPr lang="id-ID" dirty="0" smtClean="0"/>
              <a:t>Definisi dan </a:t>
            </a:r>
            <a:br>
              <a:rPr lang="id-ID" dirty="0" smtClean="0"/>
            </a:br>
            <a:r>
              <a:rPr lang="id-ID" dirty="0" smtClean="0"/>
              <a:t>Karakteristik Objek</a:t>
            </a:r>
            <a:endParaRPr lang="id-ID" dirty="0"/>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“Objek”</a:t>
            </a:r>
            <a:endParaRPr lang="id-ID" dirty="0"/>
          </a:p>
        </p:txBody>
      </p:sp>
      <p:sp>
        <p:nvSpPr>
          <p:cNvPr id="3" name="Content Placeholder 2"/>
          <p:cNvSpPr>
            <a:spLocks noGrp="1"/>
          </p:cNvSpPr>
          <p:nvPr>
            <p:ph idx="1"/>
          </p:nvPr>
        </p:nvSpPr>
        <p:spPr/>
        <p:txBody>
          <a:bodyPr>
            <a:normAutofit lnSpcReduction="10000"/>
          </a:bodyPr>
          <a:lstStyle/>
          <a:p>
            <a:pPr algn="just"/>
            <a:r>
              <a:rPr lang="id-ID" dirty="0" smtClean="0"/>
              <a:t>Objek (N) : semua benda baik secara fisik maupun konseptual</a:t>
            </a:r>
          </a:p>
          <a:p>
            <a:pPr algn="just"/>
            <a:r>
              <a:rPr lang="id-ID" dirty="0" smtClean="0"/>
              <a:t>Objek = entitas (data) yang didalamnya mempunyai identitas tertentu yang menjadi karakteristik dengan objek yang lain</a:t>
            </a:r>
          </a:p>
          <a:p>
            <a:pPr algn="just"/>
            <a:r>
              <a:rPr lang="id-ID" dirty="0" smtClean="0"/>
              <a:t>Objek adalah entitas yang memiliki identitas, state dan behaviour, serta dapat bereaksi terhadap pesan (</a:t>
            </a:r>
            <a:r>
              <a:rPr lang="id-ID" i="1" dirty="0" smtClean="0"/>
              <a:t>message</a:t>
            </a:r>
            <a:r>
              <a:rPr lang="id-ID" dirty="0" smtClean="0"/>
              <a:t>) yang diberikan oleh objek lain.</a:t>
            </a:r>
          </a:p>
          <a:p>
            <a:endParaRPr lang="id-ID" dirty="0" smtClean="0"/>
          </a:p>
          <a:p>
            <a:endParaRPr lang="id-ID" dirty="0"/>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Karakteristik Objek (1)</a:t>
            </a:r>
            <a:endParaRPr lang="id-ID" dirty="0"/>
          </a:p>
        </p:txBody>
      </p:sp>
      <p:sp>
        <p:nvSpPr>
          <p:cNvPr id="3" name="Content Placeholder 2"/>
          <p:cNvSpPr>
            <a:spLocks noGrp="1"/>
          </p:cNvSpPr>
          <p:nvPr>
            <p:ph idx="1"/>
          </p:nvPr>
        </p:nvSpPr>
        <p:spPr/>
        <p:txBody>
          <a:bodyPr>
            <a:normAutofit fontScale="92500" lnSpcReduction="20000"/>
          </a:bodyPr>
          <a:lstStyle/>
          <a:p>
            <a:r>
              <a:rPr lang="id-ID" sz="3500" dirty="0" smtClean="0"/>
              <a:t>Abstraction </a:t>
            </a:r>
          </a:p>
          <a:p>
            <a:pPr algn="just">
              <a:buNone/>
            </a:pPr>
            <a:r>
              <a:rPr lang="id-ID" dirty="0" smtClean="0"/>
              <a:t>	Prinsip mengabaikan sejumlah aspek dari suatu subjek yang tidak relevan dengan tujuan tertentu untuk lebih memfokuskan pada objek yang dibahas secara utuh.</a:t>
            </a:r>
          </a:p>
          <a:p>
            <a:pPr lvl="0"/>
            <a:r>
              <a:rPr lang="id-ID" sz="3500" dirty="0" smtClean="0"/>
              <a:t>Polymorphisma</a:t>
            </a:r>
          </a:p>
          <a:p>
            <a:pPr lvl="0" algn="just">
              <a:buNone/>
            </a:pPr>
            <a:r>
              <a:rPr lang="id-ID" dirty="0" smtClean="0"/>
              <a:t>	 kebanyakrupaan) merupakan suatu konsep yang menyatakan bahwa suatu hal yang sama dapat mempunyai bentuk dan perilaku berbeda. </a:t>
            </a:r>
          </a:p>
          <a:p>
            <a:pPr lvl="0">
              <a:buNone/>
            </a:pPr>
            <a:endParaRPr lang="id-ID" dirty="0" smtClean="0"/>
          </a:p>
          <a:p>
            <a:pPr lvl="0"/>
            <a:endParaRPr lang="id-ID" dirty="0" smtClean="0"/>
          </a:p>
          <a:p>
            <a:endParaRPr lang="id-ID" dirty="0"/>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Karakteristik Objek (2)</a:t>
            </a:r>
            <a:endParaRPr lang="id-ID" dirty="0"/>
          </a:p>
        </p:txBody>
      </p:sp>
      <p:sp>
        <p:nvSpPr>
          <p:cNvPr id="3" name="Content Placeholder 2"/>
          <p:cNvSpPr>
            <a:spLocks noGrp="1"/>
          </p:cNvSpPr>
          <p:nvPr>
            <p:ph idx="1"/>
          </p:nvPr>
        </p:nvSpPr>
        <p:spPr/>
        <p:txBody>
          <a:bodyPr/>
          <a:lstStyle/>
          <a:p>
            <a:pPr lvl="0"/>
            <a:r>
              <a:rPr lang="id-ID" dirty="0" smtClean="0"/>
              <a:t>Inheritance</a:t>
            </a:r>
          </a:p>
          <a:p>
            <a:pPr lvl="0" algn="just">
              <a:buNone/>
            </a:pPr>
            <a:r>
              <a:rPr lang="id-ID" dirty="0" smtClean="0"/>
              <a:t>	Pewarisan merupakan mekanisme untuk mengekspresikan kesamaan diantara kelas</a:t>
            </a:r>
          </a:p>
          <a:p>
            <a:pPr lvl="0"/>
            <a:r>
              <a:rPr lang="id-ID" dirty="0" smtClean="0"/>
              <a:t>Encapsulation</a:t>
            </a:r>
          </a:p>
          <a:p>
            <a:pPr lvl="0" algn="just">
              <a:buNone/>
            </a:pPr>
            <a:r>
              <a:rPr lang="id-ID" dirty="0" smtClean="0"/>
              <a:t>	Enkapulasi merupakan pembungkusan terhadap data dan prosedur atau fungsi yang akan digunakan oleh objek secara bersama-sama.</a:t>
            </a:r>
          </a:p>
          <a:p>
            <a:endParaRPr lang="id-ID" dirty="0"/>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ABSTRACTION</a:t>
            </a:r>
            <a:endParaRPr lang="id-ID" dirty="0"/>
          </a:p>
        </p:txBody>
      </p:sp>
      <p:sp>
        <p:nvSpPr>
          <p:cNvPr id="3" name="Content Placeholder 2"/>
          <p:cNvSpPr>
            <a:spLocks noGrp="1"/>
          </p:cNvSpPr>
          <p:nvPr>
            <p:ph idx="1"/>
          </p:nvPr>
        </p:nvSpPr>
        <p:spPr/>
        <p:txBody>
          <a:bodyPr>
            <a:normAutofit fontScale="77500" lnSpcReduction="20000"/>
          </a:bodyPr>
          <a:lstStyle/>
          <a:p>
            <a:pPr marL="0" indent="0">
              <a:buNone/>
            </a:pPr>
            <a:r>
              <a:rPr lang="id-ID" dirty="0" smtClean="0"/>
              <a:t>Tujuan dari melakukan abstraksi adalah mendapatkan model dengan melalui cara :</a:t>
            </a:r>
          </a:p>
          <a:p>
            <a:pPr algn="just"/>
            <a:r>
              <a:rPr lang="id-ID" dirty="0" smtClean="0"/>
              <a:t> </a:t>
            </a:r>
            <a:r>
              <a:rPr lang="id-ID" i="1" dirty="0" smtClean="0"/>
              <a:t>Pemusatan perhatian (attention focusing)</a:t>
            </a:r>
            <a:r>
              <a:rPr lang="id-ID" dirty="0" smtClean="0"/>
              <a:t>, yaitu hanya berfokus terhadap permasalahan inti, setelah model utama telah didapat, barulah kita memperhatikan model penunjang lainnya. </a:t>
            </a:r>
          </a:p>
          <a:p>
            <a:pPr algn="just"/>
            <a:r>
              <a:rPr lang="id-ID" i="1" dirty="0" smtClean="0"/>
              <a:t>Pemilihan cara pandang (viewpoint selection)</a:t>
            </a:r>
            <a:r>
              <a:rPr lang="id-ID" dirty="0" smtClean="0"/>
              <a:t>, yaitu membuat model dengan cara pandang tertentu berdasarkan permasalahan,                                                                         </a:t>
            </a:r>
          </a:p>
          <a:p>
            <a:pPr algn="just"/>
            <a:r>
              <a:rPr lang="id-ID" i="1" dirty="0" smtClean="0"/>
              <a:t>Pengingat (recording by information chuncking)</a:t>
            </a:r>
            <a:r>
              <a:rPr lang="id-ID" dirty="0" smtClean="0"/>
              <a:t>, yaitu memperhatikan data yang harus diingat dan informasi apa saja yang harus dihasilkan oleh sistem informasi.</a:t>
            </a:r>
          </a:p>
          <a:p>
            <a:endParaRPr lang="id-ID" dirty="0"/>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ENKAPSULASI</a:t>
            </a:r>
            <a:endParaRPr lang="id-ID" dirty="0"/>
          </a:p>
        </p:txBody>
      </p:sp>
      <p:sp>
        <p:nvSpPr>
          <p:cNvPr id="3" name="Content Placeholder 2"/>
          <p:cNvSpPr>
            <a:spLocks noGrp="1"/>
          </p:cNvSpPr>
          <p:nvPr>
            <p:ph idx="1"/>
          </p:nvPr>
        </p:nvSpPr>
        <p:spPr/>
        <p:txBody>
          <a:bodyPr>
            <a:normAutofit fontScale="92500" lnSpcReduction="10000"/>
          </a:bodyPr>
          <a:lstStyle/>
          <a:p>
            <a:pPr algn="just"/>
            <a:r>
              <a:rPr lang="id-ID" dirty="0" smtClean="0"/>
              <a:t>Prinsip enkapsulasi sejalan dengan penggunaan konsep information hiding di dalam pendekatan terstruktur, namun dalam penggambarannya penggunaan enkapsulasi lebih sederhana.</a:t>
            </a:r>
          </a:p>
          <a:p>
            <a:pPr algn="just"/>
            <a:r>
              <a:rPr lang="id-ID" dirty="0" smtClean="0"/>
              <a:t>Enkapsulasi  menjadi prinsip dasar untuk membatasi lingkup aplikasi yang akan mengakses suatu data, sehingga tidak semua objek dapat menggunakan data dan/atau prosedur tersebut. </a:t>
            </a:r>
          </a:p>
          <a:p>
            <a:endParaRPr lang="id-ID" dirty="0"/>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INHERITANCE</a:t>
            </a:r>
            <a:endParaRPr lang="id-ID" dirty="0"/>
          </a:p>
        </p:txBody>
      </p:sp>
      <p:sp>
        <p:nvSpPr>
          <p:cNvPr id="3" name="Content Placeholder 2"/>
          <p:cNvSpPr>
            <a:spLocks noGrp="1"/>
          </p:cNvSpPr>
          <p:nvPr>
            <p:ph idx="1"/>
          </p:nvPr>
        </p:nvSpPr>
        <p:spPr/>
        <p:txBody>
          <a:bodyPr>
            <a:normAutofit fontScale="85000" lnSpcReduction="20000"/>
          </a:bodyPr>
          <a:lstStyle/>
          <a:p>
            <a:pPr algn="just"/>
            <a:r>
              <a:rPr lang="id-ID" dirty="0" smtClean="0"/>
              <a:t>Inheritance diumpamakan sebagai hubungan antara orang tua dan anak, dimana terdapat suatu Objek yang berperan sebagai orang tua (</a:t>
            </a:r>
            <a:r>
              <a:rPr lang="id-ID" i="1" dirty="0" smtClean="0"/>
              <a:t>superclass</a:t>
            </a:r>
            <a:r>
              <a:rPr lang="id-ID" dirty="0" smtClean="0"/>
              <a:t>) yang akan mewariskan sebagian atau seluruh atribut dan metodanya terhadap suatu objek lain sebagai anak (</a:t>
            </a:r>
            <a:r>
              <a:rPr lang="id-ID" i="1" dirty="0" smtClean="0"/>
              <a:t>subclass</a:t>
            </a:r>
            <a:r>
              <a:rPr lang="id-ID" dirty="0" smtClean="0"/>
              <a:t>). Sehingga setiap subclass akan memiliki atribut dan metode dari orang tuanya selain dari sifat unik yang dimilikinya.</a:t>
            </a:r>
          </a:p>
          <a:p>
            <a:pPr algn="just"/>
            <a:r>
              <a:rPr lang="id-ID" dirty="0" smtClean="0"/>
              <a:t>Digambarkan dengan menggunakan generalisasi dan spesialisasi, dengan membuat atribut (</a:t>
            </a:r>
            <a:r>
              <a:rPr lang="id-ID" i="1" dirty="0" smtClean="0"/>
              <a:t>attributes</a:t>
            </a:r>
            <a:r>
              <a:rPr lang="id-ID" dirty="0" smtClean="0"/>
              <a:t>) dan layanan (</a:t>
            </a:r>
            <a:r>
              <a:rPr lang="id-ID" i="1" dirty="0" smtClean="0"/>
              <a:t>services</a:t>
            </a:r>
            <a:r>
              <a:rPr lang="id-ID" dirty="0" smtClean="0"/>
              <a:t>) secara umum di dalam suatu hirakhi kelas.</a:t>
            </a:r>
          </a:p>
          <a:p>
            <a:endParaRPr lang="id-ID" dirty="0"/>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POLIMORPHISMA</a:t>
            </a:r>
            <a:endParaRPr lang="id-ID" dirty="0"/>
          </a:p>
        </p:txBody>
      </p:sp>
      <p:sp>
        <p:nvSpPr>
          <p:cNvPr id="3" name="Content Placeholder 2"/>
          <p:cNvSpPr>
            <a:spLocks noGrp="1"/>
          </p:cNvSpPr>
          <p:nvPr>
            <p:ph idx="1"/>
          </p:nvPr>
        </p:nvSpPr>
        <p:spPr/>
        <p:txBody>
          <a:bodyPr>
            <a:normAutofit fontScale="85000" lnSpcReduction="20000"/>
          </a:bodyPr>
          <a:lstStyle/>
          <a:p>
            <a:pPr algn="just"/>
            <a:r>
              <a:rPr lang="id-ID" dirty="0" smtClean="0"/>
              <a:t>Polimorphisma menunjukkan bahwa terdapat banyak objek yang berasal dari kelas yang berbeda dapat bereaksi pada pesan yang sama atau operasi yang sama, yang mungkin mempunyai perbedaan dalam kelas yang juga berbeda.</a:t>
            </a:r>
          </a:p>
          <a:p>
            <a:pPr algn="just"/>
            <a:r>
              <a:rPr lang="id-ID" dirty="0" smtClean="0"/>
              <a:t>Terdapat tiga cara untuk mendapatkan polimorpisma :</a:t>
            </a:r>
          </a:p>
          <a:p>
            <a:pPr lvl="1"/>
            <a:r>
              <a:rPr lang="id-ID" dirty="0" smtClean="0"/>
              <a:t>Pewarisan, semua objek dari kelas turunan merupakan polimorpisma dalam hal sifat yang diturunkan</a:t>
            </a:r>
          </a:p>
          <a:p>
            <a:pPr lvl="1"/>
            <a:r>
              <a:rPr lang="de-DE" dirty="0" smtClean="0"/>
              <a:t>Protokol, mendefinisikan antarmuka yang bisa didefinisikan di banyak kelas</a:t>
            </a:r>
            <a:endParaRPr lang="id-ID" dirty="0" smtClean="0"/>
          </a:p>
          <a:p>
            <a:pPr lvl="1"/>
            <a:r>
              <a:rPr lang="id-ID" dirty="0" smtClean="0"/>
              <a:t>Manual, menetapkan nama yang sama dan cara pemanggilan yang sama</a:t>
            </a:r>
          </a:p>
          <a:p>
            <a:pPr algn="just"/>
            <a:endParaRPr lang="id-ID" dirty="0" smtClean="0"/>
          </a:p>
          <a:p>
            <a:endParaRPr lang="id-ID" dirty="0"/>
          </a:p>
        </p:txBody>
      </p:sp>
    </p:spTree>
  </p:cSld>
  <p:clrMapOvr>
    <a:masterClrMapping/>
  </p:clrMapOvr>
  <p:transition spd="med">
    <p:fade thruBlk="1"/>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rago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ragon">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agon">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709</TotalTime>
  <Words>372</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Dragon</vt:lpstr>
      <vt:lpstr>Pertemuan 1 Definisi dan  Karakteristik Objek</vt:lpstr>
      <vt:lpstr>Definisi “Objek”</vt:lpstr>
      <vt:lpstr>Karakteristik Objek (1)</vt:lpstr>
      <vt:lpstr>Karakteristik Objek (2)</vt:lpstr>
      <vt:lpstr>ABSTRACTION</vt:lpstr>
      <vt:lpstr>ENKAPSULASI</vt:lpstr>
      <vt:lpstr>INHERITANCE</vt:lpstr>
      <vt:lpstr>POLIMORPHISMA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DAN PERANCANGAN BERORIENTASI OBJEK</dc:title>
  <dc:creator>Citra</dc:creator>
  <cp:lastModifiedBy>Citra</cp:lastModifiedBy>
  <cp:revision>79</cp:revision>
  <dcterms:created xsi:type="dcterms:W3CDTF">2009-09-01T03:05:05Z</dcterms:created>
  <dcterms:modified xsi:type="dcterms:W3CDTF">2009-12-31T04:05:39Z</dcterms:modified>
</cp:coreProperties>
</file>