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256" r:id="rId2"/>
    <p:sldId id="297" r:id="rId3"/>
    <p:sldId id="298" r:id="rId4"/>
    <p:sldId id="299" r:id="rId5"/>
    <p:sldId id="304" r:id="rId6"/>
    <p:sldId id="300" r:id="rId7"/>
    <p:sldId id="305" r:id="rId8"/>
    <p:sldId id="306" r:id="rId9"/>
    <p:sldId id="307" r:id="rId10"/>
    <p:sldId id="308" r:id="rId11"/>
    <p:sldId id="309"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67" autoAdjust="0"/>
  </p:normalViewPr>
  <p:slideViewPr>
    <p:cSldViewPr>
      <p:cViewPr varScale="1">
        <p:scale>
          <a:sx n="71" d="100"/>
          <a:sy n="71" d="100"/>
        </p:scale>
        <p:origin x="-10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73157"/>
            <a:ext cx="7772400" cy="1470025"/>
          </a:xfrm>
        </p:spPr>
        <p:txBody>
          <a:bodyPr anchor="b"/>
          <a:lstStyle>
            <a:lvl1pPr algn="l">
              <a:defRPr sz="4800"/>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274639"/>
            <a:ext cx="1543032"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61513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924181"/>
            <a:ext cx="7772400" cy="1362075"/>
          </a:xfrm>
        </p:spPr>
        <p:txBody>
          <a:bodyPr anchor="t"/>
          <a:lstStyle>
            <a:lvl1pPr algn="l">
              <a:defRPr sz="44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91D76-7F0E-49BC-A4FD-BD33A46DF2AE}" type="slidenum">
              <a:rPr lang="id-ID" smtClean="0"/>
              <a:pPr/>
              <a:t>‹#›</a:t>
            </a:fld>
            <a:endParaRPr lang="id-ID"/>
          </a:p>
        </p:txBody>
      </p:sp>
      <p:sp>
        <p:nvSpPr>
          <p:cNvPr id="2" name="Title 1"/>
          <p:cNvSpPr>
            <a:spLocks noGrp="1"/>
          </p:cNvSpPr>
          <p:nvPr>
            <p:ph type="title"/>
          </p:nvPr>
        </p:nvSpPr>
        <p:spPr>
          <a:xfrm>
            <a:off x="457205" y="285728"/>
            <a:ext cx="8230993" cy="696626"/>
          </a:xfrm>
        </p:spPr>
        <p:txBody>
          <a:bodyPr anchor="ctr"/>
          <a:lstStyle>
            <a:lvl1pPr algn="ctr">
              <a:defRPr sz="3600" b="0"/>
            </a:lvl1pPr>
          </a:lstStyle>
          <a:p>
            <a:r>
              <a:rPr kumimoji="0" lang="en-US" smtClean="0"/>
              <a:t>Click to edit Master title style</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01024" y="642918"/>
            <a:ext cx="785818" cy="4572032"/>
          </a:xfrm>
        </p:spPr>
        <p:txBody>
          <a:bodyPr vert="eaVert" anchor="ctr"/>
          <a:lstStyle>
            <a:lvl1pPr algn="l">
              <a:defRPr sz="24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Rectangle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Rectangle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Picture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E2C157C8-6E59-4FF1-B111-11D1CF543097}" type="datetimeFigureOut">
              <a:rPr lang="id-ID" smtClean="0"/>
              <a:pPr/>
              <a:t>31/12/2009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15591D76-7F0E-49BC-A4FD-BD33A46DF2A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ransition spd="med">
    <p:fade thruBlk="1"/>
  </p:transition>
  <p:timing>
    <p:tnLst>
      <p:par>
        <p:cTn id="1" dur="indefinite" restart="never" nodeType="tmRoot"/>
      </p:par>
    </p:tnLst>
  </p:timing>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2071702"/>
          </a:xfrm>
        </p:spPr>
        <p:txBody>
          <a:bodyPr>
            <a:normAutofit/>
          </a:bodyPr>
          <a:lstStyle/>
          <a:p>
            <a:r>
              <a:rPr lang="id-ID" sz="3200" dirty="0" smtClean="0"/>
              <a:t>Pertemuan 5</a:t>
            </a:r>
            <a:r>
              <a:rPr lang="id-ID" sz="4000" dirty="0" smtClean="0"/>
              <a:t/>
            </a:r>
            <a:br>
              <a:rPr lang="id-ID" sz="4000" dirty="0" smtClean="0"/>
            </a:br>
            <a:r>
              <a:rPr lang="id-ID" sz="4400" dirty="0" smtClean="0"/>
              <a:t>OOAD Coad Yourdon</a:t>
            </a:r>
            <a:r>
              <a:rPr lang="id-ID" sz="4000" dirty="0" smtClean="0"/>
              <a:t/>
            </a:r>
            <a:br>
              <a:rPr lang="id-ID" sz="4000" dirty="0" smtClean="0"/>
            </a:br>
            <a:r>
              <a:rPr lang="id-ID" sz="4000" dirty="0" smtClean="0"/>
              <a:t>4 Komponen Desain</a:t>
            </a:r>
            <a:endParaRPr lang="id-ID" sz="4000" dirty="0"/>
          </a:p>
        </p:txBody>
      </p:sp>
      <p:sp>
        <p:nvSpPr>
          <p:cNvPr id="3" name="Subtitle 2"/>
          <p:cNvSpPr>
            <a:spLocks noGrp="1"/>
          </p:cNvSpPr>
          <p:nvPr>
            <p:ph type="subTitle" idx="1"/>
          </p:nvPr>
        </p:nvSpPr>
        <p:spPr>
          <a:xfrm>
            <a:off x="785786" y="3071810"/>
            <a:ext cx="6670366" cy="1752600"/>
          </a:xfrm>
        </p:spPr>
        <p:txBody>
          <a:bodyPr>
            <a:normAutofit lnSpcReduction="10000"/>
          </a:bodyPr>
          <a:lstStyle/>
          <a:p>
            <a:r>
              <a:rPr lang="id-ID" dirty="0" smtClean="0"/>
              <a:t>ANALISIS DAN PERANCANGAN BERORIENTASI OBJEK</a:t>
            </a:r>
          </a:p>
          <a:p>
            <a:endParaRPr lang="id-ID" dirty="0" smtClean="0"/>
          </a:p>
          <a:p>
            <a:r>
              <a:rPr lang="id-ID" sz="2400" dirty="0" smtClean="0"/>
              <a:t>Citra Noviyasari, S.Si, MT</a:t>
            </a:r>
          </a:p>
          <a:p>
            <a:endParaRPr lang="id-ID"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id-ID" dirty="0" smtClean="0"/>
              <a:t>Komponen Data Manajemen merupakan tahapan untuk menentukan struktur database, menentukan skenario  pengiriman data antar PC atau antar bagian, serta bagaimana mengelola data se adalah kegiatan mengelola data secara persistent</a:t>
            </a:r>
          </a:p>
          <a:p>
            <a:endParaRPr lang="id-ID" dirty="0"/>
          </a:p>
        </p:txBody>
      </p:sp>
      <p:sp>
        <p:nvSpPr>
          <p:cNvPr id="4" name="Title 1"/>
          <p:cNvSpPr>
            <a:spLocks noGrp="1"/>
          </p:cNvSpPr>
          <p:nvPr>
            <p:ph type="title"/>
          </p:nvPr>
        </p:nvSpPr>
        <p:spPr>
          <a:xfrm>
            <a:off x="142876" y="274638"/>
            <a:ext cx="8858280" cy="1143000"/>
          </a:xfrm>
        </p:spPr>
        <p:txBody>
          <a:bodyPr>
            <a:normAutofit fontScale="90000"/>
          </a:bodyPr>
          <a:lstStyle/>
          <a:p>
            <a:pPr algn="l"/>
            <a:r>
              <a:rPr lang="id-ID" u="sng" dirty="0" smtClean="0"/>
              <a:t>OOD</a:t>
            </a:r>
            <a:r>
              <a:rPr lang="id-ID" dirty="0" smtClean="0"/>
              <a:t/>
            </a:r>
            <a:br>
              <a:rPr lang="id-ID" dirty="0" smtClean="0"/>
            </a:br>
            <a:r>
              <a:rPr lang="id-ID" dirty="0" smtClean="0"/>
              <a:t>DMC (Data Management Component)</a:t>
            </a:r>
            <a:endParaRPr lang="id-ID" dirty="0"/>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363538" lvl="1" indent="-363538"/>
            <a:r>
              <a:rPr lang="id-ID" sz="3300" dirty="0" smtClean="0"/>
              <a:t>Memilih ancangan untuk DMC</a:t>
            </a:r>
          </a:p>
          <a:p>
            <a:pPr marL="363538" indent="-363538" algn="just">
              <a:buNone/>
            </a:pPr>
            <a:r>
              <a:rPr lang="id-ID" dirty="0" smtClean="0"/>
              <a:t>	Ancangan yang dapat dipilih berupa flat files, RDBMS atau OODBMS, sehingga perlu dipertimbangkan aspek identifikasi dan normalisasi</a:t>
            </a:r>
          </a:p>
          <a:p>
            <a:pPr marL="363538" lvl="1" indent="-363538"/>
            <a:r>
              <a:rPr lang="id-ID" sz="3300" dirty="0" smtClean="0"/>
              <a:t>Memilih perangkat manajemen data</a:t>
            </a:r>
          </a:p>
          <a:p>
            <a:pPr marL="363538" indent="-363538">
              <a:buNone/>
            </a:pPr>
            <a:r>
              <a:rPr lang="id-ID" dirty="0" smtClean="0"/>
              <a:t>	Pemilihan perangkat berdasarkan criteria : Concurrency, manajemen transaksi.</a:t>
            </a:r>
          </a:p>
          <a:p>
            <a:pPr marL="363538" lvl="1" indent="-363538"/>
            <a:r>
              <a:rPr lang="id-ID" sz="3300" dirty="0" smtClean="0"/>
              <a:t>Merancang komponen manajemen data</a:t>
            </a:r>
          </a:p>
          <a:p>
            <a:pPr marL="363538" indent="-363538" algn="just">
              <a:buNone/>
            </a:pPr>
            <a:r>
              <a:rPr lang="id-ID" dirty="0" smtClean="0"/>
              <a:t>	Hal ini menyangkut tata letak data dan layanan yang diperlukan, sesuai pendekatan yang dipilih.</a:t>
            </a:r>
            <a:endParaRPr lang="id-ID" dirty="0"/>
          </a:p>
        </p:txBody>
      </p:sp>
      <p:sp>
        <p:nvSpPr>
          <p:cNvPr id="4" name="Title 1"/>
          <p:cNvSpPr>
            <a:spLocks noGrp="1"/>
          </p:cNvSpPr>
          <p:nvPr>
            <p:ph type="title"/>
          </p:nvPr>
        </p:nvSpPr>
        <p:spPr>
          <a:xfrm>
            <a:off x="0" y="274638"/>
            <a:ext cx="9001156" cy="1143000"/>
          </a:xfrm>
        </p:spPr>
        <p:txBody>
          <a:bodyPr>
            <a:normAutofit fontScale="90000"/>
          </a:bodyPr>
          <a:lstStyle/>
          <a:p>
            <a:pPr algn="l"/>
            <a:r>
              <a:rPr lang="id-ID" u="sng" dirty="0" smtClean="0"/>
              <a:t>OOD</a:t>
            </a:r>
            <a:r>
              <a:rPr lang="id-ID" dirty="0" smtClean="0"/>
              <a:t/>
            </a:r>
            <a:br>
              <a:rPr lang="id-ID" dirty="0" smtClean="0"/>
            </a:br>
            <a:r>
              <a:rPr lang="id-ID" dirty="0" smtClean="0"/>
              <a:t>DMC (Data Management Component)</a:t>
            </a:r>
            <a:endParaRPr lang="id-ID" dirty="0"/>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id-ID" dirty="0" smtClean="0"/>
              <a:t>Desain mempunyai beberapa definisi :</a:t>
            </a:r>
          </a:p>
          <a:p>
            <a:pPr algn="just"/>
            <a:r>
              <a:rPr lang="id-ID" dirty="0" smtClean="0"/>
              <a:t>Menandai, membuat rencana dasar, sketsa atau pola; </a:t>
            </a:r>
          </a:p>
          <a:p>
            <a:pPr algn="just"/>
            <a:r>
              <a:rPr lang="id-ID" dirty="0" smtClean="0"/>
              <a:t>Kegiatan untuk mengambil atau menentukan spesifikasi dari prilaku luar yang dapat diamati dan menambah detail yang diperlukan untuk implementasi sistem computer (secara nyata), termasuk interaksi manusia, pengelolaan tugas/aksi, pengelolaan data secara detail</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OOAD</a:t>
            </a:r>
            <a:r>
              <a:rPr lang="id-ID" dirty="0" smtClean="0"/>
              <a:t/>
            </a:r>
            <a:br>
              <a:rPr lang="id-ID" dirty="0" smtClean="0"/>
            </a:br>
            <a:r>
              <a:rPr lang="id-ID" dirty="0" smtClean="0"/>
              <a:t>Object Oriented Design</a:t>
            </a:r>
            <a:endParaRPr lang="id-ID" dirty="0"/>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id-ID" dirty="0" smtClean="0"/>
              <a:t>Selain memiliki lapisan kegiatan, OOD memiliki 4 komponen kegiatan, yaitu :</a:t>
            </a:r>
          </a:p>
          <a:p>
            <a:pPr lvl="0"/>
            <a:r>
              <a:rPr lang="id-ID" dirty="0" smtClean="0"/>
              <a:t>Problem Domain Component </a:t>
            </a:r>
          </a:p>
          <a:p>
            <a:pPr lvl="0"/>
            <a:r>
              <a:rPr lang="id-ID" dirty="0" smtClean="0"/>
              <a:t>Human Interaction Component</a:t>
            </a:r>
          </a:p>
          <a:p>
            <a:pPr lvl="0"/>
            <a:r>
              <a:rPr lang="id-ID" dirty="0" smtClean="0"/>
              <a:t>Task Management Component</a:t>
            </a:r>
          </a:p>
          <a:p>
            <a:pPr lvl="0"/>
            <a:r>
              <a:rPr lang="id-ID" dirty="0" smtClean="0"/>
              <a:t>Data Management Component </a:t>
            </a:r>
          </a:p>
        </p:txBody>
      </p:sp>
      <p:sp>
        <p:nvSpPr>
          <p:cNvPr id="4" name="Title 1"/>
          <p:cNvSpPr>
            <a:spLocks noGrp="1"/>
          </p:cNvSpPr>
          <p:nvPr>
            <p:ph type="title"/>
          </p:nvPr>
        </p:nvSpPr>
        <p:spPr/>
        <p:txBody>
          <a:bodyPr>
            <a:normAutofit fontScale="90000"/>
          </a:bodyPr>
          <a:lstStyle/>
          <a:p>
            <a:pPr algn="l"/>
            <a:r>
              <a:rPr lang="id-ID" u="sng" dirty="0" smtClean="0"/>
              <a:t>OOAD</a:t>
            </a:r>
            <a:r>
              <a:rPr lang="id-ID" dirty="0" smtClean="0"/>
              <a:t/>
            </a:r>
            <a:br>
              <a:rPr lang="id-ID" dirty="0" smtClean="0"/>
            </a:br>
            <a:r>
              <a:rPr lang="id-ID" dirty="0" smtClean="0"/>
              <a:t>Object Oriented Design</a:t>
            </a:r>
            <a:endParaRPr lang="id-ID" dirty="0"/>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329642" cy="1143000"/>
          </a:xfrm>
        </p:spPr>
        <p:txBody>
          <a:bodyPr>
            <a:normAutofit fontScale="90000"/>
          </a:bodyPr>
          <a:lstStyle/>
          <a:p>
            <a:pPr algn="l"/>
            <a:r>
              <a:rPr lang="id-ID" u="sng" dirty="0" smtClean="0"/>
              <a:t>OOD</a:t>
            </a:r>
            <a:r>
              <a:rPr lang="id-ID" dirty="0" smtClean="0"/>
              <a:t/>
            </a:r>
            <a:br>
              <a:rPr lang="id-ID" dirty="0" smtClean="0"/>
            </a:br>
            <a:r>
              <a:rPr lang="id-ID" dirty="0" smtClean="0"/>
              <a:t>PDC (Problem Domain Component)</a:t>
            </a:r>
            <a:endParaRPr lang="id-ID" dirty="0"/>
          </a:p>
        </p:txBody>
      </p:sp>
      <p:sp>
        <p:nvSpPr>
          <p:cNvPr id="3" name="Content Placeholder 2"/>
          <p:cNvSpPr>
            <a:spLocks noGrp="1"/>
          </p:cNvSpPr>
          <p:nvPr>
            <p:ph idx="1"/>
          </p:nvPr>
        </p:nvSpPr>
        <p:spPr/>
        <p:txBody>
          <a:bodyPr/>
          <a:lstStyle/>
          <a:p>
            <a:pPr algn="just"/>
            <a:r>
              <a:rPr lang="id-ID" dirty="0" smtClean="0"/>
              <a:t>Komponen Problem Domain merupakan tahapan yang menentukan 5 lapisan kegiatan, seta pengelolaan terhadap kombinasi atau pun penggabungan dan pembagian dari kelas dan objek yang sudah ditentukan. Dapat juga berisi penghalusan dari  semua lapisan pada saat  analisis.</a:t>
            </a:r>
          </a:p>
          <a:p>
            <a:endParaRPr lang="id-ID" dirty="0"/>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363538" lvl="1" indent="-363538"/>
            <a:r>
              <a:rPr lang="de-DE" sz="3600" dirty="0" smtClean="0"/>
              <a:t>Mencari</a:t>
            </a:r>
            <a:r>
              <a:rPr lang="id-ID" sz="3600" dirty="0" smtClean="0"/>
              <a:t> dan menentukan hasil </a:t>
            </a:r>
            <a:r>
              <a:rPr lang="de-DE" sz="3600" dirty="0" smtClean="0"/>
              <a:t>rancangan </a:t>
            </a:r>
            <a:r>
              <a:rPr lang="id-ID" sz="3600" dirty="0" smtClean="0"/>
              <a:t>dari</a:t>
            </a:r>
            <a:r>
              <a:rPr lang="de-DE" sz="3600" dirty="0" smtClean="0"/>
              <a:t> kelas-</a:t>
            </a:r>
            <a:r>
              <a:rPr lang="id-ID" sz="3600" dirty="0" smtClean="0"/>
              <a:t>&amp;-objek </a:t>
            </a:r>
            <a:r>
              <a:rPr lang="de-DE" sz="3600" dirty="0" smtClean="0"/>
              <a:t> yang sudah ada untuk diguna-ulang </a:t>
            </a:r>
            <a:endParaRPr lang="id-ID" sz="3600" dirty="0" smtClean="0"/>
          </a:p>
          <a:p>
            <a:pPr marL="363538" lvl="1" indent="-363538"/>
            <a:r>
              <a:rPr lang="id-ID" sz="3600" dirty="0" smtClean="0"/>
              <a:t>Melakukan Pengelompokkan kelas-kelas domain permasalahan yang spesifik</a:t>
            </a:r>
          </a:p>
          <a:p>
            <a:pPr marL="363538" lvl="1" indent="-363538"/>
            <a:r>
              <a:rPr lang="id-ID" sz="3600" dirty="0" smtClean="0"/>
              <a:t>Memantapkan protocol antar objek dengan menambahkan kelas Generalisasi (penamaan layanan yang sama pada sejumlah kelas)</a:t>
            </a:r>
          </a:p>
          <a:p>
            <a:pPr marL="363538" lvl="1" indent="-363538"/>
            <a:r>
              <a:rPr lang="de-DE" sz="3600" dirty="0" smtClean="0"/>
              <a:t>Mengakomodasikan pewarisan sesuai bahasa pemrograman yang dipilih.</a:t>
            </a:r>
            <a:endParaRPr lang="id-ID" sz="3600" dirty="0" smtClean="0"/>
          </a:p>
          <a:p>
            <a:pPr marL="363538" lvl="1" indent="-363538"/>
            <a:r>
              <a:rPr lang="de-DE" sz="3600" dirty="0" smtClean="0"/>
              <a:t>Meningkatkan kinerja, dalam hal ini kecepatan, dengan menggunakan konsep </a:t>
            </a:r>
            <a:r>
              <a:rPr lang="de-DE" sz="3600" i="1" dirty="0" smtClean="0"/>
              <a:t>coupling</a:t>
            </a:r>
            <a:r>
              <a:rPr lang="de-DE" sz="3600" dirty="0" smtClean="0"/>
              <a:t> untuk menyeimpan data atau hasil perhitungan sementara.</a:t>
            </a:r>
            <a:endParaRPr lang="id-ID" sz="3600" dirty="0" smtClean="0"/>
          </a:p>
          <a:p>
            <a:pPr marL="363538" lvl="1" indent="-363538"/>
            <a:r>
              <a:rPr lang="id-ID" sz="3600" dirty="0" smtClean="0"/>
              <a:t>Mendukung DMC, dengan cara :</a:t>
            </a:r>
          </a:p>
          <a:p>
            <a:pPr marL="631825" lvl="0" indent="-268288">
              <a:tabLst>
                <a:tab pos="712788" algn="l"/>
              </a:tabLst>
            </a:pPr>
            <a:r>
              <a:rPr lang="id-ID" dirty="0" smtClean="0"/>
              <a:t>Menambah kemampuan tiap objek untuk menyimpan dirinya sendiri</a:t>
            </a:r>
          </a:p>
          <a:p>
            <a:pPr marL="631825" lvl="0" indent="-268288">
              <a:tabLst>
                <a:tab pos="712788" algn="l"/>
              </a:tabLst>
            </a:pPr>
            <a:r>
              <a:rPr lang="id-ID" dirty="0" smtClean="0"/>
              <a:t>Kemampuan ini ditentukan dalam DMC</a:t>
            </a:r>
          </a:p>
          <a:p>
            <a:r>
              <a:rPr lang="id-ID" sz="3600" dirty="0" smtClean="0"/>
              <a:t>Menambahkan komponen-komponen local untuk membantu implementasi program</a:t>
            </a:r>
            <a:endParaRPr lang="id-ID" sz="3600" dirty="0"/>
          </a:p>
        </p:txBody>
      </p:sp>
      <p:sp>
        <p:nvSpPr>
          <p:cNvPr id="4" name="Title 1"/>
          <p:cNvSpPr>
            <a:spLocks noGrp="1"/>
          </p:cNvSpPr>
          <p:nvPr>
            <p:ph type="title"/>
          </p:nvPr>
        </p:nvSpPr>
        <p:spPr>
          <a:xfrm>
            <a:off x="285720" y="274638"/>
            <a:ext cx="8401080" cy="1143000"/>
          </a:xfrm>
        </p:spPr>
        <p:txBody>
          <a:bodyPr>
            <a:normAutofit fontScale="90000"/>
          </a:bodyPr>
          <a:lstStyle/>
          <a:p>
            <a:pPr algn="l"/>
            <a:r>
              <a:rPr lang="id-ID" u="sng" dirty="0" smtClean="0"/>
              <a:t>OOD</a:t>
            </a:r>
            <a:r>
              <a:rPr lang="id-ID" dirty="0" smtClean="0"/>
              <a:t/>
            </a:r>
            <a:br>
              <a:rPr lang="id-ID" dirty="0" smtClean="0"/>
            </a:br>
            <a:r>
              <a:rPr lang="id-ID" dirty="0" smtClean="0"/>
              <a:t>PDC (Problem Domain Component)</a:t>
            </a:r>
            <a:endParaRPr lang="id-ID" dirty="0"/>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id-ID" dirty="0" smtClean="0"/>
              <a:t>Komponen Human Interaction merupakan tahapan dimana kegiatan yang dilakkukan adalah untuk menentukan tampilan antar muka dan inputan ke dalam sistem yang diperlukan untuk membuat interaksi antara manusia dan computer secara efektif, berupa tampilan yang ‘</a:t>
            </a:r>
            <a:r>
              <a:rPr lang="id-ID" i="1" dirty="0" smtClean="0"/>
              <a:t>user friendly</a:t>
            </a:r>
            <a:r>
              <a:rPr lang="id-ID" dirty="0" smtClean="0"/>
              <a:t>’</a:t>
            </a:r>
          </a:p>
          <a:p>
            <a:endParaRPr lang="id-ID" dirty="0"/>
          </a:p>
        </p:txBody>
      </p:sp>
      <p:sp>
        <p:nvSpPr>
          <p:cNvPr id="4" name="Title 1"/>
          <p:cNvSpPr>
            <a:spLocks noGrp="1"/>
          </p:cNvSpPr>
          <p:nvPr>
            <p:ph type="title"/>
          </p:nvPr>
        </p:nvSpPr>
        <p:spPr>
          <a:xfrm>
            <a:off x="285720" y="274638"/>
            <a:ext cx="8501122" cy="1143000"/>
          </a:xfrm>
        </p:spPr>
        <p:txBody>
          <a:bodyPr>
            <a:normAutofit fontScale="90000"/>
          </a:bodyPr>
          <a:lstStyle/>
          <a:p>
            <a:pPr algn="l"/>
            <a:r>
              <a:rPr lang="id-ID" u="sng" dirty="0" smtClean="0"/>
              <a:t>OOD</a:t>
            </a:r>
            <a:r>
              <a:rPr lang="id-ID" dirty="0" smtClean="0"/>
              <a:t/>
            </a:r>
            <a:br>
              <a:rPr lang="id-ID" dirty="0" smtClean="0"/>
            </a:br>
            <a:r>
              <a:rPr lang="id-ID" dirty="0" smtClean="0"/>
              <a:t>HIC(Human Interaction Component)</a:t>
            </a:r>
            <a:endParaRPr lang="id-ID" dirty="0"/>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r>
              <a:rPr lang="de-DE" dirty="0" smtClean="0"/>
              <a:t>Mengklasifikasikan orang yang akan menjadi user, dengan criteria :</a:t>
            </a:r>
            <a:endParaRPr lang="id-ID" dirty="0" smtClean="0"/>
          </a:p>
          <a:p>
            <a:pPr lvl="0">
              <a:buNone/>
            </a:pPr>
            <a:r>
              <a:rPr lang="id-ID" dirty="0" smtClean="0"/>
              <a:t>	Tingkat keterampilan; Tingkat organisasional; Keanggotaan pada kelompok</a:t>
            </a:r>
          </a:p>
          <a:p>
            <a:pPr lvl="0"/>
            <a:r>
              <a:rPr lang="id-ID" dirty="0" smtClean="0"/>
              <a:t>Setiap kategori orang diberi penjelasan berupa task scenario, berisi :</a:t>
            </a:r>
          </a:p>
          <a:p>
            <a:pPr lvl="1"/>
            <a:r>
              <a:rPr lang="id-ID" dirty="0" smtClean="0"/>
              <a:t>Siapakan kategori orang tersebut</a:t>
            </a:r>
          </a:p>
          <a:p>
            <a:pPr lvl="1"/>
            <a:r>
              <a:rPr lang="id-ID" dirty="0" smtClean="0"/>
              <a:t>Tujuan kategori orang</a:t>
            </a:r>
          </a:p>
          <a:p>
            <a:pPr lvl="1"/>
            <a:r>
              <a:rPr lang="de-DE" dirty="0" smtClean="0"/>
              <a:t>Karakteristik (seperti : umur, pendidikan, dll)</a:t>
            </a:r>
            <a:endParaRPr lang="id-ID" dirty="0" smtClean="0"/>
          </a:p>
          <a:p>
            <a:pPr lvl="1"/>
            <a:r>
              <a:rPr lang="id-ID" dirty="0" smtClean="0"/>
              <a:t>Critical Success Faktor</a:t>
            </a:r>
          </a:p>
          <a:p>
            <a:pPr lvl="0"/>
            <a:r>
              <a:rPr lang="id-ID" dirty="0" smtClean="0"/>
              <a:t>Merancang hirarkhi perintah</a:t>
            </a:r>
          </a:p>
          <a:p>
            <a:pPr lvl="0"/>
            <a:r>
              <a:rPr lang="id-ID" dirty="0" smtClean="0"/>
              <a:t>Merancang interaksi detail, dapat berupa :</a:t>
            </a:r>
          </a:p>
          <a:p>
            <a:pPr lvl="1"/>
            <a:r>
              <a:rPr lang="id-ID" dirty="0" smtClean="0"/>
              <a:t>konsistensi pada interaksi manusia</a:t>
            </a:r>
          </a:p>
          <a:p>
            <a:pPr lvl="1"/>
            <a:r>
              <a:rPr lang="id-ID" dirty="0" smtClean="0"/>
              <a:t>menyediakan umpan balik bagi user</a:t>
            </a:r>
          </a:p>
          <a:p>
            <a:pPr lvl="1"/>
            <a:r>
              <a:rPr lang="de-DE" dirty="0" smtClean="0"/>
              <a:t>menggunakan langkah sederhana untuk menyelesaikan satu tugas</a:t>
            </a:r>
            <a:endParaRPr lang="id-ID" dirty="0" smtClean="0"/>
          </a:p>
          <a:p>
            <a:pPr lvl="1"/>
            <a:r>
              <a:rPr lang="id-ID" dirty="0" smtClean="0"/>
              <a:t>menyediakan fungsi undo</a:t>
            </a:r>
          </a:p>
          <a:p>
            <a:pPr lvl="1"/>
            <a:r>
              <a:rPr lang="id-ID" dirty="0" smtClean="0"/>
              <a:t>tidak mengandalkan ingatan manusia untuk mengingat sesuatu</a:t>
            </a:r>
          </a:p>
          <a:p>
            <a:pPr lvl="1"/>
            <a:r>
              <a:rPr lang="de-DE" dirty="0" smtClean="0"/>
              <a:t>memberikan kepuasan dan daya tarik sistem bagi user</a:t>
            </a:r>
            <a:endParaRPr lang="id-ID" dirty="0" smtClean="0"/>
          </a:p>
          <a:p>
            <a:pPr lvl="0"/>
            <a:r>
              <a:rPr lang="id-ID" dirty="0" smtClean="0"/>
              <a:t>Membuat polymorphisma</a:t>
            </a:r>
          </a:p>
          <a:p>
            <a:pPr lvl="0"/>
            <a:r>
              <a:rPr lang="id-ID" dirty="0" smtClean="0"/>
              <a:t>Mendefinisikan/merancang kelas-kelas HIC</a:t>
            </a:r>
          </a:p>
          <a:p>
            <a:endParaRPr lang="id-ID" dirty="0" smtClean="0"/>
          </a:p>
          <a:p>
            <a:endParaRPr lang="id-ID" dirty="0"/>
          </a:p>
        </p:txBody>
      </p:sp>
      <p:sp>
        <p:nvSpPr>
          <p:cNvPr id="4" name="Title 1"/>
          <p:cNvSpPr>
            <a:spLocks noGrp="1"/>
          </p:cNvSpPr>
          <p:nvPr>
            <p:ph type="title"/>
          </p:nvPr>
        </p:nvSpPr>
        <p:spPr>
          <a:xfrm>
            <a:off x="214282" y="274638"/>
            <a:ext cx="8472518" cy="1143000"/>
          </a:xfrm>
        </p:spPr>
        <p:txBody>
          <a:bodyPr>
            <a:normAutofit fontScale="90000"/>
          </a:bodyPr>
          <a:lstStyle/>
          <a:p>
            <a:pPr algn="l"/>
            <a:r>
              <a:rPr lang="id-ID" u="sng" dirty="0" smtClean="0"/>
              <a:t>OOD</a:t>
            </a:r>
            <a:r>
              <a:rPr lang="id-ID" dirty="0" smtClean="0"/>
              <a:t/>
            </a:r>
            <a:br>
              <a:rPr lang="id-ID" dirty="0" smtClean="0"/>
            </a:br>
            <a:r>
              <a:rPr lang="id-ID" dirty="0" smtClean="0"/>
              <a:t>HIC(Human Interaction Component)</a:t>
            </a:r>
            <a:endParaRPr lang="id-ID" dirty="0"/>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id-ID" dirty="0" smtClean="0"/>
              <a:t>Komponen Task Manajemen merupakan tahapan untuk menentukan semua definisi task program berupa fungsionalitas subprogram, serta gambaran umum operasional program, komunikasi dan koordinasi  antara subprogram, berdasarkan pertimbangan penggunaan perangkat keras dan protocol perangkat  yang digunakan, serta lingkungan eksternal atau interaksi dengan sistem yang lain.</a:t>
            </a:r>
          </a:p>
          <a:p>
            <a:endParaRPr lang="id-ID" dirty="0"/>
          </a:p>
        </p:txBody>
      </p:sp>
      <p:sp>
        <p:nvSpPr>
          <p:cNvPr id="4" name="Title 1"/>
          <p:cNvSpPr>
            <a:spLocks noGrp="1"/>
          </p:cNvSpPr>
          <p:nvPr>
            <p:ph type="title"/>
          </p:nvPr>
        </p:nvSpPr>
        <p:spPr>
          <a:xfrm>
            <a:off x="285720" y="274638"/>
            <a:ext cx="8643998" cy="1143000"/>
          </a:xfrm>
        </p:spPr>
        <p:txBody>
          <a:bodyPr>
            <a:normAutofit fontScale="90000"/>
          </a:bodyPr>
          <a:lstStyle/>
          <a:p>
            <a:pPr algn="l"/>
            <a:r>
              <a:rPr lang="id-ID" u="sng" dirty="0" smtClean="0"/>
              <a:t>OOD</a:t>
            </a:r>
            <a:r>
              <a:rPr lang="id-ID" dirty="0" smtClean="0"/>
              <a:t/>
            </a:r>
            <a:br>
              <a:rPr lang="id-ID" dirty="0" smtClean="0"/>
            </a:br>
            <a:r>
              <a:rPr lang="id-ID" dirty="0" smtClean="0"/>
              <a:t>TMC (Task Management Component)</a:t>
            </a:r>
            <a:endParaRPr lang="id-ID" dirty="0"/>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id-ID" dirty="0" smtClean="0"/>
              <a:t>Menentukan apakan pendefinisian task (multitasking) diperlukan sistem</a:t>
            </a:r>
          </a:p>
          <a:p>
            <a:pPr lvl="0"/>
            <a:r>
              <a:rPr lang="id-ID" dirty="0" smtClean="0"/>
              <a:t>Mengidentifikasikan jenis task, jika terdapat lebih dari satu task, maka diperlukan task coordinator.</a:t>
            </a:r>
          </a:p>
          <a:p>
            <a:pPr lvl="0"/>
            <a:r>
              <a:rPr lang="id-ID" dirty="0" smtClean="0"/>
              <a:t>Menguji kebutuhan task</a:t>
            </a:r>
          </a:p>
          <a:p>
            <a:pPr lvl="0"/>
            <a:r>
              <a:rPr lang="de-DE" dirty="0" smtClean="0"/>
              <a:t>Mendefinisikan tiap task dengan menentukan :</a:t>
            </a:r>
            <a:endParaRPr lang="id-ID" dirty="0" smtClean="0"/>
          </a:p>
          <a:p>
            <a:pPr lvl="1"/>
            <a:r>
              <a:rPr lang="id-ID" dirty="0" smtClean="0"/>
              <a:t>Apa maksud task</a:t>
            </a:r>
          </a:p>
          <a:p>
            <a:pPr lvl="1"/>
            <a:r>
              <a:rPr lang="id-ID" dirty="0" smtClean="0"/>
              <a:t>Bagaimana task dikoordinasikan atau mengkoordinasikan dirinya</a:t>
            </a:r>
          </a:p>
          <a:p>
            <a:pPr lvl="1"/>
            <a:r>
              <a:rPr lang="id-ID" dirty="0" smtClean="0"/>
              <a:t>Bagaimana task berkomunikasi</a:t>
            </a:r>
          </a:p>
          <a:p>
            <a:endParaRPr lang="id-ID" dirty="0" smtClean="0"/>
          </a:p>
          <a:p>
            <a:endParaRPr lang="id-ID" dirty="0"/>
          </a:p>
        </p:txBody>
      </p:sp>
      <p:sp>
        <p:nvSpPr>
          <p:cNvPr id="4" name="Title 1"/>
          <p:cNvSpPr>
            <a:spLocks noGrp="1"/>
          </p:cNvSpPr>
          <p:nvPr>
            <p:ph type="title"/>
          </p:nvPr>
        </p:nvSpPr>
        <p:spPr>
          <a:xfrm>
            <a:off x="285720" y="274638"/>
            <a:ext cx="8643998" cy="1143000"/>
          </a:xfrm>
        </p:spPr>
        <p:txBody>
          <a:bodyPr>
            <a:normAutofit fontScale="90000"/>
          </a:bodyPr>
          <a:lstStyle/>
          <a:p>
            <a:pPr algn="l"/>
            <a:r>
              <a:rPr lang="id-ID" u="sng" dirty="0" smtClean="0"/>
              <a:t>OOD</a:t>
            </a:r>
            <a:r>
              <a:rPr lang="id-ID" dirty="0" smtClean="0"/>
              <a:t/>
            </a:r>
            <a:br>
              <a:rPr lang="id-ID" dirty="0" smtClean="0"/>
            </a:br>
            <a:r>
              <a:rPr lang="id-ID" dirty="0" smtClean="0"/>
              <a:t>TMC (Task Management Component)</a:t>
            </a:r>
            <a:endParaRPr lang="id-ID" dirty="0"/>
          </a:p>
        </p:txBody>
      </p:sp>
    </p:spTree>
  </p:cSld>
  <p:clrMapOvr>
    <a:masterClrMapping/>
  </p:clrMapOvr>
  <p:transition spd="med">
    <p:fade thruBlk="1"/>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rago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ragon">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agon">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719</TotalTime>
  <Words>408</Words>
  <Application>Microsoft Office PowerPoint</Application>
  <PresentationFormat>On-screen Show (4:3)</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Dragon</vt:lpstr>
      <vt:lpstr>Pertemuan 5 OOAD Coad Yourdon 4 Komponen Desain</vt:lpstr>
      <vt:lpstr>OOAD Object Oriented Design</vt:lpstr>
      <vt:lpstr>OOAD Object Oriented Design</vt:lpstr>
      <vt:lpstr>OOD PDC (Problem Domain Component)</vt:lpstr>
      <vt:lpstr>OOD PDC (Problem Domain Component)</vt:lpstr>
      <vt:lpstr>OOD HIC(Human Interaction Component)</vt:lpstr>
      <vt:lpstr>OOD HIC(Human Interaction Component)</vt:lpstr>
      <vt:lpstr>OOD TMC (Task Management Component)</vt:lpstr>
      <vt:lpstr>OOD TMC (Task Management Component)</vt:lpstr>
      <vt:lpstr>OOD DMC (Data Management Component)</vt:lpstr>
      <vt:lpstr>OOD DMC (Data Management Component)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DAN PERANCANGAN BERORIENTASI OBJEK</dc:title>
  <dc:creator>Citra</dc:creator>
  <cp:lastModifiedBy>Citra</cp:lastModifiedBy>
  <cp:revision>82</cp:revision>
  <dcterms:created xsi:type="dcterms:W3CDTF">2009-09-01T03:05:05Z</dcterms:created>
  <dcterms:modified xsi:type="dcterms:W3CDTF">2009-12-31T03:32:53Z</dcterms:modified>
</cp:coreProperties>
</file>