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73" r:id="rId5"/>
    <p:sldId id="259" r:id="rId6"/>
    <p:sldId id="261" r:id="rId7"/>
    <p:sldId id="262" r:id="rId8"/>
    <p:sldId id="263" r:id="rId9"/>
    <p:sldId id="274" r:id="rId10"/>
    <p:sldId id="275" r:id="rId11"/>
    <p:sldId id="276" r:id="rId12"/>
    <p:sldId id="277" r:id="rId13"/>
    <p:sldId id="278" r:id="rId14"/>
    <p:sldId id="260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C7F35A2-3D9A-43F3-A5DE-0EE4123016CC}" type="datetimeFigureOut">
              <a:rPr lang="en-US" smtClean="0"/>
              <a:pPr/>
              <a:t>2/24/2010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F1E7098-F54A-4CD2-A7EB-3852676368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7F35A2-3D9A-43F3-A5DE-0EE4123016CC}" type="datetimeFigureOut">
              <a:rPr lang="en-US" smtClean="0"/>
              <a:pPr/>
              <a:t>2/24/2010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1E7098-F54A-4CD2-A7EB-3852676368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7F35A2-3D9A-43F3-A5DE-0EE4123016CC}" type="datetimeFigureOut">
              <a:rPr lang="en-US" smtClean="0"/>
              <a:pPr/>
              <a:t>2/24/2010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1E7098-F54A-4CD2-A7EB-3852676368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7F35A2-3D9A-43F3-A5DE-0EE4123016CC}" type="datetimeFigureOut">
              <a:rPr lang="en-US" smtClean="0"/>
              <a:pPr/>
              <a:t>2/24/2010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1E7098-F54A-4CD2-A7EB-3852676368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C7F35A2-3D9A-43F3-A5DE-0EE4123016CC}" type="datetimeFigureOut">
              <a:rPr lang="en-US" smtClean="0"/>
              <a:pPr/>
              <a:t>2/24/2010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F1E7098-F54A-4CD2-A7EB-3852676368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7F35A2-3D9A-43F3-A5DE-0EE4123016CC}" type="datetimeFigureOut">
              <a:rPr lang="en-US" smtClean="0"/>
              <a:pPr/>
              <a:t>2/24/2010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F1E7098-F54A-4CD2-A7EB-3852676368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7F35A2-3D9A-43F3-A5DE-0EE4123016CC}" type="datetimeFigureOut">
              <a:rPr lang="en-US" smtClean="0"/>
              <a:pPr/>
              <a:t>2/24/2010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F1E7098-F54A-4CD2-A7EB-3852676368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7F35A2-3D9A-43F3-A5DE-0EE4123016CC}" type="datetimeFigureOut">
              <a:rPr lang="en-US" smtClean="0"/>
              <a:pPr/>
              <a:t>2/24/2010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1E7098-F54A-4CD2-A7EB-3852676368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7F35A2-3D9A-43F3-A5DE-0EE4123016CC}" type="datetimeFigureOut">
              <a:rPr lang="en-US" smtClean="0"/>
              <a:pPr/>
              <a:t>2/24/2010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1E7098-F54A-4CD2-A7EB-3852676368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C7F35A2-3D9A-43F3-A5DE-0EE4123016CC}" type="datetimeFigureOut">
              <a:rPr lang="en-US" smtClean="0"/>
              <a:pPr/>
              <a:t>2/24/2010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F1E7098-F54A-4CD2-A7EB-3852676368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C7F35A2-3D9A-43F3-A5DE-0EE4123016CC}" type="datetimeFigureOut">
              <a:rPr lang="en-US" smtClean="0"/>
              <a:pPr/>
              <a:t>2/24/2010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F1E7098-F54A-4CD2-A7EB-3852676368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C7F35A2-3D9A-43F3-A5DE-0EE4123016CC}" type="datetimeFigureOut">
              <a:rPr lang="en-US" smtClean="0"/>
              <a:pPr/>
              <a:t>2/24/2010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F1E7098-F54A-4CD2-A7EB-3852676368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Enterprise Architecture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Komponen</a:t>
            </a:r>
            <a:r>
              <a:rPr lang="en-US" dirty="0" smtClean="0"/>
              <a:t> EAP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Lapis 1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Inisiasi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. </a:t>
            </a:r>
            <a:r>
              <a:rPr lang="en-US" dirty="0" err="1" smtClean="0"/>
              <a:t>Memulai</a:t>
            </a:r>
            <a:r>
              <a:rPr lang="en-US" dirty="0" smtClean="0"/>
              <a:t> EAP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jalur</a:t>
            </a:r>
            <a:r>
              <a:rPr lang="en-US" dirty="0" smtClean="0"/>
              <a:t> yang </a:t>
            </a:r>
            <a:r>
              <a:rPr lang="en-US" dirty="0" err="1" smtClean="0"/>
              <a:t>benar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metodologi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, </a:t>
            </a:r>
            <a:r>
              <a:rPr lang="en-US" dirty="0" err="1" smtClean="0"/>
              <a:t>siapa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terlibat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toolset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. 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menarahkan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EAP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menjamin</a:t>
            </a:r>
            <a:r>
              <a:rPr lang="en-US" dirty="0" smtClean="0"/>
              <a:t> </a:t>
            </a:r>
            <a:r>
              <a:rPr lang="en-US" dirty="0" err="1" smtClean="0"/>
              <a:t>komitmen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seluruhan</a:t>
            </a:r>
            <a:r>
              <a:rPr lang="en-US" dirty="0" smtClean="0"/>
              <a:t> </a:t>
            </a:r>
            <a:r>
              <a:rPr lang="en-US" dirty="0" err="1" smtClean="0"/>
              <a:t>fase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Komponen</a:t>
            </a:r>
            <a:r>
              <a:rPr lang="en-US" dirty="0" smtClean="0"/>
              <a:t> EAP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Lapis 2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endParaRPr lang="en-US" dirty="0" smtClean="0"/>
          </a:p>
          <a:p>
            <a:pPr marL="901700" lvl="1" indent="-444500" algn="just"/>
            <a:r>
              <a:rPr lang="en-US" dirty="0" smtClean="0"/>
              <a:t>	Model </a:t>
            </a:r>
            <a:r>
              <a:rPr lang="en-US" dirty="0" err="1" smtClean="0"/>
              <a:t>bisnis</a:t>
            </a:r>
            <a:r>
              <a:rPr lang="en-US" dirty="0" smtClean="0"/>
              <a:t>. Kumpulan knowledge base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endParaRPr lang="en-US" dirty="0" smtClean="0"/>
          </a:p>
          <a:p>
            <a:pPr marL="901700" lvl="1" indent="-444500" algn="just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 </a:t>
            </a:r>
            <a:r>
              <a:rPr lang="en-US" dirty="0" err="1" smtClean="0"/>
              <a:t>Mendefenisikan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yang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platform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pendukung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.</a:t>
            </a:r>
          </a:p>
          <a:p>
            <a:pPr marL="914400" lvl="1" indent="-51435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Komponen</a:t>
            </a:r>
            <a:r>
              <a:rPr lang="en-US" dirty="0" smtClean="0"/>
              <a:t> EAP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Lapis 3</a:t>
            </a:r>
          </a:p>
          <a:p>
            <a:pPr lvl="1"/>
            <a:r>
              <a:rPr lang="en-US" dirty="0" err="1" smtClean="0"/>
              <a:t>Arsitektur</a:t>
            </a:r>
            <a:r>
              <a:rPr lang="en-US" dirty="0" smtClean="0"/>
              <a:t> Data. </a:t>
            </a:r>
            <a:r>
              <a:rPr lang="en-US" dirty="0" err="1" smtClean="0"/>
              <a:t>Mendefenisikan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data </a:t>
            </a:r>
            <a:r>
              <a:rPr lang="en-US" dirty="0" err="1" smtClean="0"/>
              <a:t>utama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Arsitektur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. </a:t>
            </a:r>
            <a:r>
              <a:rPr lang="en-US" dirty="0" err="1" smtClean="0"/>
              <a:t>Mendefenisikan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data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fungsional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err="1" smtClean="0"/>
              <a:t>Arsitektur</a:t>
            </a:r>
            <a:r>
              <a:rPr lang="en-US" dirty="0" smtClean="0"/>
              <a:t> </a:t>
            </a:r>
            <a:r>
              <a:rPr lang="en-US" dirty="0" err="1" smtClean="0"/>
              <a:t>Tenologi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. </a:t>
            </a:r>
            <a:r>
              <a:rPr lang="en-US" dirty="0" err="1" smtClean="0"/>
              <a:t>Mendefenisikan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smtClean="0"/>
              <a:t>ini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Komponen</a:t>
            </a:r>
            <a:r>
              <a:rPr lang="en-US" dirty="0" smtClean="0"/>
              <a:t> EAP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Lapis 4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mencapainya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Implementasi</a:t>
            </a:r>
            <a:r>
              <a:rPr lang="en-US" dirty="0" smtClean="0"/>
              <a:t>/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migrasi</a:t>
            </a:r>
            <a:r>
              <a:rPr lang="en-US" dirty="0" smtClean="0"/>
              <a:t>. </a:t>
            </a:r>
            <a:r>
              <a:rPr lang="en-US" dirty="0" err="1" smtClean="0"/>
              <a:t>Mendefenisikan</a:t>
            </a:r>
            <a:r>
              <a:rPr lang="en-US" dirty="0" smtClean="0"/>
              <a:t> </a:t>
            </a:r>
            <a:r>
              <a:rPr lang="en-US" dirty="0" err="1" smtClean="0"/>
              <a:t>urutan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  </a:t>
            </a:r>
            <a:r>
              <a:rPr lang="en-US" dirty="0" err="1" smtClean="0"/>
              <a:t>aplikasi</a:t>
            </a:r>
            <a:r>
              <a:rPr lang="en-US" dirty="0" smtClean="0"/>
              <a:t>, </a:t>
            </a:r>
            <a:r>
              <a:rPr lang="en-US" dirty="0" err="1" smtClean="0"/>
              <a:t>jadwal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, </a:t>
            </a:r>
            <a:r>
              <a:rPr lang="en-US" dirty="0" err="1" smtClean="0"/>
              <a:t>biaya</a:t>
            </a:r>
            <a:r>
              <a:rPr lang="en-US" dirty="0" smtClean="0"/>
              <a:t>/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jalur</a:t>
            </a:r>
            <a:r>
              <a:rPr lang="en-US" dirty="0" smtClean="0"/>
              <a:t> </a:t>
            </a:r>
            <a:r>
              <a:rPr lang="en-US" dirty="0" err="1" smtClean="0"/>
              <a:t>migrasi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keinginan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1428736"/>
            <a:ext cx="7358114" cy="4311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2214546" y="5929330"/>
            <a:ext cx="49292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/>
              <a:t>Gambar</a:t>
            </a:r>
            <a:r>
              <a:rPr lang="en-US" b="1" dirty="0"/>
              <a:t> 1. </a:t>
            </a:r>
            <a:r>
              <a:rPr lang="en-US" b="1" dirty="0" err="1"/>
              <a:t>Metodologi</a:t>
            </a:r>
            <a:r>
              <a:rPr lang="en-US" b="1" dirty="0"/>
              <a:t> </a:t>
            </a:r>
            <a:r>
              <a:rPr lang="en-US" b="1" i="1" dirty="0"/>
              <a:t>Information Engineering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EAP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stratgis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data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aset</a:t>
            </a:r>
            <a:endParaRPr lang="en-US" dirty="0" smtClean="0"/>
          </a:p>
          <a:p>
            <a:pPr algn="just"/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inkonsitensi</a:t>
            </a:r>
            <a:r>
              <a:rPr lang="en-US" dirty="0" smtClean="0"/>
              <a:t> data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redudansi</a:t>
            </a:r>
            <a:endParaRPr lang="en-US" dirty="0" smtClean="0"/>
          </a:p>
          <a:p>
            <a:pPr algn="just"/>
            <a:r>
              <a:rPr lang="en-US" dirty="0" err="1" smtClean="0"/>
              <a:t>Dokumentasi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endParaRPr lang="en-US" dirty="0" smtClean="0"/>
          </a:p>
          <a:p>
            <a:pPr algn="just"/>
            <a:r>
              <a:rPr lang="en-US" dirty="0" smtClean="0"/>
              <a:t>Model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menguji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EAP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ditinjau</a:t>
            </a:r>
            <a:r>
              <a:rPr lang="en-US" dirty="0" smtClean="0"/>
              <a:t> </a:t>
            </a:r>
            <a:r>
              <a:rPr lang="en-US" dirty="0" err="1" smtClean="0"/>
              <a:t>ulang</a:t>
            </a:r>
            <a:endParaRPr lang="en-US" dirty="0" smtClean="0"/>
          </a:p>
          <a:p>
            <a:pPr algn="just"/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integrasi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sekarang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yang </a:t>
            </a:r>
            <a:r>
              <a:rPr lang="en-US" dirty="0" err="1" smtClean="0"/>
              <a:t>baru</a:t>
            </a:r>
            <a:endParaRPr lang="en-US" dirty="0" smtClean="0"/>
          </a:p>
          <a:p>
            <a:pPr algn="just"/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komprehensif</a:t>
            </a:r>
            <a:r>
              <a:rPr lang="en-US" dirty="0" smtClean="0"/>
              <a:t>,  </a:t>
            </a:r>
            <a:r>
              <a:rPr lang="en-US" dirty="0" err="1" smtClean="0"/>
              <a:t>objektif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imparsial</a:t>
            </a:r>
            <a:endParaRPr lang="en-US" dirty="0" smtClean="0"/>
          </a:p>
          <a:p>
            <a:pPr algn="just"/>
            <a:r>
              <a:rPr lang="en-US" dirty="0" err="1" smtClean="0"/>
              <a:t>Melengkapi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endParaRPr lang="en-US" dirty="0" smtClean="0"/>
          </a:p>
          <a:p>
            <a:pPr algn="just"/>
            <a:r>
              <a:rPr lang="en-US" dirty="0" err="1" smtClean="0"/>
              <a:t>Pembiayaan</a:t>
            </a:r>
            <a:r>
              <a:rPr lang="en-US" dirty="0" smtClean="0"/>
              <a:t> yang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endParaRPr lang="en-US" dirty="0" smtClean="0"/>
          </a:p>
          <a:p>
            <a:pPr algn="just"/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migrasi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pencapaian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pendek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EAP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kelebihannya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lunaknya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Mempermudah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mengakomodasi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yang </a:t>
            </a:r>
            <a:r>
              <a:rPr lang="en-US" dirty="0" err="1" smtClean="0"/>
              <a:t>dinamis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merger, </a:t>
            </a:r>
            <a:r>
              <a:rPr lang="en-US" dirty="0" err="1" smtClean="0"/>
              <a:t>akusisi</a:t>
            </a:r>
            <a:r>
              <a:rPr lang="en-US" dirty="0" smtClean="0"/>
              <a:t>,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, </a:t>
            </a:r>
            <a:r>
              <a:rPr lang="en-US" dirty="0" err="1" smtClean="0"/>
              <a:t>penambahan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endParaRPr lang="en-US" dirty="0" smtClean="0"/>
          </a:p>
          <a:p>
            <a:pPr algn="just"/>
            <a:r>
              <a:rPr lang="en-US" dirty="0" err="1" smtClean="0"/>
              <a:t>Partisipasi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perspektif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, </a:t>
            </a:r>
            <a:r>
              <a:rPr lang="en-US" dirty="0" err="1" smtClean="0"/>
              <a:t>kredibilitas</a:t>
            </a:r>
            <a:r>
              <a:rPr lang="en-US" dirty="0" smtClean="0"/>
              <a:t>, </a:t>
            </a:r>
            <a:r>
              <a:rPr lang="en-US" dirty="0" err="1" smtClean="0"/>
              <a:t>kepercayaan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responsif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endParaRPr lang="en-US" dirty="0" smtClean="0"/>
          </a:p>
          <a:p>
            <a:pPr algn="just"/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entri</a:t>
            </a:r>
            <a:r>
              <a:rPr lang="en-US" dirty="0" smtClean="0"/>
              <a:t> data</a:t>
            </a:r>
          </a:p>
          <a:p>
            <a:pPr algn="just"/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berkurang</a:t>
            </a:r>
            <a:endParaRPr lang="en-US" dirty="0" smtClean="0"/>
          </a:p>
          <a:p>
            <a:pPr algn="just"/>
            <a:r>
              <a:rPr lang="en-US" dirty="0" err="1" smtClean="0"/>
              <a:t>Menambah</a:t>
            </a:r>
            <a:r>
              <a:rPr lang="en-US" dirty="0" smtClean="0"/>
              <a:t> </a:t>
            </a:r>
            <a:r>
              <a:rPr lang="en-US" dirty="0" err="1" smtClean="0"/>
              <a:t>produktivitas</a:t>
            </a:r>
            <a:r>
              <a:rPr lang="en-US" dirty="0" smtClean="0"/>
              <a:t> </a:t>
            </a:r>
            <a:r>
              <a:rPr lang="en-US" dirty="0" err="1" smtClean="0"/>
              <a:t>pegawai</a:t>
            </a:r>
            <a:endParaRPr lang="en-US" dirty="0" smtClean="0"/>
          </a:p>
          <a:p>
            <a:pPr algn="just"/>
            <a:r>
              <a:rPr lang="en-US" dirty="0" err="1" smtClean="0"/>
              <a:t>Efisiensi</a:t>
            </a:r>
            <a:r>
              <a:rPr lang="en-US" dirty="0" smtClean="0"/>
              <a:t> </a:t>
            </a:r>
            <a:r>
              <a:rPr lang="en-US" dirty="0" err="1" smtClean="0"/>
              <a:t>pemeliharaan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perbaikan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endParaRPr lang="en-US" dirty="0" smtClean="0"/>
          </a:p>
          <a:p>
            <a:pPr algn="just"/>
            <a:r>
              <a:rPr lang="en-US" dirty="0" err="1" smtClean="0"/>
              <a:t>Arsitektur</a:t>
            </a:r>
            <a:r>
              <a:rPr lang="en-US" dirty="0" smtClean="0"/>
              <a:t> </a:t>
            </a:r>
            <a:r>
              <a:rPr lang="en-US" dirty="0" err="1" smtClean="0"/>
              <a:t>menghapuskan</a:t>
            </a:r>
            <a:r>
              <a:rPr lang="en-US" dirty="0" smtClean="0"/>
              <a:t> </a:t>
            </a:r>
            <a:r>
              <a:rPr lang="en-US" dirty="0" err="1" smtClean="0"/>
              <a:t>kerumitan</a:t>
            </a:r>
            <a:r>
              <a:rPr lang="en-US" dirty="0" smtClean="0"/>
              <a:t>,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muka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fungsional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data yang </a:t>
            </a:r>
            <a:r>
              <a:rPr lang="en-US" dirty="0" err="1" smtClean="0"/>
              <a:t>akurat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,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membawa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perbaikan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penghematan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endParaRPr lang="en-US" dirty="0" smtClean="0"/>
          </a:p>
          <a:p>
            <a:pPr algn="just"/>
            <a:r>
              <a:rPr lang="en-US" dirty="0" smtClean="0"/>
              <a:t>End user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berbagi</a:t>
            </a:r>
            <a:r>
              <a:rPr lang="en-US" dirty="0" smtClean="0"/>
              <a:t> data</a:t>
            </a:r>
          </a:p>
          <a:p>
            <a:pPr algn="just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dikembangkan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yang </a:t>
            </a:r>
            <a:r>
              <a:rPr lang="en-US" dirty="0" err="1" smtClean="0"/>
              <a:t>murah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data </a:t>
            </a:r>
            <a:r>
              <a:rPr lang="en-US" dirty="0" err="1" smtClean="0"/>
              <a:t>umum</a:t>
            </a:r>
            <a:r>
              <a:rPr lang="en-US" dirty="0" smtClean="0"/>
              <a:t>, </a:t>
            </a:r>
            <a:r>
              <a:rPr lang="en-US" dirty="0" err="1" smtClean="0"/>
              <a:t>kode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memperpendek</a:t>
            </a:r>
            <a:r>
              <a:rPr lang="en-US" dirty="0" smtClean="0"/>
              <a:t> </a:t>
            </a:r>
            <a:r>
              <a:rPr lang="en-US" dirty="0" err="1" smtClean="0"/>
              <a:t>fase</a:t>
            </a:r>
            <a:r>
              <a:rPr lang="en-US" dirty="0" smtClean="0"/>
              <a:t> </a:t>
            </a:r>
            <a:r>
              <a:rPr lang="en-US" dirty="0" err="1" smtClean="0"/>
              <a:t>pengumpulan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endParaRPr lang="en-US" dirty="0" smtClean="0"/>
          </a:p>
          <a:p>
            <a:pPr algn="just"/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 vendor </a:t>
            </a:r>
            <a:r>
              <a:rPr lang="en-US" dirty="0" err="1" smtClean="0"/>
              <a:t>paket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endParaRPr lang="en-US" dirty="0" smtClean="0"/>
          </a:p>
          <a:p>
            <a:pPr algn="just"/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repositori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Rumitnya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 smtClean="0"/>
          </a:p>
          <a:p>
            <a:pPr algn="just"/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keharmonisan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penambahan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sub </a:t>
            </a:r>
            <a:r>
              <a:rPr lang="en-US" dirty="0" err="1" smtClean="0"/>
              <a:t>sistem</a:t>
            </a:r>
            <a:endParaRPr lang="en-US" dirty="0" smtClean="0"/>
          </a:p>
          <a:p>
            <a:pPr algn="just"/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gambaran</a:t>
            </a:r>
            <a:r>
              <a:rPr lang="en-US" dirty="0" smtClean="0"/>
              <a:t> yang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komperehensif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– </a:t>
            </a:r>
            <a:r>
              <a:rPr lang="en-US" dirty="0" err="1" smtClean="0"/>
              <a:t>misi</a:t>
            </a:r>
            <a:r>
              <a:rPr lang="en-US" dirty="0" smtClean="0"/>
              <a:t> – </a:t>
            </a:r>
            <a:r>
              <a:rPr lang="en-US" dirty="0" err="1" smtClean="0"/>
              <a:t>visi</a:t>
            </a:r>
            <a:r>
              <a:rPr lang="en-US" dirty="0" smtClean="0"/>
              <a:t>-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terlaksananya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Perbedaan</a:t>
            </a:r>
            <a:r>
              <a:rPr lang="en-US" dirty="0" smtClean="0"/>
              <a:t> EAP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SI </a:t>
            </a:r>
            <a:r>
              <a:rPr lang="en-US" dirty="0" err="1" smtClean="0"/>
              <a:t>tradisional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850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Arsitektur</a:t>
            </a:r>
            <a:r>
              <a:rPr lang="en-US" dirty="0" smtClean="0"/>
              <a:t> </a:t>
            </a:r>
            <a:r>
              <a:rPr lang="en-US" dirty="0" err="1" smtClean="0"/>
              <a:t>dibangun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model </a:t>
            </a:r>
            <a:r>
              <a:rPr lang="en-US" dirty="0" err="1" smtClean="0"/>
              <a:t>fungsional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smtClean="0">
                <a:sym typeface="Wingdings" pitchFamily="2" charset="2"/>
              </a:rPr>
              <a:t> Model </a:t>
            </a:r>
            <a:r>
              <a:rPr lang="en-US" dirty="0" err="1" smtClean="0">
                <a:sym typeface="Wingdings" pitchFamily="2" charset="2"/>
              </a:rPr>
              <a:t>fungsional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bisnis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adalah</a:t>
            </a:r>
            <a:r>
              <a:rPr lang="en-US" dirty="0" smtClean="0">
                <a:sym typeface="Wingdings" pitchFamily="2" charset="2"/>
              </a:rPr>
              <a:t> knowledge base </a:t>
            </a:r>
            <a:r>
              <a:rPr lang="en-US" dirty="0" err="1" smtClean="0">
                <a:sym typeface="Wingdings" pitchFamily="2" charset="2"/>
              </a:rPr>
              <a:t>tentang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bisnis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apa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dilakukan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informasi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apa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digunakan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mengarahkan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bisnis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algn="just">
              <a:buNone/>
            </a:pPr>
            <a:endParaRPr lang="en-US" dirty="0" smtClean="0">
              <a:sym typeface="Wingdings" pitchFamily="2" charset="2"/>
            </a:endParaRPr>
          </a:p>
          <a:p>
            <a:pPr marL="901700" lvl="1" indent="-444500" algn="just"/>
            <a:r>
              <a:rPr lang="en-US" dirty="0" smtClean="0">
                <a:sym typeface="Wingdings" pitchFamily="2" charset="2"/>
              </a:rPr>
              <a:t>	</a:t>
            </a:r>
            <a:r>
              <a:rPr lang="en-US" dirty="0" err="1" smtClean="0">
                <a:sym typeface="Wingdings" pitchFamily="2" charset="2"/>
              </a:rPr>
              <a:t>Perencanaan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sistem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tradisional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dimulai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defenisi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bisnis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secara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keseluruhan</a:t>
            </a:r>
            <a:r>
              <a:rPr lang="en-US" dirty="0" smtClean="0">
                <a:sym typeface="Wingdings" pitchFamily="2" charset="2"/>
              </a:rPr>
              <a:t> </a:t>
            </a:r>
            <a:endParaRPr lang="en-US" dirty="0" smtClean="0"/>
          </a:p>
          <a:p>
            <a:pPr marL="901700" lvl="1" indent="-444500" algn="just"/>
            <a:r>
              <a:rPr lang="en-US" dirty="0" smtClean="0"/>
              <a:t>	Model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mencerminkan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alami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menawarkan</a:t>
            </a:r>
            <a:r>
              <a:rPr lang="en-US" dirty="0" smtClean="0"/>
              <a:t> </a:t>
            </a:r>
            <a:r>
              <a:rPr lang="en-US" dirty="0" err="1" smtClean="0"/>
              <a:t>pondasi</a:t>
            </a:r>
            <a:r>
              <a:rPr lang="en-US" dirty="0" smtClean="0"/>
              <a:t>  yang </a:t>
            </a:r>
            <a:r>
              <a:rPr lang="en-US" dirty="0" err="1" smtClean="0"/>
              <a:t>stabil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arsitektur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didefenisikan</a:t>
            </a:r>
            <a:r>
              <a:rPr lang="en-US" dirty="0" smtClean="0"/>
              <a:t> </a:t>
            </a:r>
          </a:p>
          <a:p>
            <a:pPr marL="901700" lvl="1" indent="-444500" algn="just"/>
            <a:r>
              <a:rPr lang="en-US" dirty="0" err="1" smtClean="0"/>
              <a:t>Arsitektur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endParaRPr lang="en-US" dirty="0" smtClean="0"/>
          </a:p>
          <a:p>
            <a:pPr lvl="1" algn="just"/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Perbedaan</a:t>
            </a:r>
            <a:r>
              <a:rPr lang="en-US" dirty="0" smtClean="0"/>
              <a:t> EAP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SI </a:t>
            </a:r>
            <a:r>
              <a:rPr lang="en-US" dirty="0" err="1" smtClean="0"/>
              <a:t>tradisional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EAP </a:t>
            </a:r>
            <a:r>
              <a:rPr lang="en-US" dirty="0" err="1" smtClean="0"/>
              <a:t>mendefenisikan</a:t>
            </a:r>
            <a:r>
              <a:rPr lang="en-US" dirty="0" smtClean="0"/>
              <a:t> data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endParaRPr lang="en-US" dirty="0" smtClean="0"/>
          </a:p>
          <a:p>
            <a:pPr lvl="1"/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tradisional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endParaRPr lang="en-US" dirty="0" smtClean="0"/>
          </a:p>
          <a:p>
            <a:pPr lvl="1"/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data </a:t>
            </a:r>
            <a:r>
              <a:rPr lang="en-US" dirty="0" err="1" smtClean="0"/>
              <a:t>mana</a:t>
            </a:r>
            <a:r>
              <a:rPr lang="en-US" dirty="0" smtClean="0"/>
              <a:t>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Pada</a:t>
            </a:r>
            <a:r>
              <a:rPr lang="en-US" dirty="0" smtClean="0"/>
              <a:t> EAP, </a:t>
            </a:r>
            <a:r>
              <a:rPr lang="en-US" dirty="0" err="1" smtClean="0"/>
              <a:t>pertama</a:t>
            </a:r>
            <a:r>
              <a:rPr lang="en-US" dirty="0" smtClean="0"/>
              <a:t> </a:t>
            </a:r>
            <a:r>
              <a:rPr lang="en-US" dirty="0" err="1" smtClean="0"/>
              <a:t>arsitektur</a:t>
            </a:r>
            <a:r>
              <a:rPr lang="en-US" dirty="0" smtClean="0"/>
              <a:t>  </a:t>
            </a:r>
            <a:r>
              <a:rPr lang="en-US" dirty="0" err="1" smtClean="0"/>
              <a:t>mendefenisikan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data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,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arsitektur</a:t>
            </a:r>
            <a:r>
              <a:rPr lang="en-US" dirty="0" smtClean="0"/>
              <a:t> </a:t>
            </a:r>
            <a:r>
              <a:rPr lang="en-US" dirty="0" err="1" smtClean="0"/>
              <a:t>mendefenisikan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yang </a:t>
            </a:r>
            <a:r>
              <a:rPr lang="en-US" dirty="0" err="1" smtClean="0"/>
              <a:t>dibtuhkan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data.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Perbedaan</a:t>
            </a:r>
            <a:r>
              <a:rPr lang="en-US" dirty="0" smtClean="0"/>
              <a:t> EAP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SI </a:t>
            </a:r>
            <a:r>
              <a:rPr lang="en-US" dirty="0" err="1" smtClean="0"/>
              <a:t>tradisional</a:t>
            </a:r>
            <a:r>
              <a:rPr lang="en-US" dirty="0" smtClean="0"/>
              <a:t>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 algn="just">
              <a:buFont typeface="+mj-lt"/>
              <a:buAutoNum type="arabicPeriod" startAt="3"/>
            </a:pPr>
            <a:r>
              <a:rPr lang="en-US" dirty="0" smtClean="0"/>
              <a:t>EAP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dependensi</a:t>
            </a:r>
            <a:r>
              <a:rPr lang="en-US" dirty="0" smtClean="0"/>
              <a:t> data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endParaRPr lang="en-US" dirty="0" smtClean="0"/>
          </a:p>
          <a:p>
            <a:pPr lvl="1" algn="just"/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tradisional</a:t>
            </a:r>
            <a:r>
              <a:rPr lang="en-US" dirty="0" smtClean="0"/>
              <a:t> </a:t>
            </a:r>
            <a:r>
              <a:rPr lang="en-US" dirty="0" err="1" smtClean="0"/>
              <a:t>urutan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bergantung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pemilik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 smtClean="0"/>
          </a:p>
          <a:p>
            <a:pPr lvl="1" algn="just"/>
            <a:r>
              <a:rPr lang="en-US" dirty="0" err="1" smtClean="0"/>
              <a:t>Pada</a:t>
            </a:r>
            <a:r>
              <a:rPr lang="en-US" dirty="0" smtClean="0"/>
              <a:t> EAP </a:t>
            </a:r>
            <a:r>
              <a:rPr lang="en-US" dirty="0" err="1" smtClean="0"/>
              <a:t>dependensi</a:t>
            </a:r>
            <a:r>
              <a:rPr lang="en-US" dirty="0" smtClean="0"/>
              <a:t> data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urutan</a:t>
            </a:r>
            <a:r>
              <a:rPr lang="en-US" dirty="0" smtClean="0"/>
              <a:t> ideal </a:t>
            </a:r>
            <a:r>
              <a:rPr lang="en-US" dirty="0" err="1" smtClean="0"/>
              <a:t>aplikasi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implementasikan</a:t>
            </a:r>
            <a:r>
              <a:rPr lang="en-US" dirty="0" smtClean="0"/>
              <a:t>. </a:t>
            </a:r>
            <a:r>
              <a:rPr lang="en-US" dirty="0" err="1" smtClean="0"/>
              <a:t>Dependensi</a:t>
            </a:r>
            <a:r>
              <a:rPr lang="en-US" dirty="0" smtClean="0"/>
              <a:t> data </a:t>
            </a:r>
            <a:r>
              <a:rPr lang="en-US" dirty="0" err="1" smtClean="0"/>
              <a:t>bergantung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fundamental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yang </a:t>
            </a:r>
            <a:r>
              <a:rPr lang="en-US" dirty="0" err="1" smtClean="0"/>
              <a:t>menciptakan</a:t>
            </a:r>
            <a:r>
              <a:rPr lang="en-US" dirty="0" smtClean="0"/>
              <a:t> data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yang </a:t>
            </a:r>
            <a:r>
              <a:rPr lang="en-US" dirty="0" err="1" smtClean="0"/>
              <a:t>membutuhkan</a:t>
            </a:r>
            <a:r>
              <a:rPr lang="en-US" dirty="0" smtClean="0"/>
              <a:t> data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Perbedaan</a:t>
            </a:r>
            <a:r>
              <a:rPr lang="en-US" dirty="0" smtClean="0"/>
              <a:t> EAP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SI </a:t>
            </a:r>
            <a:r>
              <a:rPr lang="en-US" dirty="0" err="1" smtClean="0"/>
              <a:t>tradisional</a:t>
            </a:r>
            <a:r>
              <a:rPr lang="en-US" dirty="0" smtClean="0"/>
              <a:t>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EAP </a:t>
            </a:r>
            <a:r>
              <a:rPr lang="en-US" dirty="0" err="1" smtClean="0"/>
              <a:t>menyadari</a:t>
            </a:r>
            <a:r>
              <a:rPr lang="en-US" dirty="0" smtClean="0"/>
              <a:t> </a:t>
            </a:r>
            <a:r>
              <a:rPr lang="en-US" dirty="0" err="1" smtClean="0"/>
              <a:t>operasional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pendek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keduanya</a:t>
            </a:r>
            <a:r>
              <a:rPr lang="en-US" dirty="0" smtClean="0"/>
              <a:t> </a:t>
            </a:r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kegunaan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endParaRPr lang="en-US" dirty="0" smtClean="0"/>
          </a:p>
          <a:p>
            <a:pPr lvl="1" algn="just"/>
            <a:r>
              <a:rPr lang="en-US" dirty="0" err="1" smtClean="0"/>
              <a:t>Perencanan</a:t>
            </a:r>
            <a:r>
              <a:rPr lang="en-US" dirty="0" smtClean="0"/>
              <a:t> SI </a:t>
            </a:r>
            <a:r>
              <a:rPr lang="en-US" dirty="0" err="1" smtClean="0"/>
              <a:t>tradisional</a:t>
            </a:r>
            <a:r>
              <a:rPr lang="en-US" dirty="0" smtClean="0"/>
              <a:t> </a:t>
            </a:r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pendek</a:t>
            </a:r>
            <a:r>
              <a:rPr lang="en-US" dirty="0" smtClean="0"/>
              <a:t> </a:t>
            </a:r>
          </a:p>
          <a:p>
            <a:pPr lvl="1" algn="just"/>
            <a:r>
              <a:rPr lang="en-US" dirty="0" smtClean="0"/>
              <a:t>EAP </a:t>
            </a:r>
            <a:r>
              <a:rPr lang="en-US" dirty="0" err="1" smtClean="0"/>
              <a:t>menyadari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SEKIAN DAN TERIMA KASIH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Defenisi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/>
              <a:t>Arsitektur</a:t>
            </a:r>
            <a:endParaRPr lang="en-US" dirty="0" smtClean="0"/>
          </a:p>
          <a:p>
            <a:pPr algn="just">
              <a:buNone/>
            </a:pPr>
            <a:r>
              <a:rPr lang="en-US" dirty="0"/>
              <a:t>	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Gambaran</a:t>
            </a:r>
            <a:r>
              <a:rPr lang="en-US" dirty="0" smtClean="0">
                <a:sym typeface="Wingdings" pitchFamily="2" charset="2"/>
              </a:rPr>
              <a:t> / </a:t>
            </a:r>
            <a:r>
              <a:rPr lang="en-US" dirty="0" err="1" smtClean="0">
                <a:sym typeface="Wingdings" pitchFamily="2" charset="2"/>
              </a:rPr>
              <a:t>Rancangan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sebuah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bangunan</a:t>
            </a:r>
            <a:r>
              <a:rPr lang="en-US" dirty="0" smtClean="0">
                <a:sym typeface="Wingdings" pitchFamily="2" charset="2"/>
              </a:rPr>
              <a:t>.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hal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bila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dikaitkan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organisasi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merupakan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suatu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pedoman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membangun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sistem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informasi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komunikasi</a:t>
            </a:r>
            <a:r>
              <a:rPr lang="en-US" dirty="0" smtClean="0">
                <a:sym typeface="Wingdings" pitchFamily="2" charset="2"/>
              </a:rPr>
              <a:t> 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organisasi</a:t>
            </a:r>
            <a:endParaRPr lang="en-US" dirty="0" smtClean="0"/>
          </a:p>
          <a:p>
            <a:pPr algn="just"/>
            <a:r>
              <a:rPr lang="en-US" dirty="0" smtClean="0"/>
              <a:t>Enterprise</a:t>
            </a:r>
          </a:p>
          <a:p>
            <a:pPr algn="just">
              <a:buNone/>
            </a:pPr>
            <a:r>
              <a:rPr lang="en-US" dirty="0"/>
              <a:t>	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Suatu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organisasi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besar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memiliki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banyak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bagian</a:t>
            </a:r>
            <a:r>
              <a:rPr lang="en-US" dirty="0" smtClean="0">
                <a:sym typeface="Wingdings" pitchFamily="2" charset="2"/>
              </a:rPr>
              <a:t> – </a:t>
            </a:r>
            <a:r>
              <a:rPr lang="en-US" dirty="0" err="1" smtClean="0">
                <a:sym typeface="Wingdings" pitchFamily="2" charset="2"/>
              </a:rPr>
              <a:t>bagian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menjalankan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fungsi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organisasi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terjadi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pertukaran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informasi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berbagai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bentuk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Enterprise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60363" indent="-360363" algn="just">
              <a:buFont typeface="+mj-lt"/>
              <a:buAutoNum type="arabicPeriod"/>
            </a:pP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mekanisme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menjamin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/</a:t>
            </a:r>
            <a:r>
              <a:rPr lang="en-US" dirty="0" err="1" smtClean="0"/>
              <a:t>organisasi</a:t>
            </a:r>
            <a:r>
              <a:rPr lang="en-US" dirty="0" smtClean="0"/>
              <a:t> agar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jalur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r>
              <a:rPr lang="en-US" dirty="0" smtClean="0"/>
              <a:t> [</a:t>
            </a:r>
            <a:r>
              <a:rPr lang="en-US" dirty="0" err="1" smtClean="0"/>
              <a:t>riverten</a:t>
            </a:r>
            <a:r>
              <a:rPr lang="en-US" dirty="0" smtClean="0"/>
              <a:t>, 2002].</a:t>
            </a:r>
          </a:p>
          <a:p>
            <a:pPr algn="just">
              <a:buNone/>
            </a:pPr>
            <a:r>
              <a:rPr lang="en-US" dirty="0" smtClean="0"/>
              <a:t>2. </a:t>
            </a:r>
            <a:r>
              <a:rPr lang="en-US" i="1" dirty="0" smtClean="0"/>
              <a:t>Tool </a:t>
            </a:r>
            <a:r>
              <a:rPr lang="en-US" i="1" dirty="0" err="1" smtClean="0"/>
              <a:t>untuk</a:t>
            </a:r>
            <a:r>
              <a:rPr lang="en-US" i="1" dirty="0" smtClean="0"/>
              <a:t> </a:t>
            </a:r>
            <a:r>
              <a:rPr lang="en-US" i="1" dirty="0" err="1" smtClean="0"/>
              <a:t>membantu</a:t>
            </a:r>
            <a:r>
              <a:rPr lang="en-US" i="1" dirty="0" smtClean="0"/>
              <a:t> </a:t>
            </a:r>
            <a:r>
              <a:rPr lang="en-US" i="1" dirty="0" err="1" smtClean="0"/>
              <a:t>eksekutif</a:t>
            </a:r>
            <a:r>
              <a:rPr lang="en-US" i="1" dirty="0" smtClean="0"/>
              <a:t> </a:t>
            </a:r>
            <a:r>
              <a:rPr lang="en-US" i="1" dirty="0" err="1" smtClean="0"/>
              <a:t>berpikir</a:t>
            </a:r>
            <a:r>
              <a:rPr lang="en-US" i="1" dirty="0" smtClean="0"/>
              <a:t> </a:t>
            </a:r>
            <a:r>
              <a:rPr lang="en-US" i="1" dirty="0" err="1" smtClean="0"/>
              <a:t>tentang</a:t>
            </a:r>
            <a:r>
              <a:rPr lang="en-US" i="1" dirty="0" smtClean="0"/>
              <a:t> </a:t>
            </a:r>
            <a:r>
              <a:rPr lang="en-US" i="1" dirty="0" err="1" smtClean="0"/>
              <a:t>organisasi</a:t>
            </a:r>
            <a:r>
              <a:rPr lang="en-US" i="1" dirty="0" smtClean="0"/>
              <a:t> </a:t>
            </a:r>
            <a:r>
              <a:rPr lang="en-US" i="1" dirty="0" err="1" smtClean="0"/>
              <a:t>secara</a:t>
            </a:r>
            <a:r>
              <a:rPr lang="en-US" i="1" dirty="0" smtClean="0"/>
              <a:t> </a:t>
            </a:r>
            <a:r>
              <a:rPr lang="en-US" i="1" dirty="0" err="1" smtClean="0"/>
              <a:t>menyeluruh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untuk</a:t>
            </a:r>
            <a:r>
              <a:rPr lang="en-US" i="1" dirty="0" smtClean="0"/>
              <a:t> </a:t>
            </a:r>
            <a:r>
              <a:rPr lang="it-IT" dirty="0" smtClean="0"/>
              <a:t>membantu dalam pengambilan keputusan [Paul, 2004].</a:t>
            </a:r>
          </a:p>
          <a:p>
            <a:pPr algn="just">
              <a:buNone/>
            </a:pPr>
            <a:r>
              <a:rPr lang="en-US" dirty="0" smtClean="0"/>
              <a:t>3. </a:t>
            </a:r>
            <a:r>
              <a:rPr lang="en-US" dirty="0" err="1" smtClean="0"/>
              <a:t>Deskripsi</a:t>
            </a:r>
            <a:r>
              <a:rPr lang="en-US" dirty="0" smtClean="0"/>
              <a:t> </a:t>
            </a:r>
            <a:r>
              <a:rPr lang="en-US" dirty="0" err="1" smtClean="0"/>
              <a:t>misi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i="1" dirty="0" smtClean="0"/>
              <a:t>stakeholder </a:t>
            </a:r>
            <a:r>
              <a:rPr lang="en-US" i="1" dirty="0" err="1" smtClean="0"/>
              <a:t>mencakup</a:t>
            </a:r>
            <a:r>
              <a:rPr lang="en-US" i="1" dirty="0" smtClean="0"/>
              <a:t> parameter </a:t>
            </a:r>
            <a:r>
              <a:rPr lang="en-US" i="1" dirty="0" err="1" smtClean="0"/>
              <a:t>informasi</a:t>
            </a:r>
            <a:r>
              <a:rPr lang="en-US" i="1" dirty="0" smtClean="0"/>
              <a:t>, </a:t>
            </a:r>
            <a:r>
              <a:rPr lang="en-US" i="1" dirty="0" err="1" smtClean="0"/>
              <a:t>fungsionalitas</a:t>
            </a:r>
            <a:r>
              <a:rPr lang="en-US" i="1" dirty="0" smtClean="0"/>
              <a:t> / </a:t>
            </a:r>
            <a:r>
              <a:rPr lang="en-US" i="1" dirty="0" err="1" smtClean="0"/>
              <a:t>kegunaan</a:t>
            </a:r>
            <a:r>
              <a:rPr lang="en-US" i="1" dirty="0" smtClean="0"/>
              <a:t>, </a:t>
            </a:r>
            <a:r>
              <a:rPr lang="en-US" dirty="0" err="1" smtClean="0"/>
              <a:t>lokasi</a:t>
            </a:r>
            <a:r>
              <a:rPr lang="en-US" dirty="0" smtClean="0"/>
              <a:t>,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. </a:t>
            </a:r>
            <a:r>
              <a:rPr lang="en-US" dirty="0" err="1" smtClean="0"/>
              <a:t>Arsitektur</a:t>
            </a:r>
            <a:r>
              <a:rPr lang="en-US" dirty="0" smtClean="0"/>
              <a:t> </a:t>
            </a:r>
            <a:r>
              <a:rPr lang="en-US" i="1" dirty="0" smtClean="0"/>
              <a:t>enterprise </a:t>
            </a:r>
            <a:r>
              <a:rPr lang="en-US" i="1" dirty="0" err="1" smtClean="0"/>
              <a:t>menjelaskan</a:t>
            </a:r>
            <a:r>
              <a:rPr lang="en-US" i="1" dirty="0" smtClean="0"/>
              <a:t> </a:t>
            </a:r>
            <a:r>
              <a:rPr lang="en-US" i="1" dirty="0" err="1" smtClean="0"/>
              <a:t>rencana</a:t>
            </a:r>
            <a:r>
              <a:rPr lang="en-US" i="1" dirty="0" smtClean="0"/>
              <a:t> </a:t>
            </a:r>
            <a:r>
              <a:rPr lang="en-US" i="1" dirty="0" err="1" smtClean="0"/>
              <a:t>untuk</a:t>
            </a:r>
            <a:r>
              <a:rPr lang="en-US" i="1" dirty="0" smtClean="0"/>
              <a:t> </a:t>
            </a:r>
            <a:r>
              <a:rPr lang="en-US" i="1" dirty="0" err="1" smtClean="0"/>
              <a:t>membangun</a:t>
            </a:r>
            <a:r>
              <a:rPr lang="en-US" i="1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sekumpulan</a:t>
            </a:r>
            <a:r>
              <a:rPr lang="en-US" dirty="0" smtClean="0"/>
              <a:t> system [</a:t>
            </a:r>
            <a:r>
              <a:rPr lang="en-US" dirty="0" err="1" smtClean="0"/>
              <a:t>Osvalds</a:t>
            </a:r>
            <a:r>
              <a:rPr lang="en-US" dirty="0" smtClean="0"/>
              <a:t>, 2001].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Alasan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Enterprise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 err="1" smtClean="0"/>
              <a:t>Menjabarkan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/</a:t>
            </a:r>
            <a:r>
              <a:rPr lang="en-US" dirty="0" err="1" smtClean="0"/>
              <a:t>keterkaitan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endParaRPr lang="en-US" dirty="0" smtClean="0"/>
          </a:p>
          <a:p>
            <a:pPr algn="just"/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endParaRPr lang="en-US" dirty="0" smtClean="0"/>
          </a:p>
          <a:p>
            <a:pPr algn="just"/>
            <a:r>
              <a:rPr lang="en-US" dirty="0" err="1" smtClean="0"/>
              <a:t>Memanfaatkan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sekaligus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menekan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:</a:t>
            </a:r>
          </a:p>
          <a:p>
            <a:pPr lvl="1" algn="just"/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redudansi</a:t>
            </a:r>
            <a:r>
              <a:rPr lang="en-US" dirty="0" smtClean="0"/>
              <a:t>/</a:t>
            </a:r>
            <a:r>
              <a:rPr lang="en-US" dirty="0" err="1" smtClean="0"/>
              <a:t>tumpang</a:t>
            </a:r>
            <a:r>
              <a:rPr lang="en-US" dirty="0" smtClean="0"/>
              <a:t> </a:t>
            </a:r>
            <a:r>
              <a:rPr lang="en-US" dirty="0" err="1" smtClean="0"/>
              <a:t>tindih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endParaRPr lang="en-US" dirty="0" smtClean="0"/>
          </a:p>
          <a:p>
            <a:pPr lvl="1" algn="just"/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software</a:t>
            </a:r>
          </a:p>
          <a:p>
            <a:pPr lvl="1" algn="just"/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endParaRPr lang="en-US" dirty="0" smtClean="0"/>
          </a:p>
          <a:p>
            <a:pPr algn="just"/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integrasi</a:t>
            </a:r>
            <a:r>
              <a:rPr lang="en-US" dirty="0" smtClean="0"/>
              <a:t> data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 smtClean="0"/>
          </a:p>
          <a:p>
            <a:pPr lvl="1" algn="just"/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–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</a:p>
          <a:p>
            <a:pPr lvl="1" algn="just"/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muka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arsitektur</a:t>
            </a:r>
            <a:r>
              <a:rPr lang="en-US" dirty="0" smtClean="0"/>
              <a:t> enterprise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Enterprise Architecture Planning (EAP)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Enterprise Architecture Planning (EAP)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/>
              <a:t>	</a:t>
            </a:r>
            <a:r>
              <a:rPr lang="en-US" dirty="0" smtClean="0"/>
              <a:t>“ The process of defining architectures for the use of information in support of the business and the plan for implementing those architectures. ” (</a:t>
            </a:r>
            <a:r>
              <a:rPr lang="en-US" dirty="0" err="1" smtClean="0"/>
              <a:t>Spewak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EAP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Architecture : data Architecture, application architecture, technology architecture</a:t>
            </a:r>
          </a:p>
          <a:p>
            <a:pPr algn="just">
              <a:buNone/>
            </a:pPr>
            <a:r>
              <a:rPr lang="en-US" dirty="0"/>
              <a:t>	</a:t>
            </a:r>
            <a:r>
              <a:rPr lang="en-US" dirty="0" err="1" smtClean="0"/>
              <a:t>contoh</a:t>
            </a:r>
            <a:r>
              <a:rPr lang="en-US" dirty="0" smtClean="0"/>
              <a:t> : blueprints, drawing, models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Arsitektur</a:t>
            </a:r>
            <a:r>
              <a:rPr lang="en-US" dirty="0" smtClean="0"/>
              <a:t> </a:t>
            </a:r>
            <a:r>
              <a:rPr lang="en-US" dirty="0" err="1" smtClean="0"/>
              <a:t>mendefenisikan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menggambarkan</a:t>
            </a:r>
            <a:r>
              <a:rPr lang="en-US" dirty="0" smtClean="0"/>
              <a:t> data,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.  </a:t>
            </a:r>
          </a:p>
          <a:p>
            <a:pPr algn="just"/>
            <a:r>
              <a:rPr lang="en-US" dirty="0" smtClean="0"/>
              <a:t>Defining </a:t>
            </a:r>
            <a:r>
              <a:rPr lang="en-US" smtClean="0"/>
              <a:t>: mendefenisikan bisnis dan arsitektur</a:t>
            </a:r>
            <a:endParaRPr lang="en-US" dirty="0" smtClean="0"/>
          </a:p>
          <a:p>
            <a:pPr algn="just"/>
            <a:r>
              <a:rPr lang="en-US" smtClean="0"/>
              <a:t>Plan : Perencanaan yang harus dilakukan untuk menuju implementasi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Komponen</a:t>
            </a:r>
            <a:r>
              <a:rPr lang="en-US" dirty="0" smtClean="0"/>
              <a:t> EAP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714488"/>
            <a:ext cx="8001056" cy="3567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259</TotalTime>
  <Words>762</Words>
  <Application>Microsoft Office PowerPoint</Application>
  <PresentationFormat>On-screen Show (4:3)</PresentationFormat>
  <Paragraphs>106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Foundry</vt:lpstr>
      <vt:lpstr>Enterprise Architecture</vt:lpstr>
      <vt:lpstr>Latar Belakang</vt:lpstr>
      <vt:lpstr>Defenisi</vt:lpstr>
      <vt:lpstr>Enterprise Architecture</vt:lpstr>
      <vt:lpstr>Alasan harus memiliki Enterprise Architecture</vt:lpstr>
      <vt:lpstr>Slide 6</vt:lpstr>
      <vt:lpstr>Enterprise Architecture Planning (EAP)</vt:lpstr>
      <vt:lpstr>EAP (2)</vt:lpstr>
      <vt:lpstr>Komponen EAP</vt:lpstr>
      <vt:lpstr>Komponen EAP</vt:lpstr>
      <vt:lpstr>Komponen EAP</vt:lpstr>
      <vt:lpstr>Komponen EAP</vt:lpstr>
      <vt:lpstr>Komponen EAP</vt:lpstr>
      <vt:lpstr>Slide 14</vt:lpstr>
      <vt:lpstr>Keuntungan bisnis dari EAP</vt:lpstr>
      <vt:lpstr>Keuntungan bisnis dari EAP (2)</vt:lpstr>
      <vt:lpstr>Keuntungan bisnis dari EAP (3)</vt:lpstr>
      <vt:lpstr>Keuntungan dari sistem perencanaan bisnis </vt:lpstr>
      <vt:lpstr>Keuntungan dari sistem perencanaan bisnis (2)</vt:lpstr>
      <vt:lpstr>Perbedaan EAP dengan Perencanaan SI tradisional</vt:lpstr>
      <vt:lpstr>Perbedaan EAP dengan Perencanaan SI tradisional (2)</vt:lpstr>
      <vt:lpstr>Perbedaan EAP dengan Perencanaan SI tradisional (3)</vt:lpstr>
      <vt:lpstr>Perbedaan EAP dengan Perencanaan SI tradisional (4)</vt:lpstr>
      <vt:lpstr>Slide 24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Enterprise Architecture</dc:title>
  <dc:creator>Axioo</dc:creator>
  <cp:lastModifiedBy>Axioo</cp:lastModifiedBy>
  <cp:revision>16</cp:revision>
  <dcterms:created xsi:type="dcterms:W3CDTF">2010-02-23T06:36:04Z</dcterms:created>
  <dcterms:modified xsi:type="dcterms:W3CDTF">2010-02-24T03:38:27Z</dcterms:modified>
</cp:coreProperties>
</file>