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9" r:id="rId3"/>
    <p:sldId id="261" r:id="rId4"/>
    <p:sldId id="263" r:id="rId5"/>
    <p:sldId id="265" r:id="rId6"/>
    <p:sldId id="26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1" d="100"/>
          <a:sy n="41" d="100"/>
        </p:scale>
        <p:origin x="-127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A5EF17-9321-4D0A-B0BF-26F560C7CAEA}" type="datetimeFigureOut">
              <a:rPr lang="en-US" smtClean="0"/>
              <a:t>3/19/2010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54ADE9-978A-42E9-B109-7CF3C1473962}"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84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510CEEA-28AC-4FB5-9E2F-6FFF3C2960B4}" type="slidenum">
              <a:rPr lang="en-US" smtClean="0"/>
              <a:pPr/>
              <a:t>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EE95122-3410-45A0-AB30-CCAD2E8E9ECB}" type="datetimeFigureOut">
              <a:rPr lang="en-US" smtClean="0"/>
              <a:t>3/19/2010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31439A-A93C-4594-970F-D10E9D98AB5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E95122-3410-45A0-AB30-CCAD2E8E9ECB}" type="datetimeFigureOut">
              <a:rPr lang="en-US" smtClean="0"/>
              <a:t>3/19/2010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31439A-A93C-4594-970F-D10E9D98AB5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E95122-3410-45A0-AB30-CCAD2E8E9ECB}" type="datetimeFigureOut">
              <a:rPr lang="en-US" smtClean="0"/>
              <a:t>3/19/2010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31439A-A93C-4594-970F-D10E9D98AB5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E95122-3410-45A0-AB30-CCAD2E8E9ECB}" type="datetimeFigureOut">
              <a:rPr lang="en-US" smtClean="0"/>
              <a:t>3/19/2010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31439A-A93C-4594-970F-D10E9D98AB5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E95122-3410-45A0-AB30-CCAD2E8E9ECB}" type="datetimeFigureOut">
              <a:rPr lang="en-US" smtClean="0"/>
              <a:t>3/19/2010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31439A-A93C-4594-970F-D10E9D98AB5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E95122-3410-45A0-AB30-CCAD2E8E9ECB}" type="datetimeFigureOut">
              <a:rPr lang="en-US" smtClean="0"/>
              <a:t>3/19/2010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31439A-A93C-4594-970F-D10E9D98AB5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E95122-3410-45A0-AB30-CCAD2E8E9ECB}" type="datetimeFigureOut">
              <a:rPr lang="en-US" smtClean="0"/>
              <a:t>3/19/2010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31439A-A93C-4594-970F-D10E9D98AB5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E95122-3410-45A0-AB30-CCAD2E8E9ECB}" type="datetimeFigureOut">
              <a:rPr lang="en-US" smtClean="0"/>
              <a:t>3/19/2010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31439A-A93C-4594-970F-D10E9D98AB5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E95122-3410-45A0-AB30-CCAD2E8E9ECB}" type="datetimeFigureOut">
              <a:rPr lang="en-US" smtClean="0"/>
              <a:t>3/19/2010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31439A-A93C-4594-970F-D10E9D98AB5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E95122-3410-45A0-AB30-CCAD2E8E9ECB}" type="datetimeFigureOut">
              <a:rPr lang="en-US" smtClean="0"/>
              <a:t>3/19/2010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31439A-A93C-4594-970F-D10E9D98AB5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E95122-3410-45A0-AB30-CCAD2E8E9ECB}" type="datetimeFigureOut">
              <a:rPr lang="en-US" smtClean="0"/>
              <a:t>3/19/2010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31439A-A93C-4594-970F-D10E9D98AB5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E95122-3410-45A0-AB30-CCAD2E8E9ECB}" type="datetimeFigureOut">
              <a:rPr lang="en-US" smtClean="0"/>
              <a:t>3/19/2010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1439A-A93C-4594-970F-D10E9D98AB5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228600" y="762000"/>
            <a:ext cx="8686800" cy="1143000"/>
          </a:xfrm>
        </p:spPr>
        <p:txBody>
          <a:bodyPr>
            <a:normAutofit fontScale="90000"/>
          </a:bodyPr>
          <a:lstStyle/>
          <a:p>
            <a:pPr algn="r">
              <a:defRPr/>
            </a:pPr>
            <a:r>
              <a:rPr lang="en-US" sz="1600" b="1" dirty="0" smtClean="0">
                <a:latin typeface="Arial" pitchFamily="34" charset="0"/>
                <a:cs typeface="Arial" pitchFamily="34" charset="0"/>
              </a:rPr>
              <a:t>		</a:t>
            </a:r>
            <a:r>
              <a:rPr lang="en-US" b="1" dirty="0" smtClean="0">
                <a:solidFill>
                  <a:srgbClr val="FFC000"/>
                </a:solidFill>
                <a:latin typeface="Comic Sans MS" pitchFamily="66" charset="0"/>
                <a:cs typeface="Arial" pitchFamily="34" charset="0"/>
              </a:rPr>
              <a:t>KONSEP</a:t>
            </a:r>
            <a:r>
              <a:rPr lang="en-US" b="1" dirty="0" smtClean="0">
                <a:latin typeface="Comic Sans MS" pitchFamily="66" charset="0"/>
                <a:cs typeface="Arial" pitchFamily="34" charset="0"/>
              </a:rPr>
              <a:t> </a:t>
            </a:r>
            <a:r>
              <a:rPr lang="en-US" b="1" dirty="0" smtClean="0">
                <a:solidFill>
                  <a:srgbClr val="92D050"/>
                </a:solidFill>
                <a:latin typeface="Comic Sans MS" pitchFamily="66" charset="0"/>
                <a:cs typeface="Arial" pitchFamily="34" charset="0"/>
              </a:rPr>
              <a:t>ELECTRONIC</a:t>
            </a:r>
            <a:r>
              <a:rPr lang="en-US" b="1" dirty="0" smtClean="0">
                <a:latin typeface="Comic Sans MS" pitchFamily="66" charset="0"/>
                <a:cs typeface="Arial" pitchFamily="34" charset="0"/>
              </a:rPr>
              <a:t> </a:t>
            </a:r>
            <a:r>
              <a:rPr lang="en-US" b="1" dirty="0" smtClean="0">
                <a:solidFill>
                  <a:schemeClr val="accent2">
                    <a:lumMod val="60000"/>
                    <a:lumOff val="40000"/>
                  </a:schemeClr>
                </a:solidFill>
                <a:latin typeface="Comic Sans MS" pitchFamily="66" charset="0"/>
                <a:cs typeface="Arial" pitchFamily="34" charset="0"/>
              </a:rPr>
              <a:t>GOVERNMENT</a:t>
            </a:r>
            <a:r>
              <a:rPr lang="en-US" sz="2400" b="1" dirty="0" smtClean="0">
                <a:latin typeface="Comic Sans MS" pitchFamily="66" charset="0"/>
                <a:cs typeface="Arial" pitchFamily="34" charset="0"/>
              </a:rPr>
              <a:t> </a:t>
            </a:r>
            <a:r>
              <a:rPr lang="en-US" sz="2400" dirty="0" smtClean="0">
                <a:latin typeface="Arial" pitchFamily="34" charset="0"/>
                <a:cs typeface="Arial" pitchFamily="34" charset="0"/>
              </a:rPr>
              <a:t/>
            </a:r>
            <a:br>
              <a:rPr lang="en-US" sz="2400" dirty="0" smtClean="0">
                <a:latin typeface="Arial" pitchFamily="34" charset="0"/>
                <a:cs typeface="Arial" pitchFamily="34" charset="0"/>
              </a:rPr>
            </a:br>
            <a:r>
              <a:rPr lang="en-US" sz="1800" dirty="0" smtClean="0">
                <a:latin typeface="Arial" pitchFamily="34" charset="0"/>
                <a:cs typeface="Arial" pitchFamily="34" charset="0"/>
              </a:rPr>
              <a:t/>
            </a:r>
            <a:br>
              <a:rPr lang="en-US" sz="1800" dirty="0" smtClean="0">
                <a:latin typeface="Arial" pitchFamily="34" charset="0"/>
                <a:cs typeface="Arial" pitchFamily="34" charset="0"/>
              </a:rPr>
            </a:br>
            <a:endParaRPr lang="en-US" sz="1600" b="1" dirty="0">
              <a:solidFill>
                <a:srgbClr val="7030A0"/>
              </a:solidFill>
              <a:latin typeface="Arial" pitchFamily="34" charset="0"/>
              <a:cs typeface="Arial" pitchFamily="34" charset="0"/>
            </a:endParaRPr>
          </a:p>
        </p:txBody>
      </p:sp>
      <p:sp>
        <p:nvSpPr>
          <p:cNvPr id="7" name="Subtitle 6"/>
          <p:cNvSpPr>
            <a:spLocks noGrp="1"/>
          </p:cNvSpPr>
          <p:nvPr>
            <p:ph type="subTitle" idx="1"/>
          </p:nvPr>
        </p:nvSpPr>
        <p:spPr>
          <a:xfrm>
            <a:off x="5029200" y="3124200"/>
            <a:ext cx="3657600" cy="1676400"/>
          </a:xfrm>
        </p:spPr>
        <p:txBody>
          <a:bodyPr/>
          <a:lstStyle/>
          <a:p>
            <a:pPr algn="l"/>
            <a:r>
              <a:rPr lang="id-ID" sz="2400" b="1" dirty="0" smtClean="0">
                <a:solidFill>
                  <a:srgbClr val="22923F"/>
                </a:solidFill>
                <a:latin typeface="Kristen ITC" pitchFamily="66" charset="0"/>
                <a:cs typeface="Arial" charset="0"/>
              </a:rPr>
              <a:t>M</a:t>
            </a:r>
            <a:r>
              <a:rPr lang="id-ID" sz="2000" b="1" dirty="0" smtClean="0">
                <a:solidFill>
                  <a:srgbClr val="22923F"/>
                </a:solidFill>
                <a:latin typeface="Kristen ITC" pitchFamily="66" charset="0"/>
                <a:cs typeface="Arial" charset="0"/>
              </a:rPr>
              <a:t>ateri Ke I</a:t>
            </a:r>
            <a:endParaRPr lang="id-ID" sz="2000" b="1" dirty="0" smtClean="0">
              <a:solidFill>
                <a:srgbClr val="0070C0"/>
              </a:solidFill>
              <a:latin typeface="Kristen ITC" pitchFamily="66" charset="0"/>
              <a:cs typeface="Arial" charset="0"/>
            </a:endParaRPr>
          </a:p>
          <a:p>
            <a:pPr algn="l">
              <a:buFont typeface="Wingdings" pitchFamily="2" charset="2"/>
              <a:buChar char="q"/>
            </a:pPr>
            <a:r>
              <a:rPr lang="id-ID" sz="2000" b="1" dirty="0" smtClean="0">
                <a:solidFill>
                  <a:srgbClr val="7030A0"/>
                </a:solidFill>
                <a:latin typeface="Jokerman" pitchFamily="82" charset="0"/>
                <a:cs typeface="Arial" charset="0"/>
              </a:rPr>
              <a:t>PENGERTIAN</a:t>
            </a:r>
            <a:r>
              <a:rPr lang="id-ID" sz="2000" b="1" dirty="0" smtClean="0">
                <a:solidFill>
                  <a:srgbClr val="7030A0"/>
                </a:solidFill>
                <a:latin typeface="Arial" charset="0"/>
                <a:cs typeface="Arial" charset="0"/>
              </a:rPr>
              <a:t> </a:t>
            </a:r>
          </a:p>
          <a:p>
            <a:pPr algn="l">
              <a:buFont typeface="Wingdings" pitchFamily="2" charset="2"/>
              <a:buChar char="q"/>
            </a:pPr>
            <a:r>
              <a:rPr lang="id-ID" sz="2000" b="1" dirty="0" smtClean="0">
                <a:solidFill>
                  <a:srgbClr val="FFC000"/>
                </a:solidFill>
                <a:latin typeface="Kristen ITC" pitchFamily="66" charset="0"/>
                <a:cs typeface="Arial" charset="0"/>
              </a:rPr>
              <a:t>KARAKTERISTIK</a:t>
            </a:r>
          </a:p>
          <a:p>
            <a:pPr algn="l">
              <a:buFont typeface="Wingdings" pitchFamily="2" charset="2"/>
              <a:buChar char="q"/>
            </a:pPr>
            <a:r>
              <a:rPr lang="id-ID" sz="2000" b="1" dirty="0" smtClean="0">
                <a:solidFill>
                  <a:srgbClr val="CC00CC"/>
                </a:solidFill>
                <a:latin typeface="Viner Hand ITC" pitchFamily="66" charset="0"/>
                <a:cs typeface="Arial" charset="0"/>
              </a:rPr>
              <a:t>PRINSIP-PRINSIP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1000"/>
                                        <p:tgtEl>
                                          <p:spTgt spid="6"/>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checkerboard(across)">
                                      <p:cBhvr>
                                        <p:cTn id="10" dur="1000"/>
                                        <p:tgtEl>
                                          <p:spTgt spid="7">
                                            <p:txEl>
                                              <p:pRg st="0" end="0"/>
                                            </p:txEl>
                                          </p:spTgt>
                                        </p:tgtEl>
                                      </p:cBhvr>
                                    </p:animEffect>
                                  </p:childTnLst>
                                  <p:subTnLst>
                                    <p:audio>
                                      <p:cMediaNode>
                                        <p:cTn display="0" masterRel="sameClick">
                                          <p:stCondLst>
                                            <p:cond evt="begin" delay="0">
                                              <p:tn val="8"/>
                                            </p:cond>
                                          </p:stCondLst>
                                          <p:endCondLst>
                                            <p:cond evt="onStopAudio" delay="0">
                                              <p:tgtEl>
                                                <p:sldTgt/>
                                              </p:tgtEl>
                                            </p:cond>
                                          </p:endCondLst>
                                        </p:cTn>
                                        <p:tgtEl>
                                          <p:sndTgt r:embed="rId2" name="camera.wav" builtIn="1"/>
                                        </p:tgtEl>
                                      </p:cMediaNode>
                                    </p:audio>
                                  </p:subTnLst>
                                </p:cTn>
                              </p:par>
                              <p:par>
                                <p:cTn id="11" presetID="5" presetClass="entr" presetSubtype="10" fill="hold" grpId="0" nodeType="with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Effect transition="in" filter="checkerboard(across)">
                                      <p:cBhvr>
                                        <p:cTn id="13" dur="1000"/>
                                        <p:tgtEl>
                                          <p:spTgt spid="7">
                                            <p:txEl>
                                              <p:pRg st="1" end="1"/>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2" name="camera.wav" builtIn="1"/>
                                        </p:tgtEl>
                                      </p:cMediaNode>
                                    </p:audio>
                                  </p:subTnLst>
                                </p:cTn>
                              </p:par>
                              <p:par>
                                <p:cTn id="14" presetID="5" presetClass="entr" presetSubtype="10" fill="hold" grpId="0" nodeType="withEffect">
                                  <p:stCondLst>
                                    <p:cond delay="0"/>
                                  </p:stCondLst>
                                  <p:childTnLst>
                                    <p:set>
                                      <p:cBhvr>
                                        <p:cTn id="15" dur="1" fill="hold">
                                          <p:stCondLst>
                                            <p:cond delay="0"/>
                                          </p:stCondLst>
                                        </p:cTn>
                                        <p:tgtEl>
                                          <p:spTgt spid="7">
                                            <p:txEl>
                                              <p:pRg st="2" end="2"/>
                                            </p:txEl>
                                          </p:spTgt>
                                        </p:tgtEl>
                                        <p:attrNameLst>
                                          <p:attrName>style.visibility</p:attrName>
                                        </p:attrNameLst>
                                      </p:cBhvr>
                                      <p:to>
                                        <p:strVal val="visible"/>
                                      </p:to>
                                    </p:set>
                                    <p:animEffect transition="in" filter="checkerboard(across)">
                                      <p:cBhvr>
                                        <p:cTn id="16" dur="1000"/>
                                        <p:tgtEl>
                                          <p:spTgt spid="7">
                                            <p:txEl>
                                              <p:pRg st="2" end="2"/>
                                            </p:txEl>
                                          </p:spTgt>
                                        </p:tgtEl>
                                      </p:cBhvr>
                                    </p:animEffect>
                                  </p:childTnLst>
                                  <p:subTnLst>
                                    <p:audio>
                                      <p:cMediaNode>
                                        <p:cTn display="0" masterRel="sameClick">
                                          <p:stCondLst>
                                            <p:cond evt="begin" delay="0">
                                              <p:tn val="14"/>
                                            </p:cond>
                                          </p:stCondLst>
                                          <p:endCondLst>
                                            <p:cond evt="onStopAudio" delay="0">
                                              <p:tgtEl>
                                                <p:sldTgt/>
                                              </p:tgtEl>
                                            </p:cond>
                                          </p:endCondLst>
                                        </p:cTn>
                                        <p:tgtEl>
                                          <p:sndTgt r:embed="rId2" name="camera.wav" builtIn="1"/>
                                        </p:tgtEl>
                                      </p:cMediaNode>
                                    </p:audio>
                                  </p:subTnLst>
                                </p:cTn>
                              </p:par>
                              <p:par>
                                <p:cTn id="17" presetID="5" presetClass="entr" presetSubtype="10" fill="hold" grpId="0" nodeType="with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Effect transition="in" filter="checkerboard(across)">
                                      <p:cBhvr>
                                        <p:cTn id="19" dur="1000"/>
                                        <p:tgtEl>
                                          <p:spTgt spid="7">
                                            <p:txEl>
                                              <p:pRg st="3" end="3"/>
                                            </p:txEl>
                                          </p:spTgt>
                                        </p:tgtEl>
                                      </p:cBhvr>
                                    </p:animEffect>
                                  </p:childTnLst>
                                  <p:subTnLst>
                                    <p:audio>
                                      <p:cMediaNode>
                                        <p:cTn display="0" masterRel="sameClick">
                                          <p:stCondLst>
                                            <p:cond evt="begin" delay="0">
                                              <p:tn val="17"/>
                                            </p:cond>
                                          </p:stCondLst>
                                          <p:endCondLst>
                                            <p:cond evt="onStopAudio" delay="0">
                                              <p:tgtEl>
                                                <p:sldTgt/>
                                              </p:tgtEl>
                                            </p:cond>
                                          </p:endCondLst>
                                        </p:cTn>
                                        <p:tgtEl>
                                          <p:sndTgt r:embed="rId2"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2438400" y="381000"/>
            <a:ext cx="5029200" cy="381000"/>
          </a:xfrm>
        </p:spPr>
        <p:txBody>
          <a:bodyPr>
            <a:normAutofit fontScale="90000"/>
          </a:bodyPr>
          <a:lstStyle/>
          <a:p>
            <a:r>
              <a:rPr lang="id-ID" sz="3200" b="1" dirty="0" smtClean="0">
                <a:solidFill>
                  <a:srgbClr val="FFFF00"/>
                </a:solidFill>
                <a:latin typeface="Kristen ITC" pitchFamily="66" charset="0"/>
                <a:cs typeface="Arial" charset="0"/>
              </a:rPr>
              <a:t>P</a:t>
            </a:r>
            <a:r>
              <a:rPr lang="en-US" sz="3200" b="1" dirty="0" err="1" smtClean="0">
                <a:solidFill>
                  <a:srgbClr val="FFFF00"/>
                </a:solidFill>
                <a:latin typeface="Kristen ITC" pitchFamily="66" charset="0"/>
                <a:cs typeface="Arial" charset="0"/>
              </a:rPr>
              <a:t>engertian</a:t>
            </a:r>
            <a:r>
              <a:rPr lang="id-ID" sz="3200" b="1" dirty="0" smtClean="0">
                <a:solidFill>
                  <a:srgbClr val="FFFF00"/>
                </a:solidFill>
                <a:latin typeface="Kristen ITC" pitchFamily="66" charset="0"/>
                <a:cs typeface="Arial" charset="0"/>
              </a:rPr>
              <a:t> G</a:t>
            </a:r>
            <a:r>
              <a:rPr lang="en-US" sz="3200" b="1" dirty="0" err="1" smtClean="0">
                <a:solidFill>
                  <a:srgbClr val="FFFF00"/>
                </a:solidFill>
                <a:latin typeface="Kristen ITC" pitchFamily="66" charset="0"/>
                <a:cs typeface="Arial" charset="0"/>
              </a:rPr>
              <a:t>overnment</a:t>
            </a:r>
            <a:r>
              <a:rPr lang="id-ID" sz="1800" dirty="0" smtClean="0">
                <a:solidFill>
                  <a:srgbClr val="FF0000"/>
                </a:solidFill>
                <a:latin typeface="Kristen ITC" pitchFamily="66" charset="0"/>
                <a:cs typeface="Arial" charset="0"/>
              </a:rPr>
              <a:t/>
            </a:r>
            <a:br>
              <a:rPr lang="id-ID" sz="1800" dirty="0" smtClean="0">
                <a:solidFill>
                  <a:srgbClr val="FF0000"/>
                </a:solidFill>
                <a:latin typeface="Kristen ITC" pitchFamily="66" charset="0"/>
                <a:cs typeface="Arial" charset="0"/>
              </a:rPr>
            </a:br>
            <a:endParaRPr lang="en-US" dirty="0" smtClean="0"/>
          </a:p>
        </p:txBody>
      </p:sp>
      <p:sp>
        <p:nvSpPr>
          <p:cNvPr id="4" name="Content Placeholder 3"/>
          <p:cNvSpPr>
            <a:spLocks noGrp="1"/>
          </p:cNvSpPr>
          <p:nvPr>
            <p:ph type="subTitle" idx="1"/>
          </p:nvPr>
        </p:nvSpPr>
        <p:spPr>
          <a:xfrm>
            <a:off x="228600" y="1219200"/>
            <a:ext cx="8763000" cy="5410200"/>
          </a:xfrm>
        </p:spPr>
        <p:txBody>
          <a:bodyPr/>
          <a:lstStyle/>
          <a:p>
            <a:pPr marL="171450" indent="-171450" algn="just">
              <a:buFont typeface="Wingdings" pitchFamily="2" charset="2"/>
              <a:buChar char="q"/>
              <a:defRPr/>
            </a:pPr>
            <a:r>
              <a:rPr lang="id-ID" sz="1600" b="1" dirty="0" smtClean="0">
                <a:solidFill>
                  <a:srgbClr val="0070C0"/>
                </a:solidFill>
                <a:latin typeface="Arial" pitchFamily="34" charset="0"/>
                <a:cs typeface="Arial" pitchFamily="34" charset="0"/>
              </a:rPr>
              <a:t>New  Oxford English Dictionary, government is the system by which  a state by which a state or community is governed or the action or manner of controlling or regulating  a state, organisation, or people </a:t>
            </a:r>
            <a:r>
              <a:rPr lang="id-ID" sz="1600" b="1" dirty="0" smtClean="0">
                <a:solidFill>
                  <a:srgbClr val="00B0F0"/>
                </a:solidFill>
                <a:latin typeface="Arial" pitchFamily="34" charset="0"/>
                <a:cs typeface="Arial" pitchFamily="34" charset="0"/>
              </a:rPr>
              <a:t>(New Oxford Dictionary Inggris, pemerintah adalah sistem di mana sebuah negara di mana sebuah negara atau masyarakat diatur atau tindakan atau cara untuk mengontrol atau mengatur sebuah negara, organisasi, atau orang-orang).</a:t>
            </a:r>
          </a:p>
          <a:p>
            <a:pPr marL="171450" indent="-171450" algn="just">
              <a:buFont typeface="Wingdings" pitchFamily="2" charset="2"/>
              <a:buChar char="q"/>
              <a:defRPr/>
            </a:pPr>
            <a:r>
              <a:rPr lang="id-ID" sz="1600" b="1" dirty="0" smtClean="0">
                <a:solidFill>
                  <a:srgbClr val="00B050"/>
                </a:solidFill>
                <a:latin typeface="Arial" pitchFamily="34" charset="0"/>
                <a:cs typeface="Arial" pitchFamily="34" charset="0"/>
              </a:rPr>
              <a:t>Osborne and Gaebler, government is the mechanism we use to make communal decisions. It is the way we provide services that benefit all our people: national defense, environmental protection, police protection, etc </a:t>
            </a:r>
            <a:r>
              <a:rPr lang="id-ID" sz="1600" b="1" dirty="0" smtClean="0">
                <a:solidFill>
                  <a:srgbClr val="7030A0"/>
                </a:solidFill>
                <a:latin typeface="Arial" pitchFamily="34" charset="0"/>
                <a:cs typeface="Arial" pitchFamily="34" charset="0"/>
              </a:rPr>
              <a:t>(Osborne dan Gaebler, pemerintah adalah mekanisme yang kita gunakan untuk membuat keputusan komunal. Ini adalah cara kita memberikan layanan yang bermanfaat bagi semua orang kita: pertahanan nasional, perlindungan lingkungan, perlindungan polisi, dll).</a:t>
            </a:r>
          </a:p>
          <a:p>
            <a:pPr marL="171450" indent="-171450" algn="just">
              <a:buFont typeface="Wingdings" pitchFamily="2" charset="2"/>
              <a:buChar char="q"/>
              <a:defRPr/>
            </a:pPr>
            <a:r>
              <a:rPr lang="id-ID" sz="1600" b="1" dirty="0" smtClean="0">
                <a:solidFill>
                  <a:srgbClr val="00CC00"/>
                </a:solidFill>
                <a:latin typeface="Arial" pitchFamily="34" charset="0"/>
                <a:cs typeface="Arial" pitchFamily="34" charset="0"/>
              </a:rPr>
              <a:t>Selain government, juga dikenal istilah governance dan administration yang seringkali diartikan sejenis. Padahal keduanya punya makna yang berbeda dengan government.</a:t>
            </a:r>
          </a:p>
          <a:p>
            <a:pPr marL="171450" indent="-171450" algn="just">
              <a:buFont typeface="Wingdings" pitchFamily="2" charset="2"/>
              <a:buChar char="q"/>
              <a:defRPr/>
            </a:pPr>
            <a:r>
              <a:rPr lang="id-ID" sz="1600" b="1" dirty="0" smtClean="0">
                <a:solidFill>
                  <a:srgbClr val="CC00CC"/>
                </a:solidFill>
                <a:latin typeface="Arial" pitchFamily="34" charset="0"/>
                <a:cs typeface="Arial" pitchFamily="34" charset="0"/>
              </a:rPr>
              <a:t>Governance : the action or manner of governing or the process by which we collectively solve our problems and meet our society’s need’s. Government is the instrument </a:t>
            </a:r>
            <a:r>
              <a:rPr lang="id-ID" sz="1600" b="1" dirty="0" smtClean="0">
                <a:solidFill>
                  <a:srgbClr val="FFC000"/>
                </a:solidFill>
                <a:latin typeface="Arial" pitchFamily="34" charset="0"/>
                <a:cs typeface="Arial" pitchFamily="34" charset="0"/>
              </a:rPr>
              <a:t>(Governance: tindakan atau cara memerintah atau proses dengan mana kita secara kolektif memecahkan masalah kita dan memenuhi kebutuhan masyarakat kita itu. Pemerintah adalah alat).</a:t>
            </a:r>
          </a:p>
          <a:p>
            <a:pPr marL="171450" indent="-171450" algn="just">
              <a:buFont typeface="Wingdings" pitchFamily="2" charset="2"/>
              <a:buChar char="q"/>
              <a:defRPr/>
            </a:pPr>
            <a:r>
              <a:rPr lang="id-ID" sz="1600" b="1" dirty="0" smtClean="0">
                <a:solidFill>
                  <a:srgbClr val="7030A0"/>
                </a:solidFill>
                <a:latin typeface="Arial" pitchFamily="34" charset="0"/>
                <a:cs typeface="Arial" pitchFamily="34" charset="0"/>
              </a:rPr>
              <a:t>Administration : management of the internal public organisation </a:t>
            </a:r>
            <a:r>
              <a:rPr lang="id-ID" sz="1600" b="1" dirty="0" smtClean="0">
                <a:solidFill>
                  <a:srgbClr val="22923F"/>
                </a:solidFill>
                <a:latin typeface="Arial" pitchFamily="34" charset="0"/>
                <a:cs typeface="Arial" pitchFamily="34" charset="0"/>
              </a:rPr>
              <a:t>(Administrasi: manajemen internal organisasi publik).</a:t>
            </a:r>
          </a:p>
          <a:p>
            <a:pPr algn="just">
              <a:defRPr/>
            </a:pPr>
            <a:endParaRPr lang="id-ID" sz="1600" dirty="0" smtClean="0">
              <a:latin typeface="Arial" pitchFamily="34" charset="0"/>
              <a:cs typeface="Arial" pitchFamily="34" charset="0"/>
            </a:endParaRPr>
          </a:p>
          <a:p>
            <a:pPr algn="just">
              <a:defRPr/>
            </a:pPr>
            <a:endParaRPr lang="id-ID" sz="1600" dirty="0" smtClean="0">
              <a:latin typeface="Arial" pitchFamily="34" charset="0"/>
              <a:cs typeface="Arial" pitchFamily="34" charset="0"/>
            </a:endParaRPr>
          </a:p>
          <a:p>
            <a:pPr algn="just">
              <a:defRPr/>
            </a:pPr>
            <a:endParaRPr lang="id-ID" sz="1600" dirty="0" smtClean="0">
              <a:latin typeface="Arial" pitchFamily="34" charset="0"/>
              <a:cs typeface="Arial" pitchFamily="34" charset="0"/>
            </a:endParaRPr>
          </a:p>
          <a:p>
            <a:pPr algn="just">
              <a:defRPr/>
            </a:pPr>
            <a:endParaRPr lang="id-ID" sz="16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down)">
                                      <p:cBhvr>
                                        <p:cTn id="7" dur="1000"/>
                                        <p:tgtEl>
                                          <p:spTgt spid="5"/>
                                        </p:tgtEl>
                                      </p:cBhvr>
                                    </p:animEffect>
                                  </p:childTnLst>
                                </p:cTn>
                              </p:par>
                              <p:par>
                                <p:cTn id="8" presetID="2" presetClass="entr" presetSubtype="12"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 calcmode="lin" valueType="num">
                                      <p:cBhvr additive="base">
                                        <p:cTn id="10" dur="10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11" dur="1000" fill="hold"/>
                                        <p:tgtEl>
                                          <p:spTgt spid="4">
                                            <p:txEl>
                                              <p:pRg st="0" end="0"/>
                                            </p:txEl>
                                          </p:spTgt>
                                        </p:tgtEl>
                                        <p:attrNameLst>
                                          <p:attrName>ppt_y</p:attrName>
                                        </p:attrNameLst>
                                      </p:cBhvr>
                                      <p:tavLst>
                                        <p:tav tm="0">
                                          <p:val>
                                            <p:strVal val="1+#ppt_h/2"/>
                                          </p:val>
                                        </p:tav>
                                        <p:tav tm="100000">
                                          <p:val>
                                            <p:strVal val="#ppt_y"/>
                                          </p:val>
                                        </p:tav>
                                      </p:tavLst>
                                    </p:anim>
                                  </p:childTnLst>
                                </p:cTn>
                              </p:par>
                              <p:par>
                                <p:cTn id="12" presetID="2" presetClass="entr" presetSubtype="12" fill="hold" grpId="0" nodeType="with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additive="base">
                                        <p:cTn id="14" dur="10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15" dur="1000" fill="hold"/>
                                        <p:tgtEl>
                                          <p:spTgt spid="4">
                                            <p:txEl>
                                              <p:pRg st="1" end="1"/>
                                            </p:txEl>
                                          </p:spTgt>
                                        </p:tgtEl>
                                        <p:attrNameLst>
                                          <p:attrName>ppt_y</p:attrName>
                                        </p:attrNameLst>
                                      </p:cBhvr>
                                      <p:tavLst>
                                        <p:tav tm="0">
                                          <p:val>
                                            <p:strVal val="1+#ppt_h/2"/>
                                          </p:val>
                                        </p:tav>
                                        <p:tav tm="100000">
                                          <p:val>
                                            <p:strVal val="#ppt_y"/>
                                          </p:val>
                                        </p:tav>
                                      </p:tavLst>
                                    </p:anim>
                                  </p:childTnLst>
                                </p:cTn>
                              </p:par>
                              <p:par>
                                <p:cTn id="16" presetID="2" presetClass="entr" presetSubtype="12" fill="hold" grpId="0" nodeType="with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 calcmode="lin" valueType="num">
                                      <p:cBhvr additive="base">
                                        <p:cTn id="18" dur="10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19" dur="1000" fill="hold"/>
                                        <p:tgtEl>
                                          <p:spTgt spid="4">
                                            <p:txEl>
                                              <p:pRg st="2" end="2"/>
                                            </p:txEl>
                                          </p:spTgt>
                                        </p:tgtEl>
                                        <p:attrNameLst>
                                          <p:attrName>ppt_y</p:attrName>
                                        </p:attrNameLst>
                                      </p:cBhvr>
                                      <p:tavLst>
                                        <p:tav tm="0">
                                          <p:val>
                                            <p:strVal val="1+#ppt_h/2"/>
                                          </p:val>
                                        </p:tav>
                                        <p:tav tm="100000">
                                          <p:val>
                                            <p:strVal val="#ppt_y"/>
                                          </p:val>
                                        </p:tav>
                                      </p:tavLst>
                                    </p:anim>
                                  </p:childTnLst>
                                </p:cTn>
                              </p:par>
                              <p:par>
                                <p:cTn id="20" presetID="2" presetClass="entr" presetSubtype="12" fill="hold" grpId="0"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 calcmode="lin" valueType="num">
                                      <p:cBhvr additive="base">
                                        <p:cTn id="22" dur="10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23" dur="1000" fill="hold"/>
                                        <p:tgtEl>
                                          <p:spTgt spid="4">
                                            <p:txEl>
                                              <p:pRg st="3" end="3"/>
                                            </p:txEl>
                                          </p:spTgt>
                                        </p:tgtEl>
                                        <p:attrNameLst>
                                          <p:attrName>ppt_y</p:attrName>
                                        </p:attrNameLst>
                                      </p:cBhvr>
                                      <p:tavLst>
                                        <p:tav tm="0">
                                          <p:val>
                                            <p:strVal val="1+#ppt_h/2"/>
                                          </p:val>
                                        </p:tav>
                                        <p:tav tm="100000">
                                          <p:val>
                                            <p:strVal val="#ppt_y"/>
                                          </p:val>
                                        </p:tav>
                                      </p:tavLst>
                                    </p:anim>
                                  </p:childTnLst>
                                </p:cTn>
                              </p:par>
                              <p:par>
                                <p:cTn id="24" presetID="2" presetClass="entr" presetSubtype="12" fill="hold" grpId="0" nodeType="withEffect">
                                  <p:stCondLst>
                                    <p:cond delay="0"/>
                                  </p:stCondLst>
                                  <p:childTnLst>
                                    <p:set>
                                      <p:cBhvr>
                                        <p:cTn id="25" dur="1" fill="hold">
                                          <p:stCondLst>
                                            <p:cond delay="0"/>
                                          </p:stCondLst>
                                        </p:cTn>
                                        <p:tgtEl>
                                          <p:spTgt spid="4">
                                            <p:txEl>
                                              <p:pRg st="4" end="4"/>
                                            </p:txEl>
                                          </p:spTgt>
                                        </p:tgtEl>
                                        <p:attrNameLst>
                                          <p:attrName>style.visibility</p:attrName>
                                        </p:attrNameLst>
                                      </p:cBhvr>
                                      <p:to>
                                        <p:strVal val="visible"/>
                                      </p:to>
                                    </p:set>
                                    <p:anim calcmode="lin" valueType="num">
                                      <p:cBhvr additive="base">
                                        <p:cTn id="26" dur="1000" fill="hold"/>
                                        <p:tgtEl>
                                          <p:spTgt spid="4">
                                            <p:txEl>
                                              <p:pRg st="4" end="4"/>
                                            </p:txEl>
                                          </p:spTgt>
                                        </p:tgtEl>
                                        <p:attrNameLst>
                                          <p:attrName>ppt_x</p:attrName>
                                        </p:attrNameLst>
                                      </p:cBhvr>
                                      <p:tavLst>
                                        <p:tav tm="0">
                                          <p:val>
                                            <p:strVal val="0-#ppt_w/2"/>
                                          </p:val>
                                        </p:tav>
                                        <p:tav tm="100000">
                                          <p:val>
                                            <p:strVal val="#ppt_x"/>
                                          </p:val>
                                        </p:tav>
                                      </p:tavLst>
                                    </p:anim>
                                    <p:anim calcmode="lin" valueType="num">
                                      <p:cBhvr additive="base">
                                        <p:cTn id="27" dur="10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285852" y="357166"/>
            <a:ext cx="6786610" cy="838200"/>
          </a:xfrm>
        </p:spPr>
        <p:txBody>
          <a:bodyPr>
            <a:normAutofit fontScale="90000"/>
          </a:bodyPr>
          <a:lstStyle/>
          <a:p>
            <a:pPr eaLnBrk="1" hangingPunct="1"/>
            <a:r>
              <a:rPr lang="id-ID" b="1" dirty="0" smtClean="0">
                <a:solidFill>
                  <a:srgbClr val="FF0000"/>
                </a:solidFill>
                <a:latin typeface="Kristen ITC" pitchFamily="66" charset="0"/>
              </a:rPr>
              <a:t>Pengertian e-Government</a:t>
            </a:r>
          </a:p>
        </p:txBody>
      </p:sp>
      <p:sp>
        <p:nvSpPr>
          <p:cNvPr id="6" name="Content Placeholder 5"/>
          <p:cNvSpPr>
            <a:spLocks noGrp="1"/>
          </p:cNvSpPr>
          <p:nvPr>
            <p:ph sz="half" idx="1"/>
          </p:nvPr>
        </p:nvSpPr>
        <p:spPr>
          <a:xfrm>
            <a:off x="152400" y="1219200"/>
            <a:ext cx="4343400" cy="5486400"/>
          </a:xfrm>
        </p:spPr>
        <p:txBody>
          <a:bodyPr>
            <a:normAutofit lnSpcReduction="10000"/>
          </a:bodyPr>
          <a:lstStyle/>
          <a:p>
            <a:pPr marL="171450" indent="-171450" algn="just">
              <a:buFont typeface="Wingdings" pitchFamily="2" charset="2"/>
              <a:buChar char="q"/>
              <a:defRPr/>
            </a:pPr>
            <a:r>
              <a:rPr lang="id-ID" sz="1600" b="1" dirty="0" smtClean="0">
                <a:solidFill>
                  <a:srgbClr val="0070C0"/>
                </a:solidFill>
                <a:latin typeface="Arial" pitchFamily="34" charset="0"/>
                <a:cs typeface="Arial" pitchFamily="34" charset="0"/>
              </a:rPr>
              <a:t>Bank Dunia : e-Government refers to the use of government agencies of information technologies (such as Wide Area Networks, the internet, and mobile computing) that have the ability to transform relations with citizen, businesses, and oter arms of government </a:t>
            </a:r>
            <a:r>
              <a:rPr lang="id-ID" sz="1600" b="1" dirty="0" smtClean="0">
                <a:solidFill>
                  <a:srgbClr val="FF0000"/>
                </a:solidFill>
                <a:latin typeface="Arial" pitchFamily="34" charset="0"/>
                <a:cs typeface="Arial" pitchFamily="34" charset="0"/>
              </a:rPr>
              <a:t>(Bank Dunia: e-government mengacu pada penggunaan lembaga pemerintah teknologi informasi (seperti Wide Area Networks, internet, dan mobile computing) yang memiliki kemampuan untuk mentransformasikan hubungan dengan warga, bisnis, dan pemerintahan</a:t>
            </a:r>
            <a:r>
              <a:rPr lang="id-ID" sz="1600" b="1" dirty="0" smtClean="0">
                <a:solidFill>
                  <a:srgbClr val="FF0000"/>
                </a:solidFill>
              </a:rPr>
              <a:t>).</a:t>
            </a:r>
          </a:p>
          <a:p>
            <a:pPr marL="171450" indent="-171450" algn="just">
              <a:buFont typeface="Wingdings" pitchFamily="2" charset="2"/>
              <a:buChar char="q"/>
              <a:defRPr/>
            </a:pPr>
            <a:r>
              <a:rPr lang="en-US" sz="1600" b="1" dirty="0" smtClean="0">
                <a:solidFill>
                  <a:srgbClr val="0070C0"/>
                </a:solidFill>
                <a:latin typeface="Arial" pitchFamily="34" charset="0"/>
                <a:cs typeface="Arial" pitchFamily="34" charset="0"/>
              </a:rPr>
              <a:t> </a:t>
            </a:r>
            <a:r>
              <a:rPr lang="en-US" sz="1600" b="1" dirty="0" smtClean="0">
                <a:solidFill>
                  <a:srgbClr val="00CC00"/>
                </a:solidFill>
                <a:latin typeface="Arial" pitchFamily="34" charset="0"/>
                <a:cs typeface="Arial" pitchFamily="34" charset="0"/>
              </a:rPr>
              <a:t>UNDP : e-Gov is the </a:t>
            </a:r>
            <a:r>
              <a:rPr lang="id-ID" sz="1600" b="1" dirty="0" smtClean="0">
                <a:solidFill>
                  <a:srgbClr val="00CC00"/>
                </a:solidFill>
                <a:latin typeface="Arial" pitchFamily="34" charset="0"/>
                <a:cs typeface="Arial" pitchFamily="34" charset="0"/>
              </a:rPr>
              <a:t>aplication</a:t>
            </a:r>
            <a:r>
              <a:rPr lang="en-US" sz="1600" b="1" dirty="0" smtClean="0">
                <a:solidFill>
                  <a:srgbClr val="00CC00"/>
                </a:solidFill>
                <a:latin typeface="Arial" pitchFamily="34" charset="0"/>
                <a:cs typeface="Arial" pitchFamily="34" charset="0"/>
              </a:rPr>
              <a:t> of </a:t>
            </a:r>
            <a:r>
              <a:rPr lang="id-ID" sz="1600" b="1" dirty="0" smtClean="0">
                <a:solidFill>
                  <a:srgbClr val="00CC00"/>
                </a:solidFill>
                <a:latin typeface="Arial" pitchFamily="34" charset="0"/>
                <a:cs typeface="Arial" pitchFamily="34" charset="0"/>
              </a:rPr>
              <a:t>information</a:t>
            </a:r>
            <a:r>
              <a:rPr lang="en-US" sz="1600" b="1" dirty="0" smtClean="0">
                <a:solidFill>
                  <a:srgbClr val="00CC00"/>
                </a:solidFill>
                <a:latin typeface="Arial" pitchFamily="34" charset="0"/>
                <a:cs typeface="Arial" pitchFamily="34" charset="0"/>
              </a:rPr>
              <a:t> and communication technology (ICT) by government agencies </a:t>
            </a:r>
            <a:r>
              <a:rPr lang="en-US" sz="1600" b="1" dirty="0" smtClean="0">
                <a:solidFill>
                  <a:srgbClr val="CC00CC"/>
                </a:solidFill>
                <a:latin typeface="Arial" pitchFamily="34" charset="0"/>
                <a:cs typeface="Arial" pitchFamily="34" charset="0"/>
              </a:rPr>
              <a:t>(</a:t>
            </a:r>
            <a:r>
              <a:rPr lang="sv-SE" sz="1600" b="1" dirty="0" smtClean="0">
                <a:solidFill>
                  <a:srgbClr val="CC00CC"/>
                </a:solidFill>
                <a:latin typeface="Arial" pitchFamily="34" charset="0"/>
                <a:cs typeface="Arial" pitchFamily="34" charset="0"/>
              </a:rPr>
              <a:t>UNDP: e-Gov adalah penerapan </a:t>
            </a:r>
            <a:r>
              <a:rPr lang="id-ID" sz="1600" b="1" dirty="0" smtClean="0">
                <a:solidFill>
                  <a:srgbClr val="CC00CC"/>
                </a:solidFill>
                <a:latin typeface="Arial" pitchFamily="34" charset="0"/>
                <a:cs typeface="Arial" pitchFamily="34" charset="0"/>
              </a:rPr>
              <a:t>teknologi informasi dan komunikasi (ICT) oleh instansi pemerintah).</a:t>
            </a:r>
          </a:p>
          <a:p>
            <a:pPr marL="0" indent="0" algn="just">
              <a:buFontTx/>
              <a:buNone/>
              <a:defRPr/>
            </a:pPr>
            <a:endParaRPr lang="en-US" sz="1600" dirty="0">
              <a:latin typeface="Arial" pitchFamily="34" charset="0"/>
              <a:cs typeface="Arial" pitchFamily="34" charset="0"/>
            </a:endParaRPr>
          </a:p>
        </p:txBody>
      </p:sp>
      <p:sp>
        <p:nvSpPr>
          <p:cNvPr id="7" name="Content Placeholder 6"/>
          <p:cNvSpPr>
            <a:spLocks noGrp="1"/>
          </p:cNvSpPr>
          <p:nvPr>
            <p:ph sz="half" idx="2"/>
          </p:nvPr>
        </p:nvSpPr>
        <p:spPr>
          <a:xfrm>
            <a:off x="4648200" y="1219200"/>
            <a:ext cx="4343400" cy="5486400"/>
          </a:xfrm>
        </p:spPr>
        <p:txBody>
          <a:bodyPr>
            <a:normAutofit lnSpcReduction="10000"/>
          </a:bodyPr>
          <a:lstStyle/>
          <a:p>
            <a:pPr marL="171450" indent="-171450" algn="just">
              <a:buFont typeface="Wingdings" pitchFamily="2" charset="2"/>
              <a:buChar char="q"/>
            </a:pPr>
            <a:r>
              <a:rPr lang="id-ID" sz="1600" b="1" smtClean="0">
                <a:solidFill>
                  <a:srgbClr val="CC00CC"/>
                </a:solidFill>
                <a:latin typeface="Arial" charset="0"/>
                <a:cs typeface="Arial" charset="0"/>
              </a:rPr>
              <a:t>James S.L Young : e-Gov as the government use of technology, in particular, web-based internet applications to enhance access and delivery of government services to citizens, bussiness partners, employees, and other government entities. In short, e-Gov is electronically executed transactions between government agencies and citizens </a:t>
            </a:r>
            <a:r>
              <a:rPr lang="id-ID" sz="1600" b="1" smtClean="0">
                <a:solidFill>
                  <a:srgbClr val="FFC000"/>
                </a:solidFill>
                <a:latin typeface="Arial" charset="0"/>
                <a:cs typeface="Arial" charset="0"/>
              </a:rPr>
              <a:t>(SL James Young: e-Gov pemerintah sebagai penggunaan teknologi, khususnya, web aplikasi berbasis internet untuk meningkatkan akses dan pemberian pelayanan pemerintah kepada warga negara, mitra bisnis, karyawan, dan badan pemerintah lainnya. Singkatnya, e-Gov dilaksanakan secara elektronik transaksi antara lembaga pemerintah dan warga negara). </a:t>
            </a:r>
          </a:p>
          <a:p>
            <a:pPr marL="171450" indent="-171450" algn="just">
              <a:buFontTx/>
              <a:buNone/>
            </a:pPr>
            <a:endParaRPr lang="en-US" sz="1600" smtClean="0">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wheel(4)">
                                      <p:cBhvr>
                                        <p:cTn id="7" dur="1000"/>
                                        <p:tgtEl>
                                          <p:spTgt spid="3074"/>
                                        </p:tgtEl>
                                      </p:cBhvr>
                                    </p:animEffect>
                                  </p:childTnLst>
                                </p:cTn>
                              </p:par>
                              <p:par>
                                <p:cTn id="8" presetID="13" presetClass="entr" presetSubtype="16" fill="hold" grpId="0"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plus(in)">
                                      <p:cBhvr>
                                        <p:cTn id="10" dur="1000"/>
                                        <p:tgtEl>
                                          <p:spTgt spid="6">
                                            <p:txEl>
                                              <p:pRg st="0" end="0"/>
                                            </p:txEl>
                                          </p:spTgt>
                                        </p:tgtEl>
                                      </p:cBhvr>
                                    </p:animEffect>
                                  </p:childTnLst>
                                </p:cTn>
                              </p:par>
                              <p:par>
                                <p:cTn id="11" presetID="13" presetClass="entr" presetSubtype="16" fill="hold" grpId="0" nodeType="with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plus(in)">
                                      <p:cBhvr>
                                        <p:cTn id="13" dur="1000"/>
                                        <p:tgtEl>
                                          <p:spTgt spid="6">
                                            <p:txEl>
                                              <p:pRg st="1" end="1"/>
                                            </p:txEl>
                                          </p:spTgt>
                                        </p:tgtEl>
                                      </p:cBhvr>
                                    </p:animEffect>
                                  </p:childTnLst>
                                </p:cTn>
                              </p:par>
                              <p:par>
                                <p:cTn id="14" presetID="7" presetClass="entr" presetSubtype="2" fill="hold" grpId="0" nodeType="withEffect">
                                  <p:stCondLst>
                                    <p:cond delay="0"/>
                                  </p:stCondLst>
                                  <p:childTnLst>
                                    <p:set>
                                      <p:cBhvr>
                                        <p:cTn id="15" dur="1" fill="hold">
                                          <p:stCondLst>
                                            <p:cond delay="0"/>
                                          </p:stCondLst>
                                        </p:cTn>
                                        <p:tgtEl>
                                          <p:spTgt spid="7">
                                            <p:txEl>
                                              <p:pRg st="0" end="0"/>
                                            </p:txEl>
                                          </p:spTgt>
                                        </p:tgtEl>
                                        <p:attrNameLst>
                                          <p:attrName>style.visibility</p:attrName>
                                        </p:attrNameLst>
                                      </p:cBhvr>
                                      <p:to>
                                        <p:strVal val="visible"/>
                                      </p:to>
                                    </p:set>
                                    <p:anim calcmode="lin" valueType="num">
                                      <p:cBhvr additive="base">
                                        <p:cTn id="16" dur="1000" fill="hold"/>
                                        <p:tgtEl>
                                          <p:spTgt spid="7">
                                            <p:txEl>
                                              <p:pRg st="0" end="0"/>
                                            </p:txEl>
                                          </p:spTgt>
                                        </p:tgtEl>
                                        <p:attrNameLst>
                                          <p:attrName>ppt_x</p:attrName>
                                        </p:attrNameLst>
                                      </p:cBhvr>
                                      <p:tavLst>
                                        <p:tav tm="0">
                                          <p:val>
                                            <p:strVal val="1+#ppt_w/2"/>
                                          </p:val>
                                        </p:tav>
                                        <p:tav tm="100000">
                                          <p:val>
                                            <p:strVal val="#ppt_x"/>
                                          </p:val>
                                        </p:tav>
                                      </p:tavLst>
                                    </p:anim>
                                    <p:anim calcmode="lin" valueType="num">
                                      <p:cBhvr additive="base">
                                        <p:cTn id="17" dur="10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6" grpId="0" build="p"/>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828800" y="1143000"/>
            <a:ext cx="7086600" cy="2667000"/>
          </a:xfrm>
        </p:spPr>
        <p:txBody>
          <a:bodyPr>
            <a:normAutofit fontScale="90000"/>
          </a:bodyPr>
          <a:lstStyle/>
          <a:p>
            <a:pPr marL="171450" indent="-171450" algn="just">
              <a:buFont typeface="Wingdings" pitchFamily="2" charset="2"/>
              <a:buChar char="q"/>
            </a:pPr>
            <a:r>
              <a:rPr lang="id-ID" sz="2000" b="1" smtClean="0">
                <a:solidFill>
                  <a:srgbClr val="00B050"/>
                </a:solidFill>
                <a:latin typeface="Kristen ITC" pitchFamily="66" charset="0"/>
                <a:cs typeface="Arial" charset="0"/>
              </a:rPr>
              <a:t>Douglas Holmes : e-Gov is the use of information technology, in particular the internet, to deliver public services in a much more customer-oriented, cost-effective, and all together different &amp; better way </a:t>
            </a:r>
            <a:r>
              <a:rPr lang="id-ID" sz="2000" b="1" smtClean="0">
                <a:solidFill>
                  <a:srgbClr val="FF0000"/>
                </a:solidFill>
                <a:latin typeface="Kristen ITC" pitchFamily="66" charset="0"/>
                <a:cs typeface="Arial" charset="0"/>
              </a:rPr>
              <a:t>(Douglas Holmes: e-Gov adalah penggunaan teknologi informasi, khususnya internet, untuk memberikan pelayanan publik yang lebih berorientasi pelanggan, biaya yang efektif, dan semua bersama-sama berbeda &amp; cara yang lebih baik).</a:t>
            </a:r>
          </a:p>
        </p:txBody>
      </p:sp>
      <p:sp>
        <p:nvSpPr>
          <p:cNvPr id="5" name="Content Placeholder 4"/>
          <p:cNvSpPr>
            <a:spLocks noGrp="1"/>
          </p:cNvSpPr>
          <p:nvPr>
            <p:ph idx="1"/>
          </p:nvPr>
        </p:nvSpPr>
        <p:spPr>
          <a:xfrm>
            <a:off x="457200" y="4114800"/>
            <a:ext cx="6096000" cy="2286000"/>
          </a:xfrm>
        </p:spPr>
        <p:txBody>
          <a:bodyPr/>
          <a:lstStyle/>
          <a:p>
            <a:pPr marL="171450" indent="-171450" algn="just">
              <a:buFont typeface="Wingdings" pitchFamily="2" charset="2"/>
              <a:buChar char="q"/>
            </a:pPr>
            <a:r>
              <a:rPr lang="id-ID" sz="2000" b="1" smtClean="0">
                <a:solidFill>
                  <a:srgbClr val="7030A0"/>
                </a:solidFill>
                <a:latin typeface="Kristen ITC" pitchFamily="66" charset="0"/>
                <a:cs typeface="Arial" charset="0"/>
              </a:rPr>
              <a:t>Dengan demikian, e-Gov adalah penggunaan teknologi informasi dan komunikasi untuk mewujudkan praktik pemerintahan yang lebih efisien dan efektif, pelayanan yang lebih terjangkau dan memperluas akses publik untuk memperoleh informasi sehingga akuntabilitas pemerintah meningkat.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additive="base">
                                        <p:cTn id="7" dur="1000" fill="hold"/>
                                        <p:tgtEl>
                                          <p:spTgt spid="12290"/>
                                        </p:tgtEl>
                                        <p:attrNameLst>
                                          <p:attrName>ppt_x</p:attrName>
                                        </p:attrNameLst>
                                      </p:cBhvr>
                                      <p:tavLst>
                                        <p:tav tm="0">
                                          <p:val>
                                            <p:strVal val="0-#ppt_w/2"/>
                                          </p:val>
                                        </p:tav>
                                        <p:tav tm="100000">
                                          <p:val>
                                            <p:strVal val="#ppt_x"/>
                                          </p:val>
                                        </p:tav>
                                      </p:tavLst>
                                    </p:anim>
                                    <p:anim calcmode="lin" valueType="num">
                                      <p:cBhvr additive="base">
                                        <p:cTn id="8" dur="1000" fill="hold"/>
                                        <p:tgtEl>
                                          <p:spTgt spid="12290"/>
                                        </p:tgtEl>
                                        <p:attrNameLst>
                                          <p:attrName>ppt_y</p:attrName>
                                        </p:attrNameLst>
                                      </p:cBhvr>
                                      <p:tavLst>
                                        <p:tav tm="0">
                                          <p:val>
                                            <p:strVal val="0-#ppt_h/2"/>
                                          </p:val>
                                        </p:tav>
                                        <p:tav tm="100000">
                                          <p:val>
                                            <p:strVal val="#ppt_y"/>
                                          </p:val>
                                        </p:tav>
                                      </p:tavLst>
                                    </p:anim>
                                  </p:childTnLst>
                                </p:cTn>
                              </p:par>
                              <p:par>
                                <p:cTn id="9" presetID="4" presetClass="entr" presetSubtype="32" fill="hold" grpId="0"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box(out)">
                                      <p:cBhvr>
                                        <p:cTn id="11"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0"/>
            <a:ext cx="5257800" cy="838200"/>
          </a:xfrm>
        </p:spPr>
        <p:txBody>
          <a:bodyPr/>
          <a:lstStyle/>
          <a:p>
            <a:r>
              <a:rPr lang="id-ID" sz="2500" b="1" smtClean="0">
                <a:solidFill>
                  <a:srgbClr val="FFFF00"/>
                </a:solidFill>
                <a:latin typeface="Kristen ITC" pitchFamily="66" charset="0"/>
              </a:rPr>
              <a:t>Karakteristik e-Government</a:t>
            </a:r>
          </a:p>
        </p:txBody>
      </p:sp>
      <p:sp>
        <p:nvSpPr>
          <p:cNvPr id="3" name="Content Placeholder 2"/>
          <p:cNvSpPr>
            <a:spLocks noGrp="1"/>
          </p:cNvSpPr>
          <p:nvPr>
            <p:ph idx="1"/>
          </p:nvPr>
        </p:nvSpPr>
        <p:spPr>
          <a:xfrm>
            <a:off x="1524000" y="1447800"/>
            <a:ext cx="7239000" cy="4800600"/>
          </a:xfrm>
        </p:spPr>
        <p:txBody>
          <a:bodyPr/>
          <a:lstStyle/>
          <a:p>
            <a:pPr marL="514350" indent="-514350" algn="just">
              <a:buFont typeface="+mj-lt"/>
              <a:buAutoNum type="arabicPeriod"/>
              <a:defRPr/>
            </a:pPr>
            <a:r>
              <a:rPr lang="id-ID" sz="2800" dirty="0" smtClean="0">
                <a:solidFill>
                  <a:srgbClr val="FFC000"/>
                </a:solidFill>
                <a:latin typeface="Kristen ITC" pitchFamily="66" charset="0"/>
              </a:rPr>
              <a:t>Merupakan suatu mekanisme interaksi baru (modern) antara pemerintah dengan masyarakat dan kalangan yang berkepentingan (stakeholders).</a:t>
            </a:r>
          </a:p>
          <a:p>
            <a:pPr marL="514350" indent="-514350" algn="just">
              <a:buFont typeface="+mj-lt"/>
              <a:buAutoNum type="arabicPeriod"/>
              <a:defRPr/>
            </a:pPr>
            <a:r>
              <a:rPr lang="id-ID" sz="2800" dirty="0" smtClean="0">
                <a:solidFill>
                  <a:srgbClr val="FF0000"/>
                </a:solidFill>
                <a:latin typeface="Kristen ITC" pitchFamily="66" charset="0"/>
              </a:rPr>
              <a:t>Melibatkan penggunaan teknologi informasi dan komunikasi (terutama internet).</a:t>
            </a:r>
          </a:p>
          <a:p>
            <a:pPr marL="514350" indent="-514350" algn="just">
              <a:buFont typeface="+mj-lt"/>
              <a:buAutoNum type="arabicPeriod"/>
              <a:defRPr/>
            </a:pPr>
            <a:r>
              <a:rPr lang="id-ID" sz="2800" dirty="0" smtClean="0">
                <a:solidFill>
                  <a:srgbClr val="00CC00"/>
                </a:solidFill>
                <a:latin typeface="Kristen ITC" pitchFamily="66" charset="0"/>
              </a:rPr>
              <a:t>Memperbaiki mutu (kualitas) pelayanan yang selama ini berjalan.</a:t>
            </a:r>
          </a:p>
          <a:p>
            <a:pPr marL="0" indent="0" algn="just">
              <a:buFontTx/>
              <a:buNone/>
              <a:defRPr/>
            </a:pPr>
            <a:endParaRPr lang="id-ID" sz="2800" dirty="0" smtClean="0">
              <a:latin typeface="Kristen ITC"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3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out)">
                                      <p:cBhvr>
                                        <p:cTn id="7" dur="1000"/>
                                        <p:tgtEl>
                                          <p:spTgt spid="2"/>
                                        </p:tgtEl>
                                      </p:cBhvr>
                                    </p:animEffect>
                                  </p:childTnLst>
                                </p:cTn>
                              </p:par>
                              <p:par>
                                <p:cTn id="8" presetID="55"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p:cTn id="10"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1"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2" dur="1000"/>
                                        <p:tgtEl>
                                          <p:spTgt spid="3">
                                            <p:txEl>
                                              <p:pRg st="0" end="0"/>
                                            </p:txEl>
                                          </p:spTgt>
                                        </p:tgtEl>
                                      </p:cBhvr>
                                    </p:animEffect>
                                  </p:childTnLst>
                                </p:cTn>
                              </p:par>
                              <p:par>
                                <p:cTn id="13" presetID="55"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6"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7" dur="1000"/>
                                        <p:tgtEl>
                                          <p:spTgt spid="3">
                                            <p:txEl>
                                              <p:pRg st="1" end="1"/>
                                            </p:txEl>
                                          </p:spTgt>
                                        </p:tgtEl>
                                      </p:cBhvr>
                                    </p:animEffect>
                                  </p:childTnLst>
                                </p:cTn>
                              </p:par>
                              <p:par>
                                <p:cTn id="18" presetID="55" presetClass="entr" presetSubtype="0"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p:cTn id="20"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1"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0"/>
            <a:ext cx="5410200" cy="838200"/>
          </a:xfrm>
        </p:spPr>
        <p:txBody>
          <a:bodyPr/>
          <a:lstStyle/>
          <a:p>
            <a:r>
              <a:rPr lang="id-ID" sz="2400" b="1" smtClean="0">
                <a:solidFill>
                  <a:srgbClr val="CC00CC"/>
                </a:solidFill>
                <a:latin typeface="Kristen ITC" pitchFamily="66" charset="0"/>
              </a:rPr>
              <a:t>Prinsip~prinsip e-Government</a:t>
            </a:r>
          </a:p>
        </p:txBody>
      </p:sp>
      <p:sp>
        <p:nvSpPr>
          <p:cNvPr id="3" name="Content Placeholder 2"/>
          <p:cNvSpPr>
            <a:spLocks noGrp="1"/>
          </p:cNvSpPr>
          <p:nvPr>
            <p:ph idx="1"/>
          </p:nvPr>
        </p:nvSpPr>
        <p:spPr>
          <a:xfrm>
            <a:off x="685800" y="1371600"/>
            <a:ext cx="7772400" cy="5029200"/>
          </a:xfrm>
        </p:spPr>
        <p:txBody>
          <a:bodyPr/>
          <a:lstStyle/>
          <a:p>
            <a:pPr marL="228600" indent="-228600" algn="just">
              <a:buFont typeface="Wingdings" pitchFamily="2" charset="2"/>
              <a:buChar char="q"/>
              <a:defRPr/>
            </a:pPr>
            <a:r>
              <a:rPr lang="id-ID" sz="1800" b="1" dirty="0" smtClean="0">
                <a:solidFill>
                  <a:srgbClr val="CC00CC"/>
                </a:solidFill>
                <a:latin typeface="Kristen ITC" pitchFamily="66" charset="0"/>
              </a:rPr>
              <a:t>Fokus pada perbaikan pelayanan pemerintah kepada masyarakat. Karena itu perlu ten</a:t>
            </a:r>
            <a:r>
              <a:rPr lang="en-US" sz="1800" b="1" dirty="0" smtClean="0">
                <a:solidFill>
                  <a:srgbClr val="CC00CC"/>
                </a:solidFill>
                <a:latin typeface="Kristen ITC" pitchFamily="66" charset="0"/>
              </a:rPr>
              <a:t>t</a:t>
            </a:r>
            <a:r>
              <a:rPr lang="id-ID" sz="1800" b="1" dirty="0" smtClean="0">
                <a:solidFill>
                  <a:srgbClr val="CC00CC"/>
                </a:solidFill>
                <a:latin typeface="Kristen ITC" pitchFamily="66" charset="0"/>
              </a:rPr>
              <a:t>ukan prioritas jenis pelayanan yang:</a:t>
            </a:r>
          </a:p>
          <a:p>
            <a:pPr marL="457200" indent="-228600" algn="just">
              <a:buFont typeface="+mj-lt"/>
              <a:buAutoNum type="arabicPeriod"/>
              <a:defRPr/>
            </a:pPr>
            <a:r>
              <a:rPr lang="id-ID" sz="1800" b="1" dirty="0" smtClean="0">
                <a:solidFill>
                  <a:srgbClr val="0070C0"/>
                </a:solidFill>
                <a:latin typeface="Kristen ITC" pitchFamily="66" charset="0"/>
              </a:rPr>
              <a:t>Memiliki volume transaksi yang besar dan melibatkan banyak SDM;</a:t>
            </a:r>
          </a:p>
          <a:p>
            <a:pPr marL="457200" indent="-228600" algn="just">
              <a:buFont typeface="+mj-lt"/>
              <a:buAutoNum type="arabicPeriod"/>
              <a:defRPr/>
            </a:pPr>
            <a:r>
              <a:rPr lang="id-ID" sz="1800" b="1" dirty="0" smtClean="0">
                <a:solidFill>
                  <a:srgbClr val="0070C0"/>
                </a:solidFill>
                <a:latin typeface="Kristen ITC" pitchFamily="66" charset="0"/>
              </a:rPr>
              <a:t>Memerlukan interaksi 2 arah antara pemerintah dengan masyarakat (tidak hanya bersifat 1 arah seperti pemberian informasi dan publikasi);</a:t>
            </a:r>
          </a:p>
          <a:p>
            <a:pPr marL="457200" indent="-228600" algn="just">
              <a:buFont typeface="+mj-lt"/>
              <a:buAutoNum type="arabicPeriod"/>
              <a:defRPr/>
            </a:pPr>
            <a:r>
              <a:rPr lang="id-ID" sz="1800" b="1" dirty="0" smtClean="0">
                <a:solidFill>
                  <a:srgbClr val="0070C0"/>
                </a:solidFill>
                <a:latin typeface="Kristen ITC" pitchFamily="66" charset="0"/>
              </a:rPr>
              <a:t>Memungkinkan terjadinya kerjasama antara pemerintah dengan kalangan lain seperti institusi swasta dan lembaga non komersial lainnya.</a:t>
            </a:r>
          </a:p>
          <a:p>
            <a:pPr marL="228600" indent="-228600" algn="just">
              <a:buFont typeface="Wingdings" pitchFamily="2" charset="2"/>
              <a:buChar char="q"/>
              <a:defRPr/>
            </a:pPr>
            <a:r>
              <a:rPr lang="id-ID" sz="1800" b="1" dirty="0" smtClean="0">
                <a:solidFill>
                  <a:srgbClr val="00CC00"/>
                </a:solidFill>
                <a:latin typeface="Kristen ITC" pitchFamily="66" charset="0"/>
              </a:rPr>
              <a:t>Membangun lingkungan yang kompetitif dengan membuka ruang partisipasi bagi seluruh stakeholders dalam upaya meningkatkan pelayanan.</a:t>
            </a:r>
          </a:p>
          <a:p>
            <a:pPr marL="228600" indent="-228600" algn="just">
              <a:buFont typeface="Wingdings" pitchFamily="2" charset="2"/>
              <a:buChar char="q"/>
              <a:defRPr/>
            </a:pPr>
            <a:r>
              <a:rPr lang="id-ID" sz="1800" b="1" dirty="0" smtClean="0">
                <a:solidFill>
                  <a:srgbClr val="FFC000"/>
                </a:solidFill>
                <a:latin typeface="Kristen ITC" pitchFamily="66" charset="0"/>
              </a:rPr>
              <a:t>Memberi penghargaan pada inovasi.</a:t>
            </a:r>
          </a:p>
          <a:p>
            <a:pPr marL="285750" indent="-285750" algn="just">
              <a:buFont typeface="Wingdings" pitchFamily="2" charset="2"/>
              <a:buChar char="q"/>
              <a:defRPr/>
            </a:pPr>
            <a:r>
              <a:rPr lang="id-ID" sz="1800" b="1" dirty="0" smtClean="0">
                <a:solidFill>
                  <a:srgbClr val="7030A0"/>
                </a:solidFill>
                <a:latin typeface="Kristen ITC" pitchFamily="66" charset="0"/>
              </a:rPr>
              <a:t>Pencapaian efisiensi dengan menghapuskan birokratisasi sekaligus menambah pendapatan pemerintah.</a:t>
            </a:r>
            <a:endParaRPr lang="id-ID" sz="1800" b="1" dirty="0">
              <a:solidFill>
                <a:srgbClr val="7030A0"/>
              </a:solidFill>
              <a:latin typeface="Kristen ITC"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2)">
                                      <p:cBhvr>
                                        <p:cTn id="7" dur="1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0"/>
                                        <p:tgtEl>
                                          <p:spTgt spid="3">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1000"/>
                                        <p:tgtEl>
                                          <p:spTgt spid="3">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729</Words>
  <Application>Microsoft Office PowerPoint</Application>
  <PresentationFormat>On-screen Show (4:3)</PresentationFormat>
  <Paragraphs>32</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  KONSEP ELECTRONIC GOVERNMENT   </vt:lpstr>
      <vt:lpstr>Pengertian Government </vt:lpstr>
      <vt:lpstr>Pengertian e-Government</vt:lpstr>
      <vt:lpstr>Douglas Holmes : e-Gov is the use of information technology, in particular the internet, to deliver public services in a much more customer-oriented, cost-effective, and all together different &amp; better way (Douglas Holmes: e-Gov adalah penggunaan teknologi informasi, khususnya internet, untuk memberikan pelayanan publik yang lebih berorientasi pelanggan, biaya yang efektif, dan semua bersama-sama berbeda &amp; cara yang lebih baik).</vt:lpstr>
      <vt:lpstr>Karakteristik e-Government</vt:lpstr>
      <vt:lpstr>Prinsip~prinsip e-Government</vt:lpstr>
    </vt:vector>
  </TitlesOfParts>
  <Company>Your Company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KONSEP ELECTRONIC GOVERNMENT   </dc:title>
  <dc:creator>Your User Name</dc:creator>
  <cp:lastModifiedBy>Your User Name</cp:lastModifiedBy>
  <cp:revision>1</cp:revision>
  <dcterms:created xsi:type="dcterms:W3CDTF">2010-03-19T10:44:44Z</dcterms:created>
  <dcterms:modified xsi:type="dcterms:W3CDTF">2010-03-19T10:53:57Z</dcterms:modified>
</cp:coreProperties>
</file>