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3" r:id="rId5"/>
    <p:sldId id="265" r:id="rId6"/>
    <p:sldId id="267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D928-C38B-45FE-AC42-BDC871FB2F93}" type="datetimeFigureOut">
              <a:rPr lang="en-US" smtClean="0"/>
              <a:t>3/19/2010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3D8-6360-4093-86A7-16F8576D9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D928-C38B-45FE-AC42-BDC871FB2F93}" type="datetimeFigureOut">
              <a:rPr lang="en-US" smtClean="0"/>
              <a:t>3/19/2010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3D8-6360-4093-86A7-16F8576D9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D928-C38B-45FE-AC42-BDC871FB2F93}" type="datetimeFigureOut">
              <a:rPr lang="en-US" smtClean="0"/>
              <a:t>3/19/2010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3D8-6360-4093-86A7-16F8576D9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D928-C38B-45FE-AC42-BDC871FB2F93}" type="datetimeFigureOut">
              <a:rPr lang="en-US" smtClean="0"/>
              <a:t>3/19/2010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3D8-6360-4093-86A7-16F8576D9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D928-C38B-45FE-AC42-BDC871FB2F93}" type="datetimeFigureOut">
              <a:rPr lang="en-US" smtClean="0"/>
              <a:t>3/19/2010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3D8-6360-4093-86A7-16F8576D9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D928-C38B-45FE-AC42-BDC871FB2F93}" type="datetimeFigureOut">
              <a:rPr lang="en-US" smtClean="0"/>
              <a:t>3/19/2010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3D8-6360-4093-86A7-16F8576D9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D928-C38B-45FE-AC42-BDC871FB2F93}" type="datetimeFigureOut">
              <a:rPr lang="en-US" smtClean="0"/>
              <a:t>3/19/2010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3D8-6360-4093-86A7-16F8576D9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D928-C38B-45FE-AC42-BDC871FB2F93}" type="datetimeFigureOut">
              <a:rPr lang="en-US" smtClean="0"/>
              <a:t>3/19/2010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3D8-6360-4093-86A7-16F8576D9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D928-C38B-45FE-AC42-BDC871FB2F93}" type="datetimeFigureOut">
              <a:rPr lang="en-US" smtClean="0"/>
              <a:t>3/19/2010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3D8-6360-4093-86A7-16F8576D9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D928-C38B-45FE-AC42-BDC871FB2F93}" type="datetimeFigureOut">
              <a:rPr lang="en-US" smtClean="0"/>
              <a:t>3/19/2010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3D8-6360-4093-86A7-16F8576D9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D928-C38B-45FE-AC42-BDC871FB2F93}" type="datetimeFigureOut">
              <a:rPr lang="en-US" smtClean="0"/>
              <a:t>3/19/2010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3D8-6360-4093-86A7-16F8576D9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ED928-C38B-45FE-AC42-BDC871FB2F93}" type="datetimeFigureOut">
              <a:rPr lang="en-US" smtClean="0"/>
              <a:t>3/19/2010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443D8-6360-4093-86A7-16F8576D91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FontTx/>
              <a:buNone/>
              <a:defRPr/>
            </a:pPr>
            <a:r>
              <a:rPr lang="en-US" sz="4800" b="1" dirty="0" err="1" smtClean="0">
                <a:solidFill>
                  <a:srgbClr val="00B0F0"/>
                </a:solidFill>
                <a:latin typeface="Juice ITC" pitchFamily="82" charset="0"/>
              </a:rPr>
              <a:t>Materi</a:t>
            </a:r>
            <a:r>
              <a:rPr lang="en-US" sz="4800" b="1" dirty="0" smtClean="0">
                <a:solidFill>
                  <a:srgbClr val="00B0F0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  <a:latin typeface="Juice ITC" pitchFamily="82" charset="0"/>
              </a:rPr>
              <a:t>Ke</a:t>
            </a:r>
            <a:r>
              <a:rPr lang="en-US" sz="4800" b="1" dirty="0" smtClean="0">
                <a:solidFill>
                  <a:srgbClr val="00B0F0"/>
                </a:solidFill>
                <a:latin typeface="Juice ITC" pitchFamily="82" charset="0"/>
              </a:rPr>
              <a:t> 2</a:t>
            </a:r>
          </a:p>
          <a:p>
            <a:pPr marL="725488" indent="12700">
              <a:buFontTx/>
              <a:buNone/>
              <a:defRPr/>
            </a:pPr>
            <a:endParaRPr lang="en-US" sz="3600" b="1" dirty="0" smtClean="0">
              <a:solidFill>
                <a:srgbClr val="CC00CC"/>
              </a:solidFill>
              <a:latin typeface="Juice ITC" pitchFamily="82" charset="0"/>
            </a:endParaRPr>
          </a:p>
          <a:p>
            <a:pPr marL="725488" indent="12700">
              <a:buFontTx/>
              <a:buNone/>
              <a:defRPr/>
            </a:pPr>
            <a:r>
              <a:rPr lang="en-US" sz="3600" b="1" dirty="0" err="1" smtClean="0">
                <a:solidFill>
                  <a:srgbClr val="CC00CC"/>
                </a:solidFill>
                <a:latin typeface="Juice ITC" pitchFamily="82" charset="0"/>
              </a:rPr>
              <a:t>Kemunculan</a:t>
            </a:r>
            <a:r>
              <a:rPr lang="en-US" sz="3600" b="1" dirty="0" smtClean="0">
                <a:solidFill>
                  <a:srgbClr val="CC00CC"/>
                </a:solidFill>
                <a:latin typeface="Juice ITC" pitchFamily="82" charset="0"/>
              </a:rPr>
              <a:t> e-Government :</a:t>
            </a:r>
            <a:endParaRPr lang="en-US" b="1" dirty="0" smtClean="0">
              <a:solidFill>
                <a:srgbClr val="CC00CC"/>
              </a:solidFill>
              <a:latin typeface="Juice ITC" pitchFamily="82" charset="0"/>
            </a:endParaRPr>
          </a:p>
          <a:p>
            <a:pPr marL="725488" indent="12700">
              <a:buFont typeface="Wingdings" pitchFamily="2" charset="2"/>
              <a:buChar char="q"/>
              <a:defRPr/>
            </a:pPr>
            <a:r>
              <a:rPr lang="en-US" sz="2400" b="1" dirty="0" err="1" smtClean="0">
                <a:solidFill>
                  <a:srgbClr val="FF0000"/>
                </a:solidFill>
                <a:latin typeface="Juice ITC" pitchFamily="82" charset="0"/>
              </a:rPr>
              <a:t>Globalisasi</a:t>
            </a:r>
            <a:endParaRPr lang="en-US" sz="2400" b="1" dirty="0" smtClean="0">
              <a:solidFill>
                <a:srgbClr val="FF0000"/>
              </a:solidFill>
              <a:latin typeface="Juice ITC" pitchFamily="82" charset="0"/>
            </a:endParaRPr>
          </a:p>
          <a:p>
            <a:pPr marL="725488" indent="12700">
              <a:buFont typeface="Wingdings" pitchFamily="2" charset="2"/>
              <a:buChar char="q"/>
              <a:defRPr/>
            </a:pPr>
            <a:r>
              <a:rPr lang="en-US" sz="2400" b="1" dirty="0" err="1" smtClean="0">
                <a:solidFill>
                  <a:srgbClr val="008000"/>
                </a:solidFill>
                <a:latin typeface="Juice ITC" pitchFamily="82" charset="0"/>
              </a:rPr>
              <a:t>Perkembangan</a:t>
            </a:r>
            <a:r>
              <a:rPr lang="en-US" sz="2400" b="1" dirty="0" smtClean="0">
                <a:solidFill>
                  <a:srgbClr val="008000"/>
                </a:solidFill>
                <a:latin typeface="Juice ITC" pitchFamily="8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Juice ITC" pitchFamily="82" charset="0"/>
              </a:rPr>
              <a:t>Teknologi</a:t>
            </a:r>
            <a:r>
              <a:rPr lang="en-US" sz="2400" b="1" dirty="0" smtClean="0">
                <a:solidFill>
                  <a:srgbClr val="008000"/>
                </a:solidFill>
                <a:latin typeface="Juice ITC" pitchFamily="8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Juice ITC" pitchFamily="82" charset="0"/>
              </a:rPr>
              <a:t>Informasi</a:t>
            </a:r>
            <a:r>
              <a:rPr lang="en-US" sz="2400" b="1" dirty="0" smtClean="0">
                <a:solidFill>
                  <a:srgbClr val="008000"/>
                </a:solidFill>
                <a:latin typeface="Juice ITC" pitchFamily="8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Juice ITC" pitchFamily="82" charset="0"/>
              </a:rPr>
              <a:t>dan</a:t>
            </a:r>
            <a:r>
              <a:rPr lang="en-US" sz="2400" b="1" dirty="0" smtClean="0">
                <a:solidFill>
                  <a:srgbClr val="008000"/>
                </a:solidFill>
                <a:latin typeface="Juice ITC" pitchFamily="8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Juice ITC" pitchFamily="82" charset="0"/>
              </a:rPr>
              <a:t>Komunikasi</a:t>
            </a:r>
            <a:endParaRPr lang="en-US" sz="2400" b="1" dirty="0" smtClean="0">
              <a:solidFill>
                <a:srgbClr val="008000"/>
              </a:solidFill>
              <a:latin typeface="Juice ITC" pitchFamily="82" charset="0"/>
            </a:endParaRPr>
          </a:p>
          <a:p>
            <a:pPr marL="725488" indent="12700">
              <a:buFont typeface="Wingdings" pitchFamily="2" charset="2"/>
              <a:buChar char="q"/>
              <a:defRPr/>
            </a:pPr>
            <a:r>
              <a:rPr lang="en-US" sz="2400" b="1" dirty="0" err="1" smtClean="0">
                <a:solidFill>
                  <a:srgbClr val="FFC000"/>
                </a:solidFill>
                <a:latin typeface="Juice ITC" pitchFamily="82" charset="0"/>
              </a:rPr>
              <a:t>Sejarah</a:t>
            </a:r>
            <a:r>
              <a:rPr lang="en-US" sz="2400" b="1" dirty="0" smtClean="0">
                <a:solidFill>
                  <a:srgbClr val="FFC000"/>
                </a:solidFill>
                <a:latin typeface="Juice ITC" pitchFamily="8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Juice ITC" pitchFamily="82" charset="0"/>
              </a:rPr>
              <a:t>Teknologi</a:t>
            </a:r>
            <a:r>
              <a:rPr lang="en-US" sz="2400" b="1" dirty="0" smtClean="0">
                <a:solidFill>
                  <a:srgbClr val="FFC000"/>
                </a:solidFill>
                <a:latin typeface="Juice ITC" pitchFamily="8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Juice ITC" pitchFamily="82" charset="0"/>
              </a:rPr>
              <a:t>Informasi</a:t>
            </a:r>
            <a:endParaRPr lang="en-US" sz="2400" b="1" dirty="0" smtClean="0">
              <a:solidFill>
                <a:srgbClr val="FFC000"/>
              </a:solidFill>
              <a:latin typeface="Juice ITC" pitchFamily="82" charset="0"/>
            </a:endParaRPr>
          </a:p>
          <a:p>
            <a:pPr marL="725488" indent="12700">
              <a:buFont typeface="Wingdings" pitchFamily="2" charset="2"/>
              <a:buChar char="q"/>
              <a:defRPr/>
            </a:pP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Juice ITC" pitchFamily="82" charset="0"/>
              </a:rPr>
              <a:t>Sistem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Juice ITC" pitchFamily="82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Juice ITC" pitchFamily="82" charset="0"/>
              </a:rPr>
              <a:t>Informasi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Juice ITC" pitchFamily="82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Juice ITC" pitchFamily="82" charset="0"/>
              </a:rPr>
              <a:t>Berbasis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Juice ITC" pitchFamily="82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Juice ITC" pitchFamily="82" charset="0"/>
              </a:rPr>
              <a:t>Komputer</a:t>
            </a:r>
            <a:endParaRPr lang="en-US" sz="2400" b="1" dirty="0" smtClean="0">
              <a:solidFill>
                <a:schemeClr val="accent2">
                  <a:lumMod val="75000"/>
                </a:schemeClr>
              </a:solidFill>
              <a:latin typeface="Juice ITC" pitchFamily="82" charset="0"/>
            </a:endParaRPr>
          </a:p>
          <a:p>
            <a:pPr>
              <a:buFontTx/>
              <a:buNone/>
              <a:defRPr/>
            </a:pPr>
            <a:endParaRPr lang="en-US" sz="2000" b="1" dirty="0">
              <a:solidFill>
                <a:srgbClr val="7030A0"/>
              </a:solidFill>
              <a:latin typeface="Juice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2362200" y="0"/>
            <a:ext cx="5105400" cy="838200"/>
          </a:xfrm>
        </p:spPr>
        <p:txBody>
          <a:bodyPr/>
          <a:lstStyle/>
          <a:p>
            <a:r>
              <a:rPr lang="en-US" sz="3600" b="1" smtClean="0">
                <a:solidFill>
                  <a:srgbClr val="FFFF00"/>
                </a:solidFill>
                <a:latin typeface="Juice ITC" pitchFamily="82" charset="0"/>
              </a:rPr>
              <a:t>Kemunculan Electronic Government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638800"/>
          </a:xfrm>
        </p:spPr>
        <p:txBody>
          <a:bodyPr>
            <a:normAutofit lnSpcReduction="10000"/>
          </a:bodyPr>
          <a:lstStyle/>
          <a:p>
            <a:pPr marL="1588" indent="12700" algn="r">
              <a:buFontTx/>
              <a:buNone/>
              <a:defRPr/>
            </a:pPr>
            <a:r>
              <a:rPr lang="id-ID" sz="3600" b="1" dirty="0" smtClean="0">
                <a:solidFill>
                  <a:srgbClr val="0070C0"/>
                </a:solidFill>
                <a:latin typeface="Juice ITC" pitchFamily="82" charset="0"/>
                <a:cs typeface="Arial" pitchFamily="34" charset="0"/>
              </a:rPr>
              <a:t>Globalisasi</a:t>
            </a:r>
            <a:r>
              <a:rPr lang="id-ID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74638" indent="-274638" algn="just">
              <a:buFont typeface="Wingdings" pitchFamily="2" charset="2"/>
              <a:buChar char="q"/>
              <a:defRPr/>
            </a:pPr>
            <a:r>
              <a:rPr lang="id-ID" sz="2800" b="1" dirty="0" smtClean="0">
                <a:solidFill>
                  <a:srgbClr val="FF0000"/>
                </a:solidFill>
                <a:latin typeface="Juice ITC" pitchFamily="82" charset="0"/>
                <a:cs typeface="Arial" pitchFamily="34" charset="0"/>
              </a:rPr>
              <a:t>Scholte, globalisasi </a:t>
            </a:r>
            <a:r>
              <a:rPr lang="id-ID" sz="2800" b="1" dirty="0" smtClean="0">
                <a:solidFill>
                  <a:srgbClr val="FF0000"/>
                </a:solidFill>
                <a:latin typeface="Juice ITC" pitchFamily="82" charset="0"/>
                <a:cs typeface="Arial" pitchFamily="34" charset="0"/>
                <a:sym typeface="Wingdings" pitchFamily="2" charset="2"/>
              </a:rPr>
              <a:t> penyebab kapital, ide, dan orang yang bersifat lintas batas negara</a:t>
            </a:r>
            <a:r>
              <a:rPr lang="en-US" sz="2800" b="1" dirty="0" smtClean="0">
                <a:solidFill>
                  <a:srgbClr val="FF0000"/>
                </a:solidFill>
                <a:latin typeface="Juice ITC" pitchFamily="82" charset="0"/>
                <a:cs typeface="Arial" pitchFamily="34" charset="0"/>
                <a:sym typeface="Wingdings" pitchFamily="2" charset="2"/>
              </a:rPr>
              <a:t>.</a:t>
            </a:r>
            <a:endParaRPr lang="id-ID" sz="2800" b="1" dirty="0" smtClean="0">
              <a:solidFill>
                <a:srgbClr val="FF0000"/>
              </a:solidFill>
              <a:latin typeface="Juice ITC" pitchFamily="82" charset="0"/>
              <a:cs typeface="Arial" pitchFamily="34" charset="0"/>
              <a:sym typeface="Wingdings" pitchFamily="2" charset="2"/>
            </a:endParaRPr>
          </a:p>
          <a:p>
            <a:pPr marL="274638" indent="-274638" algn="just">
              <a:buFont typeface="Wingdings" pitchFamily="2" charset="2"/>
              <a:buChar char="q"/>
              <a:defRPr/>
            </a:pPr>
            <a:r>
              <a:rPr lang="id-ID" sz="2800" b="1" dirty="0" smtClean="0">
                <a:solidFill>
                  <a:srgbClr val="CC00CC"/>
                </a:solidFill>
                <a:latin typeface="Juice ITC" pitchFamily="82" charset="0"/>
                <a:cs typeface="Arial" pitchFamily="34" charset="0"/>
                <a:sym typeface="Wingdings" pitchFamily="2" charset="2"/>
              </a:rPr>
              <a:t>Charles Oman , globalisasi  pertumbuhan aktivitas ekonomi yang melewati batas-batas politik negara atau wilayah dan dianggap memeiliki dampak politik.</a:t>
            </a:r>
          </a:p>
          <a:p>
            <a:pPr marL="274638" indent="-274638" algn="just">
              <a:buFont typeface="Wingdings" pitchFamily="2" charset="2"/>
              <a:buChar char="q"/>
              <a:defRPr/>
            </a:pPr>
            <a:r>
              <a:rPr lang="id-ID" sz="2800" b="1" dirty="0" smtClean="0">
                <a:solidFill>
                  <a:srgbClr val="008000"/>
                </a:solidFill>
                <a:latin typeface="Juice ITC" pitchFamily="82" charset="0"/>
                <a:cs typeface="Arial" pitchFamily="34" charset="0"/>
                <a:sym typeface="Wingdings" pitchFamily="2" charset="2"/>
              </a:rPr>
              <a:t>Van Acker &amp; Curratnt, globalisasi  interkoneksi global dalam aktivitas-aktivitas politik, ekonomi, sosial dan budaya yang melampaui batas-batas teritorial negara. </a:t>
            </a:r>
            <a:endParaRPr lang="en-US" sz="2800" b="1" dirty="0" smtClean="0">
              <a:solidFill>
                <a:srgbClr val="008000"/>
              </a:solidFill>
              <a:latin typeface="Juice ITC" pitchFamily="82" charset="0"/>
              <a:cs typeface="Arial" pitchFamily="34" charset="0"/>
              <a:sym typeface="Wingdings" pitchFamily="2" charset="2"/>
            </a:endParaRPr>
          </a:p>
          <a:p>
            <a:pPr marL="274638" indent="-274638" algn="just">
              <a:buFont typeface="Wingdings" pitchFamily="2" charset="2"/>
              <a:buChar char="q"/>
              <a:defRPr/>
            </a:pPr>
            <a:r>
              <a:rPr lang="en-US" sz="2800" b="1" dirty="0" err="1" smtClean="0">
                <a:solidFill>
                  <a:srgbClr val="002060"/>
                </a:solidFill>
                <a:latin typeface="Juice ITC" pitchFamily="82" charset="0"/>
                <a:cs typeface="Arial" pitchFamily="34" charset="0"/>
                <a:sym typeface="Wingdings" pitchFamily="2" charset="2"/>
              </a:rPr>
              <a:t>Dengan</a:t>
            </a:r>
            <a:r>
              <a:rPr lang="en-US" sz="2800" b="1" dirty="0" smtClean="0">
                <a:solidFill>
                  <a:srgbClr val="002060"/>
                </a:solidFill>
                <a:latin typeface="Juice ITC" pitchFamily="82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Juice ITC" pitchFamily="82" charset="0"/>
                <a:cs typeface="Arial" pitchFamily="34" charset="0"/>
                <a:sym typeface="Wingdings" pitchFamily="2" charset="2"/>
              </a:rPr>
              <a:t>demikian</a:t>
            </a:r>
            <a:r>
              <a:rPr lang="en-US" sz="2800" b="1" dirty="0" smtClean="0">
                <a:solidFill>
                  <a:srgbClr val="002060"/>
                </a:solidFill>
                <a:latin typeface="Juice ITC" pitchFamily="82" charset="0"/>
                <a:cs typeface="Arial" pitchFamily="34" charset="0"/>
                <a:sym typeface="Wingdings" pitchFamily="2" charset="2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Juice ITC" pitchFamily="82" charset="0"/>
                <a:cs typeface="Arial" pitchFamily="34" charset="0"/>
                <a:sym typeface="Wingdings" pitchFamily="2" charset="2"/>
              </a:rPr>
              <a:t>globalisasi</a:t>
            </a:r>
            <a:r>
              <a:rPr lang="en-US" sz="2800" b="1" dirty="0" smtClean="0">
                <a:solidFill>
                  <a:srgbClr val="002060"/>
                </a:solidFill>
                <a:latin typeface="Juice ITC" pitchFamily="82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Juice ITC" pitchFamily="82" charset="0"/>
                <a:cs typeface="Arial" pitchFamily="34" charset="0"/>
                <a:sym typeface="Wingdings" pitchFamily="2" charset="2"/>
              </a:rPr>
              <a:t>adalah</a:t>
            </a:r>
            <a:r>
              <a:rPr lang="en-US" sz="2800" b="1" dirty="0" smtClean="0">
                <a:solidFill>
                  <a:srgbClr val="002060"/>
                </a:solidFill>
                <a:latin typeface="Juice ITC" pitchFamily="82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Juice ITC" pitchFamily="82" charset="0"/>
                <a:cs typeface="Arial" pitchFamily="34" charset="0"/>
                <a:sym typeface="Wingdings" pitchFamily="2" charset="2"/>
              </a:rPr>
              <a:t>terintegrasinya</a:t>
            </a:r>
            <a:r>
              <a:rPr lang="en-US" sz="2800" b="1" dirty="0" smtClean="0">
                <a:solidFill>
                  <a:srgbClr val="002060"/>
                </a:solidFill>
                <a:latin typeface="Juice ITC" pitchFamily="82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Juice ITC" pitchFamily="82" charset="0"/>
                <a:cs typeface="Arial" pitchFamily="34" charset="0"/>
                <a:sym typeface="Wingdings" pitchFamily="2" charset="2"/>
              </a:rPr>
              <a:t>dunia</a:t>
            </a:r>
            <a:r>
              <a:rPr lang="en-US" sz="2800" b="1" dirty="0" smtClean="0">
                <a:solidFill>
                  <a:srgbClr val="002060"/>
                </a:solidFill>
                <a:latin typeface="Juice ITC" pitchFamily="82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Juice ITC" pitchFamily="82" charset="0"/>
                <a:cs typeface="Arial" pitchFamily="34" charset="0"/>
                <a:sym typeface="Wingdings" pitchFamily="2" charset="2"/>
              </a:rPr>
              <a:t>melalui</a:t>
            </a:r>
            <a:r>
              <a:rPr lang="en-US" sz="2800" b="1" dirty="0" smtClean="0">
                <a:solidFill>
                  <a:srgbClr val="002060"/>
                </a:solidFill>
                <a:latin typeface="Juice ITC" pitchFamily="82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Juice ITC" pitchFamily="82" charset="0"/>
                <a:cs typeface="Arial" pitchFamily="34" charset="0"/>
                <a:sym typeface="Wingdings" pitchFamily="2" charset="2"/>
              </a:rPr>
              <a:t>aktivitas-aktivitas</a:t>
            </a:r>
            <a:r>
              <a:rPr lang="en-US" sz="2800" b="1" dirty="0" smtClean="0">
                <a:solidFill>
                  <a:srgbClr val="002060"/>
                </a:solidFill>
                <a:latin typeface="Juice ITC" pitchFamily="82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Juice ITC" pitchFamily="82" charset="0"/>
                <a:cs typeface="Arial" pitchFamily="34" charset="0"/>
                <a:sym typeface="Wingdings" pitchFamily="2" charset="2"/>
              </a:rPr>
              <a:t>politik</a:t>
            </a:r>
            <a:r>
              <a:rPr lang="en-US" sz="2800" b="1" dirty="0" smtClean="0">
                <a:solidFill>
                  <a:srgbClr val="002060"/>
                </a:solidFill>
                <a:latin typeface="Juice ITC" pitchFamily="82" charset="0"/>
                <a:cs typeface="Arial" pitchFamily="34" charset="0"/>
                <a:sym typeface="Wingdings" pitchFamily="2" charset="2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Juice ITC" pitchFamily="82" charset="0"/>
                <a:cs typeface="Arial" pitchFamily="34" charset="0"/>
                <a:sym typeface="Wingdings" pitchFamily="2" charset="2"/>
              </a:rPr>
              <a:t>ekonomi</a:t>
            </a:r>
            <a:r>
              <a:rPr lang="en-US" sz="2800" b="1" dirty="0" smtClean="0">
                <a:solidFill>
                  <a:srgbClr val="002060"/>
                </a:solidFill>
                <a:latin typeface="Juice ITC" pitchFamily="82" charset="0"/>
                <a:cs typeface="Arial" pitchFamily="34" charset="0"/>
                <a:sym typeface="Wingdings" pitchFamily="2" charset="2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Juice ITC" pitchFamily="82" charset="0"/>
                <a:cs typeface="Arial" pitchFamily="34" charset="0"/>
                <a:sym typeface="Wingdings" pitchFamily="2" charset="2"/>
              </a:rPr>
              <a:t>sosial</a:t>
            </a:r>
            <a:r>
              <a:rPr lang="en-US" sz="2800" b="1" dirty="0" smtClean="0">
                <a:solidFill>
                  <a:srgbClr val="002060"/>
                </a:solidFill>
                <a:latin typeface="Juice ITC" pitchFamily="82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Juice ITC" pitchFamily="82" charset="0"/>
                <a:cs typeface="Arial" pitchFamily="34" charset="0"/>
                <a:sym typeface="Wingdings" pitchFamily="2" charset="2"/>
              </a:rPr>
              <a:t>dan</a:t>
            </a:r>
            <a:r>
              <a:rPr lang="en-US" sz="2800" b="1" dirty="0" smtClean="0">
                <a:solidFill>
                  <a:srgbClr val="002060"/>
                </a:solidFill>
                <a:latin typeface="Juice ITC" pitchFamily="82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Juice ITC" pitchFamily="82" charset="0"/>
                <a:cs typeface="Arial" pitchFamily="34" charset="0"/>
                <a:sym typeface="Wingdings" pitchFamily="2" charset="2"/>
              </a:rPr>
              <a:t>budaya</a:t>
            </a:r>
            <a:r>
              <a:rPr lang="en-US" sz="2800" b="1" dirty="0" smtClean="0">
                <a:solidFill>
                  <a:srgbClr val="002060"/>
                </a:solidFill>
                <a:latin typeface="Juice ITC" pitchFamily="82" charset="0"/>
                <a:cs typeface="Arial" pitchFamily="34" charset="0"/>
                <a:sym typeface="Wingdings" pitchFamily="2" charset="2"/>
              </a:rPr>
              <a:t> yang </a:t>
            </a:r>
            <a:r>
              <a:rPr lang="en-US" sz="2800" b="1" dirty="0" err="1" smtClean="0">
                <a:solidFill>
                  <a:srgbClr val="002060"/>
                </a:solidFill>
                <a:latin typeface="Juice ITC" pitchFamily="82" charset="0"/>
                <a:cs typeface="Arial" pitchFamily="34" charset="0"/>
                <a:sym typeface="Wingdings" pitchFamily="2" charset="2"/>
              </a:rPr>
              <a:t>melampaui</a:t>
            </a:r>
            <a:r>
              <a:rPr lang="en-US" sz="2800" b="1" dirty="0" smtClean="0">
                <a:solidFill>
                  <a:srgbClr val="002060"/>
                </a:solidFill>
                <a:latin typeface="Juice ITC" pitchFamily="82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Juice ITC" pitchFamily="82" charset="0"/>
                <a:cs typeface="Arial" pitchFamily="34" charset="0"/>
                <a:sym typeface="Wingdings" pitchFamily="2" charset="2"/>
              </a:rPr>
              <a:t>batas-batas</a:t>
            </a:r>
            <a:r>
              <a:rPr lang="en-US" sz="2800" b="1" dirty="0" smtClean="0">
                <a:solidFill>
                  <a:srgbClr val="002060"/>
                </a:solidFill>
                <a:latin typeface="Juice ITC" pitchFamily="82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Juice ITC" pitchFamily="82" charset="0"/>
                <a:cs typeface="Arial" pitchFamily="34" charset="0"/>
                <a:sym typeface="Wingdings" pitchFamily="2" charset="2"/>
              </a:rPr>
              <a:t>teritorial</a:t>
            </a:r>
            <a:r>
              <a:rPr lang="en-US" sz="2800" b="1" dirty="0" smtClean="0">
                <a:solidFill>
                  <a:srgbClr val="002060"/>
                </a:solidFill>
                <a:latin typeface="Juice ITC" pitchFamily="82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Juice ITC" pitchFamily="82" charset="0"/>
                <a:cs typeface="Arial" pitchFamily="34" charset="0"/>
                <a:sym typeface="Wingdings" pitchFamily="2" charset="2"/>
              </a:rPr>
              <a:t>negara</a:t>
            </a:r>
            <a:r>
              <a:rPr lang="en-US" sz="2800" b="1" dirty="0" smtClean="0">
                <a:solidFill>
                  <a:srgbClr val="002060"/>
                </a:solidFill>
                <a:latin typeface="Juice ITC" pitchFamily="82" charset="0"/>
                <a:cs typeface="Arial" pitchFamily="34" charset="0"/>
                <a:sym typeface="Wingdings" pitchFamily="2" charset="2"/>
              </a:rPr>
              <a:t>.</a:t>
            </a:r>
          </a:p>
          <a:p>
            <a:pPr marL="1588" indent="12700" algn="just">
              <a:buFontTx/>
              <a:buNone/>
              <a:defRPr/>
            </a:pPr>
            <a:endParaRPr lang="en-US" sz="2800" b="1" dirty="0" smtClean="0">
              <a:solidFill>
                <a:srgbClr val="002060"/>
              </a:solidFill>
              <a:latin typeface="Juice ITC" pitchFamily="82" charset="0"/>
              <a:cs typeface="Arial" pitchFamily="34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181600"/>
          </a:xfrm>
        </p:spPr>
        <p:txBody>
          <a:bodyPr/>
          <a:lstStyle/>
          <a:p>
            <a:pPr marL="274638" indent="-274638" algn="just">
              <a:buFont typeface="Wingdings" pitchFamily="2" charset="2"/>
              <a:buChar char="q"/>
              <a:defRPr/>
            </a:pPr>
            <a:r>
              <a:rPr lang="id-ID" sz="2500" b="1" dirty="0" smtClean="0">
                <a:solidFill>
                  <a:srgbClr val="002060"/>
                </a:solidFill>
                <a:latin typeface="Juice ITC" pitchFamily="82" charset="0"/>
                <a:cs typeface="Arial" pitchFamily="34" charset="0"/>
              </a:rPr>
              <a:t>Penyebab Globalisasi [Oman (1994) dan Kahler (1995)] </a:t>
            </a:r>
            <a:r>
              <a:rPr lang="id-ID" sz="2500" b="1" dirty="0" smtClean="0">
                <a:solidFill>
                  <a:srgbClr val="002060"/>
                </a:solidFill>
                <a:latin typeface="Juice ITC" pitchFamily="82" charset="0"/>
                <a:cs typeface="Arial" pitchFamily="34" charset="0"/>
                <a:sym typeface="Wingdings" pitchFamily="2" charset="2"/>
              </a:rPr>
              <a:t> Kemajuan teknologi dan perubahan sosial budaya membuat jarak antarnegara makin dekat. Konvergensi dalam kebijakan ekonomi, politik, dan kebudayaan antarnegara.</a:t>
            </a:r>
          </a:p>
          <a:p>
            <a:pPr marL="274638" indent="-274638" algn="just">
              <a:buFont typeface="Wingdings" pitchFamily="2" charset="2"/>
              <a:buChar char="q"/>
              <a:defRPr/>
            </a:pPr>
            <a:r>
              <a:rPr lang="id-ID" sz="2500" b="1" dirty="0" smtClean="0">
                <a:solidFill>
                  <a:srgbClr val="FF0000"/>
                </a:solidFill>
                <a:latin typeface="Juice ITC" pitchFamily="82" charset="0"/>
                <a:cs typeface="Arial" pitchFamily="34" charset="0"/>
                <a:sym typeface="Wingdings" pitchFamily="2" charset="2"/>
              </a:rPr>
              <a:t>Dimensi Globalisasi [Giddens (2001) dan Heywood (2002)] </a:t>
            </a:r>
          </a:p>
          <a:p>
            <a:pPr marL="730250" indent="-457200" algn="just">
              <a:buFont typeface="+mj-lt"/>
              <a:buAutoNum type="arabicPeriod"/>
              <a:defRPr/>
            </a:pPr>
            <a:r>
              <a:rPr lang="id-ID" sz="2500" b="1" dirty="0" smtClean="0">
                <a:solidFill>
                  <a:srgbClr val="008000"/>
                </a:solidFill>
                <a:latin typeface="Juice ITC" pitchFamily="82" charset="0"/>
                <a:cs typeface="Arial" pitchFamily="34" charset="0"/>
                <a:sym typeface="Wingdings" pitchFamily="2" charset="2"/>
              </a:rPr>
              <a:t>Politik : meningkatnya signifikansi peran lembaga internasional dan regional, seperti PBB, IMF, WB, ASEAN, AFTA, dll.</a:t>
            </a:r>
          </a:p>
          <a:p>
            <a:pPr marL="730250" indent="-457200" algn="just">
              <a:buFont typeface="+mj-lt"/>
              <a:buAutoNum type="arabicPeriod"/>
              <a:defRPr/>
            </a:pPr>
            <a:r>
              <a:rPr lang="id-ID" sz="2500" b="1" dirty="0" smtClean="0">
                <a:solidFill>
                  <a:srgbClr val="CC00CC"/>
                </a:solidFill>
                <a:latin typeface="Juice ITC" pitchFamily="82" charset="0"/>
                <a:cs typeface="Arial" pitchFamily="34" charset="0"/>
                <a:sym typeface="Wingdings" pitchFamily="2" charset="2"/>
              </a:rPr>
              <a:t>Ekonomi : ekonomi lokal/nasional  tidak lagi seperti pulau-pulau terpisah, namun terserap dalam ekonomi global yang saling terkait, modal finansial mengalir bebas dan instan antarnegara.</a:t>
            </a:r>
          </a:p>
          <a:p>
            <a:pPr marL="730250" indent="-457200" algn="just">
              <a:buFont typeface="+mj-lt"/>
              <a:buAutoNum type="arabicPeriod"/>
              <a:defRPr/>
            </a:pPr>
            <a:r>
              <a:rPr lang="id-ID" sz="2500" b="1" dirty="0" smtClean="0">
                <a:solidFill>
                  <a:srgbClr val="7030A0"/>
                </a:solidFill>
                <a:latin typeface="Juice ITC" pitchFamily="82" charset="0"/>
                <a:cs typeface="Arial" pitchFamily="34" charset="0"/>
                <a:sym typeface="Wingdings" pitchFamily="2" charset="2"/>
              </a:rPr>
              <a:t>Budaya : informasi, komoditi, dan citra yang diproduksi di satu bagian dunia masuk ke dalam arus global yang cenderung menghapus perbedaan budaya antarbangsa, kawasan dan individu.</a:t>
            </a:r>
          </a:p>
          <a:p>
            <a:pPr marL="1588" indent="12700" algn="just">
              <a:buFontTx/>
              <a:buNone/>
              <a:defRPr/>
            </a:pPr>
            <a:endParaRPr lang="id-ID" sz="2500" b="1" dirty="0">
              <a:latin typeface="Juice ITC" pitchFamily="82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smtClean="0">
                <a:solidFill>
                  <a:srgbClr val="0070C0"/>
                </a:solidFill>
                <a:latin typeface="Juice ITC" pitchFamily="82" charset="0"/>
              </a:rPr>
              <a:t>Dampak Globalisasi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5410200"/>
          </a:xfrm>
        </p:spPr>
        <p:txBody>
          <a:bodyPr/>
          <a:lstStyle/>
          <a:p>
            <a:pPr marL="274638" indent="-274638" algn="just">
              <a:buFont typeface="Wingdings" pitchFamily="2" charset="2"/>
              <a:buChar char="q"/>
              <a:defRPr/>
            </a:pPr>
            <a:r>
              <a:rPr lang="en-US" sz="2300" b="1" dirty="0" err="1" smtClean="0">
                <a:solidFill>
                  <a:srgbClr val="002060"/>
                </a:solidFill>
                <a:latin typeface="Juice ITC" pitchFamily="82" charset="0"/>
              </a:rPr>
              <a:t>Produksi</a:t>
            </a:r>
            <a:r>
              <a:rPr lang="en-US" sz="2300" b="1" dirty="0" smtClean="0">
                <a:solidFill>
                  <a:srgbClr val="002060"/>
                </a:solidFill>
                <a:latin typeface="Juice ITC" pitchFamily="82" charset="0"/>
              </a:rPr>
              <a:t> (modal </a:t>
            </a:r>
            <a:r>
              <a:rPr lang="en-US" sz="2300" b="1" dirty="0" err="1" smtClean="0">
                <a:solidFill>
                  <a:srgbClr val="002060"/>
                </a:solidFill>
                <a:latin typeface="Juice ITC" pitchFamily="82" charset="0"/>
              </a:rPr>
              <a:t>serta</a:t>
            </a:r>
            <a:r>
              <a:rPr lang="en-US" sz="2300" b="1" dirty="0" smtClean="0">
                <a:solidFill>
                  <a:srgbClr val="002060"/>
                </a:solidFill>
                <a:latin typeface="Juice ITC" pitchFamily="82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Juice ITC" pitchFamily="82" charset="0"/>
              </a:rPr>
              <a:t>barang</a:t>
            </a:r>
            <a:r>
              <a:rPr lang="en-US" sz="2300" b="1" dirty="0" smtClean="0">
                <a:solidFill>
                  <a:srgbClr val="002060"/>
                </a:solidFill>
                <a:latin typeface="Juice ITC" pitchFamily="82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Juice ITC" pitchFamily="82" charset="0"/>
              </a:rPr>
              <a:t>dan</a:t>
            </a:r>
            <a:r>
              <a:rPr lang="en-US" sz="2300" b="1" dirty="0" smtClean="0">
                <a:solidFill>
                  <a:srgbClr val="002060"/>
                </a:solidFill>
                <a:latin typeface="Juice ITC" pitchFamily="82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Juice ITC" pitchFamily="82" charset="0"/>
              </a:rPr>
              <a:t>jasa</a:t>
            </a:r>
            <a:r>
              <a:rPr lang="en-US" sz="2300" b="1" dirty="0" smtClean="0">
                <a:solidFill>
                  <a:srgbClr val="002060"/>
                </a:solidFill>
                <a:latin typeface="Juice ITC" pitchFamily="82" charset="0"/>
              </a:rPr>
              <a:t>), </a:t>
            </a:r>
            <a:r>
              <a:rPr lang="en-US" sz="2300" b="1" dirty="0" err="1" smtClean="0">
                <a:solidFill>
                  <a:srgbClr val="002060"/>
                </a:solidFill>
                <a:latin typeface="Juice ITC" pitchFamily="82" charset="0"/>
              </a:rPr>
              <a:t>indikasi</a:t>
            </a:r>
            <a:r>
              <a:rPr lang="en-US" sz="2300" b="1" dirty="0" smtClean="0">
                <a:solidFill>
                  <a:srgbClr val="002060"/>
                </a:solidFill>
                <a:latin typeface="Juice ITC" pitchFamily="82" charset="0"/>
              </a:rPr>
              <a:t>:</a:t>
            </a:r>
          </a:p>
          <a:p>
            <a:pPr marL="457200" indent="-184150" algn="just">
              <a:buFont typeface="+mj-lt"/>
              <a:buAutoNum type="arabicPeriod"/>
              <a:defRPr/>
            </a:pPr>
            <a:r>
              <a:rPr lang="en-US" sz="2300" b="1" dirty="0" err="1" smtClean="0">
                <a:solidFill>
                  <a:srgbClr val="002060"/>
                </a:solidFill>
                <a:latin typeface="Juice ITC" pitchFamily="82" charset="0"/>
              </a:rPr>
              <a:t>Ekspansi</a:t>
            </a:r>
            <a:r>
              <a:rPr lang="en-US" sz="2300" b="1" dirty="0" smtClean="0">
                <a:solidFill>
                  <a:srgbClr val="002060"/>
                </a:solidFill>
                <a:latin typeface="Juice ITC" pitchFamily="82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Juice ITC" pitchFamily="82" charset="0"/>
              </a:rPr>
              <a:t>komoditi</a:t>
            </a:r>
            <a:r>
              <a:rPr lang="en-US" sz="2300" b="1" dirty="0" smtClean="0">
                <a:solidFill>
                  <a:srgbClr val="002060"/>
                </a:solidFill>
                <a:latin typeface="Juice ITC" pitchFamily="82" charset="0"/>
              </a:rPr>
              <a:t> </a:t>
            </a:r>
            <a:r>
              <a:rPr lang="en-US" sz="2300" b="1" dirty="0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 </a:t>
            </a:r>
            <a:r>
              <a:rPr lang="en-US" sz="2300" b="1" dirty="0" err="1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barang-barang</a:t>
            </a:r>
            <a:r>
              <a:rPr lang="en-US" sz="2300" b="1" dirty="0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 yang </a:t>
            </a:r>
            <a:r>
              <a:rPr lang="en-US" sz="2300" b="1" dirty="0" err="1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dulu</a:t>
            </a:r>
            <a:r>
              <a:rPr lang="en-US" sz="2300" b="1" dirty="0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dianggap</a:t>
            </a:r>
            <a:r>
              <a:rPr lang="en-US" sz="2300" b="1" dirty="0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tidak</a:t>
            </a:r>
            <a:r>
              <a:rPr lang="en-US" sz="2300" b="1" dirty="0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memiliki</a:t>
            </a:r>
            <a:r>
              <a:rPr lang="en-US" sz="2300" b="1" dirty="0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nilai</a:t>
            </a:r>
            <a:r>
              <a:rPr lang="en-US" sz="2300" b="1" dirty="0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jual</a:t>
            </a:r>
            <a:r>
              <a:rPr lang="en-US" sz="2300" b="1" dirty="0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justru</a:t>
            </a:r>
            <a:r>
              <a:rPr lang="en-US" sz="2300" b="1" dirty="0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sekarang</a:t>
            </a:r>
            <a:r>
              <a:rPr lang="en-US" sz="2300" b="1" dirty="0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menjadi</a:t>
            </a:r>
            <a:r>
              <a:rPr lang="en-US" sz="2300" b="1" dirty="0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sesuatu</a:t>
            </a:r>
            <a:r>
              <a:rPr lang="en-US" sz="2300" b="1" dirty="0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 yang </a:t>
            </a:r>
            <a:r>
              <a:rPr lang="en-US" sz="2300" b="1" dirty="0" err="1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diperjualbelikan</a:t>
            </a:r>
            <a:r>
              <a:rPr lang="en-US" sz="2300" b="1" dirty="0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. </a:t>
            </a:r>
            <a:r>
              <a:rPr lang="en-US" sz="2300" b="1" dirty="0" err="1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Contoh</a:t>
            </a:r>
            <a:r>
              <a:rPr lang="en-US" sz="2300" b="1" dirty="0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: SDA, SDM (</a:t>
            </a:r>
            <a:r>
              <a:rPr lang="en-US" sz="2300" b="1" dirty="0" err="1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naker</a:t>
            </a:r>
            <a:r>
              <a:rPr lang="en-US" sz="2300" b="1" dirty="0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). </a:t>
            </a:r>
            <a:r>
              <a:rPr lang="en-US" sz="2300" b="1" dirty="0" err="1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Ekses</a:t>
            </a:r>
            <a:r>
              <a:rPr lang="en-US" sz="2300" b="1" dirty="0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 : </a:t>
            </a:r>
            <a:r>
              <a:rPr lang="en-US" sz="2300" b="1" dirty="0" err="1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konsumerisme</a:t>
            </a:r>
            <a:r>
              <a:rPr lang="en-US" sz="2300" b="1" dirty="0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; </a:t>
            </a:r>
            <a:r>
              <a:rPr lang="en-US" sz="2300" b="1" dirty="0" err="1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ekspansi</a:t>
            </a:r>
            <a:r>
              <a:rPr lang="en-US" sz="2300" b="1" dirty="0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 modal </a:t>
            </a:r>
            <a:r>
              <a:rPr lang="en-US" sz="2300" b="1" dirty="0" err="1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finalsial</a:t>
            </a:r>
            <a:r>
              <a:rPr lang="en-US" sz="2300" b="1" dirty="0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; </a:t>
            </a:r>
            <a:r>
              <a:rPr lang="en-US" sz="2300" b="1" dirty="0" err="1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investasi</a:t>
            </a:r>
            <a:r>
              <a:rPr lang="en-US" sz="2300" b="1" dirty="0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untuk</a:t>
            </a:r>
            <a:r>
              <a:rPr lang="en-US" sz="2300" b="1" dirty="0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bisnis</a:t>
            </a:r>
            <a:r>
              <a:rPr lang="en-US" sz="2300" b="1" dirty="0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komunikasi</a:t>
            </a:r>
            <a:r>
              <a:rPr lang="en-US" sz="2300" b="1" dirty="0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.</a:t>
            </a:r>
          </a:p>
          <a:p>
            <a:pPr marL="457200" indent="-184150" algn="just">
              <a:buFont typeface="+mj-lt"/>
              <a:buAutoNum type="arabicPeriod"/>
              <a:defRPr/>
            </a:pPr>
            <a:r>
              <a:rPr lang="en-US" sz="2300" b="1" dirty="0" err="1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Reorganisasi</a:t>
            </a:r>
            <a:r>
              <a:rPr lang="en-US" sz="2300" b="1" dirty="0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aktivitas</a:t>
            </a:r>
            <a:r>
              <a:rPr lang="en-US" sz="2300" b="1" dirty="0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ekonomi</a:t>
            </a:r>
            <a:r>
              <a:rPr lang="en-US" sz="2300" b="1" dirty="0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melalui</a:t>
            </a:r>
            <a:r>
              <a:rPr lang="en-US" sz="2300" b="1" dirty="0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pendekatan-pendekatan</a:t>
            </a:r>
            <a:r>
              <a:rPr lang="en-US" sz="2300" b="1" dirty="0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manajerial</a:t>
            </a:r>
            <a:r>
              <a:rPr lang="en-US" sz="2300" b="1" dirty="0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baru</a:t>
            </a:r>
            <a:r>
              <a:rPr lang="en-US" sz="2300" b="1" dirty="0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, </a:t>
            </a:r>
            <a:r>
              <a:rPr lang="en-US" sz="2300" b="1" dirty="0" err="1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seperti</a:t>
            </a:r>
            <a:r>
              <a:rPr lang="en-US" sz="2300" b="1" dirty="0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i="1" dirty="0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offshore management; </a:t>
            </a:r>
            <a:r>
              <a:rPr lang="en-US" sz="2300" b="1" dirty="0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PMA; merger; </a:t>
            </a:r>
            <a:r>
              <a:rPr lang="en-US" sz="2300" b="1" dirty="0" err="1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akuisis</a:t>
            </a:r>
            <a:r>
              <a:rPr lang="en-US" sz="2300" b="1" dirty="0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; </a:t>
            </a:r>
            <a:r>
              <a:rPr lang="en-US" sz="2300" b="1" dirty="0" err="1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dll</a:t>
            </a:r>
            <a:r>
              <a:rPr lang="en-US" sz="2300" b="1" dirty="0" smtClean="0">
                <a:solidFill>
                  <a:srgbClr val="002060"/>
                </a:solidFill>
                <a:latin typeface="Juice ITC" pitchFamily="82" charset="0"/>
                <a:sym typeface="Wingdings" pitchFamily="2" charset="2"/>
              </a:rPr>
              <a:t>.</a:t>
            </a:r>
          </a:p>
          <a:p>
            <a:pPr marL="274638" indent="-274638" algn="just">
              <a:buFont typeface="Wingdings" pitchFamily="2" charset="2"/>
              <a:buChar char="q"/>
              <a:defRPr/>
            </a:pPr>
            <a:r>
              <a:rPr lang="en-US" sz="2300" b="1" dirty="0" smtClean="0">
                <a:solidFill>
                  <a:srgbClr val="FFC000"/>
                </a:solidFill>
                <a:latin typeface="Juice ITC" pitchFamily="82" charset="0"/>
                <a:sym typeface="Wingdings" pitchFamily="2" charset="2"/>
              </a:rPr>
              <a:t>Governance  </a:t>
            </a:r>
            <a:r>
              <a:rPr lang="en-US" sz="2300" b="1" dirty="0" err="1" smtClean="0">
                <a:solidFill>
                  <a:srgbClr val="FFC000"/>
                </a:solidFill>
                <a:latin typeface="Juice ITC" pitchFamily="82" charset="0"/>
                <a:sym typeface="Wingdings" pitchFamily="2" charset="2"/>
              </a:rPr>
              <a:t>perubahan</a:t>
            </a:r>
            <a:r>
              <a:rPr lang="en-US" sz="2300" b="1" dirty="0" smtClean="0">
                <a:solidFill>
                  <a:srgbClr val="FFC00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FFC000"/>
                </a:solidFill>
                <a:latin typeface="Juice ITC" pitchFamily="82" charset="0"/>
                <a:sym typeface="Wingdings" pitchFamily="2" charset="2"/>
              </a:rPr>
              <a:t>peran</a:t>
            </a:r>
            <a:r>
              <a:rPr lang="en-US" sz="2300" b="1" dirty="0" smtClean="0">
                <a:solidFill>
                  <a:srgbClr val="FFC00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FFC000"/>
                </a:solidFill>
                <a:latin typeface="Juice ITC" pitchFamily="82" charset="0"/>
                <a:sym typeface="Wingdings" pitchFamily="2" charset="2"/>
              </a:rPr>
              <a:t>negara</a:t>
            </a:r>
            <a:r>
              <a:rPr lang="en-US" sz="2300" b="1" dirty="0" smtClean="0">
                <a:solidFill>
                  <a:srgbClr val="FFC000"/>
                </a:solidFill>
                <a:latin typeface="Juice ITC" pitchFamily="82" charset="0"/>
                <a:sym typeface="Wingdings" pitchFamily="2" charset="2"/>
              </a:rPr>
              <a:t>/</a:t>
            </a:r>
            <a:r>
              <a:rPr lang="en-US" sz="2300" b="1" dirty="0" err="1" smtClean="0">
                <a:solidFill>
                  <a:srgbClr val="FFC000"/>
                </a:solidFill>
                <a:latin typeface="Juice ITC" pitchFamily="82" charset="0"/>
                <a:sym typeface="Wingdings" pitchFamily="2" charset="2"/>
              </a:rPr>
              <a:t>pemerintah</a:t>
            </a:r>
            <a:r>
              <a:rPr lang="en-US" sz="2300" b="1" dirty="0" smtClean="0">
                <a:solidFill>
                  <a:srgbClr val="FFC000"/>
                </a:solidFill>
                <a:latin typeface="Juice ITC" pitchFamily="82" charset="0"/>
                <a:sym typeface="Wingdings" pitchFamily="2" charset="2"/>
              </a:rPr>
              <a:t>, </a:t>
            </a:r>
            <a:r>
              <a:rPr lang="en-US" sz="2300" b="1" dirty="0" err="1" smtClean="0">
                <a:solidFill>
                  <a:srgbClr val="FFC000"/>
                </a:solidFill>
                <a:latin typeface="Juice ITC" pitchFamily="82" charset="0"/>
                <a:sym typeface="Wingdings" pitchFamily="2" charset="2"/>
              </a:rPr>
              <a:t>baik</a:t>
            </a:r>
            <a:r>
              <a:rPr lang="en-US" sz="2300" b="1" dirty="0" smtClean="0">
                <a:solidFill>
                  <a:srgbClr val="FFC00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FFC000"/>
                </a:solidFill>
                <a:latin typeface="Juice ITC" pitchFamily="82" charset="0"/>
                <a:sym typeface="Wingdings" pitchFamily="2" charset="2"/>
              </a:rPr>
              <a:t>ditingkat</a:t>
            </a:r>
            <a:r>
              <a:rPr lang="en-US" sz="2300" b="1" dirty="0" smtClean="0">
                <a:solidFill>
                  <a:srgbClr val="FFC00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FFC000"/>
                </a:solidFill>
                <a:latin typeface="Juice ITC" pitchFamily="82" charset="0"/>
                <a:sym typeface="Wingdings" pitchFamily="2" charset="2"/>
              </a:rPr>
              <a:t>lokal</a:t>
            </a:r>
            <a:r>
              <a:rPr lang="en-US" sz="2300" b="1" dirty="0" smtClean="0">
                <a:solidFill>
                  <a:srgbClr val="FFC00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FFC000"/>
                </a:solidFill>
                <a:latin typeface="Juice ITC" pitchFamily="82" charset="0"/>
                <a:sym typeface="Wingdings" pitchFamily="2" charset="2"/>
              </a:rPr>
              <a:t>maupun</a:t>
            </a:r>
            <a:r>
              <a:rPr lang="en-US" sz="2300" b="1" dirty="0" smtClean="0">
                <a:solidFill>
                  <a:srgbClr val="FFC00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FFC000"/>
                </a:solidFill>
                <a:latin typeface="Juice ITC" pitchFamily="82" charset="0"/>
                <a:sym typeface="Wingdings" pitchFamily="2" charset="2"/>
              </a:rPr>
              <a:t>nasional</a:t>
            </a:r>
            <a:r>
              <a:rPr lang="en-US" sz="2300" b="1" dirty="0" smtClean="0">
                <a:solidFill>
                  <a:srgbClr val="FFC000"/>
                </a:solidFill>
                <a:latin typeface="Juice ITC" pitchFamily="82" charset="0"/>
                <a:sym typeface="Wingdings" pitchFamily="2" charset="2"/>
              </a:rPr>
              <a:t>.</a:t>
            </a:r>
          </a:p>
          <a:p>
            <a:pPr marL="274638" indent="-274638" algn="just">
              <a:buFont typeface="Wingdings" pitchFamily="2" charset="2"/>
              <a:buChar char="q"/>
              <a:defRPr/>
            </a:pPr>
            <a:r>
              <a:rPr lang="en-US" sz="2300" b="1" dirty="0" err="1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Masyarakat</a:t>
            </a:r>
            <a:r>
              <a:rPr lang="en-US" sz="2300" b="1" dirty="0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  </a:t>
            </a:r>
            <a:r>
              <a:rPr lang="en-US" sz="2300" b="1" dirty="0" err="1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berkembangnya</a:t>
            </a:r>
            <a:r>
              <a:rPr lang="en-US" sz="2300" b="1" dirty="0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 (a) </a:t>
            </a:r>
            <a:r>
              <a:rPr lang="en-US" sz="2300" b="1" dirty="0" err="1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komunitas</a:t>
            </a:r>
            <a:r>
              <a:rPr lang="en-US" sz="2300" b="1" dirty="0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 non </a:t>
            </a:r>
            <a:r>
              <a:rPr lang="en-US" sz="2300" b="1" dirty="0" err="1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teritorial</a:t>
            </a:r>
            <a:r>
              <a:rPr lang="en-US" sz="2300" b="1" dirty="0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berupa</a:t>
            </a:r>
            <a:r>
              <a:rPr lang="en-US" sz="2300" b="1" dirty="0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organisasi-organisasi</a:t>
            </a:r>
            <a:r>
              <a:rPr lang="en-US" sz="2300" b="1" dirty="0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 yang </a:t>
            </a:r>
            <a:r>
              <a:rPr lang="en-US" sz="2300" b="1" dirty="0" err="1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tidak</a:t>
            </a:r>
            <a:r>
              <a:rPr lang="en-US" sz="2300" b="1" dirty="0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mengenal</a:t>
            </a:r>
            <a:r>
              <a:rPr lang="en-US" sz="2300" b="1" dirty="0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batas-batas</a:t>
            </a:r>
            <a:r>
              <a:rPr lang="en-US" sz="2300" b="1" dirty="0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teritorial</a:t>
            </a:r>
            <a:r>
              <a:rPr lang="en-US" sz="2300" b="1" dirty="0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tetapi</a:t>
            </a:r>
            <a:r>
              <a:rPr lang="en-US" sz="2300" b="1" dirty="0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dipersatukan</a:t>
            </a:r>
            <a:r>
              <a:rPr lang="en-US" sz="2300" b="1" dirty="0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oleh</a:t>
            </a:r>
            <a:r>
              <a:rPr lang="en-US" sz="2300" b="1" dirty="0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keprihatinan</a:t>
            </a:r>
            <a:r>
              <a:rPr lang="en-US" sz="2300" b="1" dirty="0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terhadap</a:t>
            </a:r>
            <a:r>
              <a:rPr lang="en-US" sz="2300" b="1" dirty="0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isu</a:t>
            </a:r>
            <a:r>
              <a:rPr lang="en-US" sz="2300" b="1" dirty="0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 yang </a:t>
            </a:r>
            <a:r>
              <a:rPr lang="en-US" sz="2300" b="1" dirty="0" err="1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sama</a:t>
            </a:r>
            <a:r>
              <a:rPr lang="en-US" sz="2300" b="1" dirty="0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, </a:t>
            </a:r>
            <a:r>
              <a:rPr lang="en-US" sz="2300" b="1" dirty="0" err="1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seperti</a:t>
            </a:r>
            <a:r>
              <a:rPr lang="en-US" sz="2300" b="1" dirty="0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solidaritas</a:t>
            </a:r>
            <a:r>
              <a:rPr lang="en-US" sz="2300" b="1" dirty="0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perempuan</a:t>
            </a:r>
            <a:r>
              <a:rPr lang="en-US" sz="2300" b="1" dirty="0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, </a:t>
            </a:r>
            <a:r>
              <a:rPr lang="en-US" sz="2300" b="1" dirty="0" err="1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solidaritas</a:t>
            </a:r>
            <a:r>
              <a:rPr lang="en-US" sz="2300" b="1" dirty="0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 agama, </a:t>
            </a:r>
            <a:r>
              <a:rPr lang="en-US" sz="2300" b="1" dirty="0" err="1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hak-hak</a:t>
            </a:r>
            <a:r>
              <a:rPr lang="en-US" sz="2300" b="1" dirty="0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anak</a:t>
            </a:r>
            <a:r>
              <a:rPr lang="en-US" sz="2300" b="1" dirty="0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, </a:t>
            </a:r>
            <a:r>
              <a:rPr lang="en-US" sz="2300" b="1" dirty="0" err="1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dsb</a:t>
            </a:r>
            <a:r>
              <a:rPr lang="en-US" sz="2300" b="1" dirty="0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; (b) </a:t>
            </a:r>
            <a:r>
              <a:rPr lang="en-US" sz="2300" b="1" dirty="0" err="1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kosmopolitanisme</a:t>
            </a:r>
            <a:r>
              <a:rPr lang="en-US" sz="2300" b="1" dirty="0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yakni</a:t>
            </a:r>
            <a:r>
              <a:rPr lang="en-US" sz="2300" b="1" dirty="0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munculnya</a:t>
            </a:r>
            <a:r>
              <a:rPr lang="en-US" sz="2300" b="1" dirty="0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isu-isu</a:t>
            </a:r>
            <a:r>
              <a:rPr lang="en-US" sz="2300" b="1" dirty="0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 yang </a:t>
            </a:r>
            <a:r>
              <a:rPr lang="en-US" sz="2300" b="1" dirty="0" err="1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tidak</a:t>
            </a:r>
            <a:r>
              <a:rPr lang="en-US" sz="2300" b="1" dirty="0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bisa</a:t>
            </a:r>
            <a:r>
              <a:rPr lang="en-US" sz="2300" b="1" dirty="0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diselesaikan</a:t>
            </a:r>
            <a:r>
              <a:rPr lang="en-US" sz="2300" b="1" dirty="0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dalam</a:t>
            </a:r>
            <a:r>
              <a:rPr lang="en-US" sz="2300" b="1" dirty="0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satu</a:t>
            </a:r>
            <a:r>
              <a:rPr lang="en-US" sz="2300" b="1" dirty="0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batas</a:t>
            </a:r>
            <a:r>
              <a:rPr lang="en-US" sz="2300" b="1" dirty="0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wilayah</a:t>
            </a:r>
            <a:r>
              <a:rPr lang="en-US" sz="2300" b="1" dirty="0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karena</a:t>
            </a:r>
            <a:r>
              <a:rPr lang="en-US" sz="2300" b="1" dirty="0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juga</a:t>
            </a:r>
            <a:r>
              <a:rPr lang="en-US" sz="2300" b="1" dirty="0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menyangkut</a:t>
            </a:r>
            <a:r>
              <a:rPr lang="en-US" sz="2300" b="1" dirty="0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kepentingan</a:t>
            </a:r>
            <a:r>
              <a:rPr lang="en-US" sz="2300" b="1" dirty="0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masyarakat</a:t>
            </a:r>
            <a:r>
              <a:rPr lang="en-US" sz="2300" b="1" dirty="0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secara</a:t>
            </a:r>
            <a:r>
              <a:rPr lang="en-US" sz="2300" b="1" dirty="0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 universal; (c) </a:t>
            </a:r>
            <a:r>
              <a:rPr lang="en-US" sz="2300" b="1" dirty="0" err="1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hibridasi</a:t>
            </a:r>
            <a:r>
              <a:rPr lang="en-US" sz="2300" b="1" dirty="0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, </a:t>
            </a:r>
            <a:r>
              <a:rPr lang="en-US" sz="2300" b="1" dirty="0" err="1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yakni</a:t>
            </a:r>
            <a:r>
              <a:rPr lang="en-US" sz="2300" b="1" dirty="0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munculnya</a:t>
            </a:r>
            <a:r>
              <a:rPr lang="en-US" sz="2300" b="1" dirty="0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identitas-identitas</a:t>
            </a:r>
            <a:r>
              <a:rPr lang="en-US" sz="2300" b="1" dirty="0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campuran</a:t>
            </a:r>
            <a:r>
              <a:rPr lang="en-US" sz="2300" b="1" dirty="0" smtClean="0">
                <a:solidFill>
                  <a:srgbClr val="C00000"/>
                </a:solidFill>
                <a:latin typeface="Juice ITC" pitchFamily="82" charset="0"/>
                <a:sym typeface="Wingdings" pitchFamily="2" charset="2"/>
              </a:rPr>
              <a:t>.</a:t>
            </a:r>
          </a:p>
          <a:p>
            <a:pPr marL="274638" indent="-274638" algn="just">
              <a:buFont typeface="Wingdings" pitchFamily="2" charset="2"/>
              <a:buChar char="q"/>
              <a:defRPr/>
            </a:pPr>
            <a:r>
              <a:rPr lang="en-US" sz="2300" b="1" dirty="0" err="1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Gagasan</a:t>
            </a:r>
            <a:r>
              <a:rPr lang="en-US" sz="2300" b="1" dirty="0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  </a:t>
            </a:r>
            <a:r>
              <a:rPr lang="en-US" sz="2300" b="1" dirty="0" err="1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penyebaran</a:t>
            </a:r>
            <a:r>
              <a:rPr lang="en-US" sz="2300" b="1" dirty="0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ide</a:t>
            </a:r>
            <a:r>
              <a:rPr lang="en-US" sz="2300" b="1" dirty="0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baru</a:t>
            </a:r>
            <a:r>
              <a:rPr lang="en-US" sz="2300" b="1" dirty="0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; </a:t>
            </a:r>
            <a:r>
              <a:rPr lang="en-US" sz="2300" b="1" dirty="0" err="1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terbentuknya</a:t>
            </a:r>
            <a:r>
              <a:rPr lang="en-US" sz="2300" b="1" dirty="0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kesamaan</a:t>
            </a:r>
            <a:r>
              <a:rPr lang="en-US" sz="2300" b="1" dirty="0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300" b="1" dirty="0" err="1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persepsi</a:t>
            </a:r>
            <a:r>
              <a:rPr lang="en-US" sz="2300" b="1" dirty="0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.</a:t>
            </a:r>
          </a:p>
          <a:p>
            <a:pPr marL="1588" indent="12700" algn="just">
              <a:buFontTx/>
              <a:buNone/>
              <a:defRPr/>
            </a:pPr>
            <a:endParaRPr lang="en-US" sz="2300" b="1" dirty="0" smtClean="0">
              <a:latin typeface="Juice ITC" pitchFamily="82" charset="0"/>
              <a:sym typeface="Wingdings" pitchFamily="2" charset="2"/>
            </a:endParaRPr>
          </a:p>
          <a:p>
            <a:pPr marL="1588" indent="12700" algn="just">
              <a:buFontTx/>
              <a:buNone/>
              <a:defRPr/>
            </a:pPr>
            <a:endParaRPr lang="en-US" sz="2300" b="1" dirty="0" smtClean="0">
              <a:latin typeface="Juice ITC" pitchFamily="82" charset="0"/>
              <a:sym typeface="Wingdings" pitchFamily="2" charset="2"/>
            </a:endParaRPr>
          </a:p>
          <a:p>
            <a:pPr marL="1588" indent="12700" algn="just">
              <a:buFontTx/>
              <a:buNone/>
              <a:defRPr/>
            </a:pPr>
            <a:endParaRPr lang="en-US" sz="2300" b="1" dirty="0" smtClean="0">
              <a:latin typeface="Juice ITC" pitchFamily="82" charset="0"/>
              <a:sym typeface="Wingdings" pitchFamily="2" charset="2"/>
            </a:endParaRPr>
          </a:p>
          <a:p>
            <a:pPr marL="1588" indent="12700" algn="just">
              <a:buFontTx/>
              <a:buNone/>
              <a:defRPr/>
            </a:pPr>
            <a:endParaRPr lang="en-US" sz="2300" b="1" dirty="0" smtClean="0">
              <a:latin typeface="Juice ITC" pitchFamily="82" charset="0"/>
              <a:sym typeface="Wingdings" pitchFamily="2" charset="2"/>
            </a:endParaRPr>
          </a:p>
          <a:p>
            <a:pPr marL="1588" indent="12700" algn="just">
              <a:buFontTx/>
              <a:buNone/>
              <a:defRPr/>
            </a:pPr>
            <a:endParaRPr lang="en-US" sz="2300" b="1" dirty="0" smtClean="0">
              <a:latin typeface="Juice ITC" pitchFamily="82" charset="0"/>
              <a:sym typeface="Wingdings" pitchFamily="2" charset="2"/>
            </a:endParaRPr>
          </a:p>
          <a:p>
            <a:pPr marL="1588" indent="12700" algn="just">
              <a:buFontTx/>
              <a:buNone/>
              <a:defRPr/>
            </a:pPr>
            <a:endParaRPr lang="en-US" sz="2300" b="1" dirty="0">
              <a:latin typeface="Juice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Bagan Globalisasi dan Kemunculan </a:t>
            </a:r>
          </a:p>
        </p:txBody>
      </p:sp>
      <p:sp>
        <p:nvSpPr>
          <p:cNvPr id="12291" name="Content Placeholder 5"/>
          <p:cNvSpPr>
            <a:spLocks noGrp="1"/>
          </p:cNvSpPr>
          <p:nvPr>
            <p:ph idx="1"/>
          </p:nvPr>
        </p:nvSpPr>
        <p:spPr>
          <a:xfrm>
            <a:off x="685800" y="1219200"/>
            <a:ext cx="8153400" cy="4876800"/>
          </a:xfrm>
        </p:spPr>
        <p:txBody>
          <a:bodyPr/>
          <a:lstStyle/>
          <a:p>
            <a:pPr>
              <a:buFontTx/>
              <a:buNone/>
            </a:pPr>
            <a:endParaRPr lang="en-US" sz="1600" smtClean="0"/>
          </a:p>
        </p:txBody>
      </p:sp>
      <p:sp>
        <p:nvSpPr>
          <p:cNvPr id="4" name="Rectangle 3"/>
          <p:cNvSpPr/>
          <p:nvPr/>
        </p:nvSpPr>
        <p:spPr>
          <a:xfrm>
            <a:off x="914400" y="1676400"/>
            <a:ext cx="914400" cy="914400"/>
          </a:xfrm>
          <a:prstGeom prst="rect">
            <a:avLst/>
          </a:prstGeom>
          <a:noFill/>
        </p:spPr>
        <p:txBody>
          <a:bodyPr anchor="ctr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r">
              <a:defRPr/>
            </a:pPr>
            <a:endParaRPr lang="en-US" sz="4800" dirty="0" err="1">
              <a:solidFill>
                <a:srgbClr val="22923F"/>
              </a:solidFill>
              <a:effectLst>
                <a:reflection blurRad="6350" stA="55000" endA="300" endPos="45500" dir="5400000" sy="-100000" algn="bl" rotWithShape="0"/>
              </a:effectLst>
              <a:latin typeface="Britannic Bold" pitchFamily="34" charset="0"/>
            </a:endParaRPr>
          </a:p>
        </p:txBody>
      </p:sp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609600" y="2209800"/>
            <a:ext cx="1981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8000"/>
                </a:solidFill>
                <a:latin typeface="Arial" charset="0"/>
                <a:cs typeface="Arial" charset="0"/>
              </a:rPr>
              <a:t>Kemajuan </a:t>
            </a:r>
          </a:p>
          <a:p>
            <a:pPr algn="ctr"/>
            <a:r>
              <a:rPr lang="en-US" sz="2000" b="1">
                <a:solidFill>
                  <a:srgbClr val="008000"/>
                </a:solidFill>
                <a:latin typeface="Arial" charset="0"/>
                <a:cs typeface="Arial" charset="0"/>
              </a:rPr>
              <a:t>Teknologi 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2362200"/>
            <a:ext cx="2057400" cy="838200"/>
          </a:xfrm>
          <a:prstGeom prst="rect">
            <a:avLst/>
          </a:prstGeom>
          <a:noFill/>
        </p:spPr>
        <p:txBody>
          <a:bodyPr anchor="ctr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r">
              <a:defRPr/>
            </a:pPr>
            <a:endParaRPr lang="en-US" sz="4800" dirty="0" err="1">
              <a:solidFill>
                <a:srgbClr val="22923F"/>
              </a:solidFill>
              <a:effectLst>
                <a:reflection blurRad="6350" stA="55000" endA="300" endPos="45500" dir="5400000" sy="-100000" algn="bl" rotWithShape="0"/>
              </a:effectLst>
              <a:latin typeface="Britannic Bold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24200" y="2209800"/>
            <a:ext cx="1371600" cy="1600200"/>
          </a:xfrm>
          <a:prstGeom prst="rect">
            <a:avLst/>
          </a:prstGeom>
          <a:noFill/>
        </p:spPr>
        <p:txBody>
          <a:bodyPr anchor="ctr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r">
              <a:defRPr/>
            </a:pPr>
            <a:endParaRPr lang="en-US" sz="4800" dirty="0" err="1">
              <a:solidFill>
                <a:srgbClr val="22923F"/>
              </a:solidFill>
              <a:effectLst>
                <a:reflection blurRad="6350" stA="55000" endA="300" endPos="45500" dir="5400000" sy="-100000" algn="bl" rotWithShape="0"/>
              </a:effectLst>
              <a:latin typeface="Britannic Bold" pitchFamily="34" charset="0"/>
            </a:endParaRPr>
          </a:p>
        </p:txBody>
      </p:sp>
      <p:sp>
        <p:nvSpPr>
          <p:cNvPr id="12296" name="TextBox 8"/>
          <p:cNvSpPr txBox="1">
            <a:spLocks noChangeArrowheads="1"/>
          </p:cNvSpPr>
          <p:nvPr/>
        </p:nvSpPr>
        <p:spPr bwMode="auto">
          <a:xfrm>
            <a:off x="2971800" y="2057400"/>
            <a:ext cx="2895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b="1">
                <a:solidFill>
                  <a:srgbClr val="CC00CC"/>
                </a:solidFill>
                <a:latin typeface="Arial" charset="0"/>
                <a:cs typeface="Arial" charset="0"/>
              </a:rPr>
              <a:t>Globalisasi Informasi</a:t>
            </a:r>
          </a:p>
          <a:p>
            <a:pPr algn="ctr"/>
            <a:r>
              <a:rPr lang="en-US" sz="1800" b="1">
                <a:solidFill>
                  <a:srgbClr val="CC00CC"/>
                </a:solidFill>
                <a:latin typeface="Arial" charset="0"/>
                <a:cs typeface="Arial" charset="0"/>
              </a:rPr>
              <a:t>Setiap orang bisa memperoleh informasi secara cepat dan murah</a:t>
            </a:r>
          </a:p>
          <a:p>
            <a:pPr algn="ctr"/>
            <a:endParaRPr lang="en-US">
              <a:solidFill>
                <a:srgbClr val="CC00CC"/>
              </a:solidFill>
              <a:latin typeface="Arial" charset="0"/>
              <a:cs typeface="Arial" charset="0"/>
            </a:endParaRPr>
          </a:p>
        </p:txBody>
      </p:sp>
      <p:sp>
        <p:nvSpPr>
          <p:cNvPr id="12297" name="TextBox 10"/>
          <p:cNvSpPr txBox="1">
            <a:spLocks noChangeArrowheads="1"/>
          </p:cNvSpPr>
          <p:nvPr/>
        </p:nvSpPr>
        <p:spPr bwMode="auto">
          <a:xfrm>
            <a:off x="6324600" y="2286000"/>
            <a:ext cx="1828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  <a:latin typeface="Arial" charset="0"/>
                <a:cs typeface="Arial" charset="0"/>
              </a:rPr>
              <a:t>Perubahan Teknologi Informasi</a:t>
            </a:r>
          </a:p>
        </p:txBody>
      </p:sp>
      <p:sp>
        <p:nvSpPr>
          <p:cNvPr id="12298" name="TextBox 11"/>
          <p:cNvSpPr txBox="1">
            <a:spLocks noChangeArrowheads="1"/>
          </p:cNvSpPr>
          <p:nvPr/>
        </p:nvSpPr>
        <p:spPr bwMode="auto">
          <a:xfrm>
            <a:off x="6248400" y="3657600"/>
            <a:ext cx="213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70C0"/>
                </a:solidFill>
              </a:rPr>
              <a:t>e-Government</a:t>
            </a:r>
          </a:p>
        </p:txBody>
      </p:sp>
      <p:sp>
        <p:nvSpPr>
          <p:cNvPr id="12299" name="TextBox 26"/>
          <p:cNvSpPr txBox="1">
            <a:spLocks noChangeArrowheads="1"/>
          </p:cNvSpPr>
          <p:nvPr/>
        </p:nvSpPr>
        <p:spPr bwMode="auto">
          <a:xfrm>
            <a:off x="685800" y="3200400"/>
            <a:ext cx="2743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1400" b="1">
                <a:solidFill>
                  <a:srgbClr val="7030A0"/>
                </a:solidFill>
                <a:latin typeface="Arial" charset="0"/>
                <a:cs typeface="Arial" charset="0"/>
              </a:rPr>
              <a:t>Pertukaran informasi</a:t>
            </a:r>
          </a:p>
          <a:p>
            <a:pPr>
              <a:buFont typeface="Wingdings" pitchFamily="2" charset="2"/>
              <a:buChar char="§"/>
            </a:pPr>
            <a:r>
              <a:rPr lang="en-US" sz="1400" b="1">
                <a:solidFill>
                  <a:srgbClr val="7030A0"/>
                </a:solidFill>
                <a:latin typeface="Arial" charset="0"/>
                <a:cs typeface="Arial" charset="0"/>
              </a:rPr>
              <a:t>More machine, less human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286000" y="25908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486400" y="26670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2297" idx="2"/>
          </p:cNvCxnSpPr>
          <p:nvPr/>
        </p:nvCxnSpPr>
        <p:spPr>
          <a:xfrm rot="5400000">
            <a:off x="6985794" y="3555206"/>
            <a:ext cx="508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>
                <a:solidFill>
                  <a:srgbClr val="002060"/>
                </a:solidFill>
                <a:latin typeface="Juice ITC" pitchFamily="82" charset="0"/>
              </a:rPr>
              <a:t>Konsep Dasar Informasi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4876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000" b="1" smtClean="0">
                <a:solidFill>
                  <a:srgbClr val="FF0000"/>
                </a:solidFill>
                <a:latin typeface="Juice ITC" pitchFamily="82" charset="0"/>
              </a:rPr>
              <a:t>Perkembangan Teknologi Informasi dan Komunikasi</a:t>
            </a:r>
          </a:p>
          <a:p>
            <a:pPr algn="ctr">
              <a:buFontTx/>
              <a:buNone/>
            </a:pPr>
            <a:r>
              <a:rPr lang="en-US" sz="3000" b="1" smtClean="0">
                <a:solidFill>
                  <a:srgbClr val="FF0000"/>
                </a:solidFill>
                <a:latin typeface="Juice ITC" pitchFamily="82" charset="0"/>
              </a:rPr>
              <a:t>Perbedaan antara Data dan Informasi :</a:t>
            </a:r>
          </a:p>
          <a:p>
            <a:pPr algn="ctr">
              <a:buFontTx/>
              <a:buNone/>
            </a:pPr>
            <a:endParaRPr lang="en-US" sz="3000" b="1" smtClean="0">
              <a:solidFill>
                <a:srgbClr val="FF0000"/>
              </a:solidFill>
              <a:latin typeface="Juice ITC" pitchFamily="8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2514600"/>
          <a:ext cx="8077200" cy="355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40386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Juice ITC" pitchFamily="82" charset="0"/>
                        </a:rPr>
                        <a:t>DATA</a:t>
                      </a:r>
                      <a:endParaRPr lang="en-US" sz="2400" b="1" dirty="0">
                        <a:latin typeface="Juice ITC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Juice ITC" pitchFamily="82" charset="0"/>
                        </a:rPr>
                        <a:t>INFORMASI</a:t>
                      </a:r>
                      <a:endParaRPr lang="en-US" sz="2400" b="1" dirty="0">
                        <a:latin typeface="Juice ITC" pitchFamily="82" charset="0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just"/>
                      <a:r>
                        <a:rPr lang="en-US" sz="2400" b="1" dirty="0" err="1" smtClean="0">
                          <a:solidFill>
                            <a:srgbClr val="7030A0"/>
                          </a:solidFill>
                          <a:latin typeface="Juice ITC" pitchFamily="82" charset="0"/>
                        </a:rPr>
                        <a:t>Merupakan</a:t>
                      </a:r>
                      <a:r>
                        <a:rPr lang="en-US" sz="2400" b="1" baseline="0" dirty="0" smtClean="0">
                          <a:solidFill>
                            <a:srgbClr val="7030A0"/>
                          </a:solidFill>
                          <a:latin typeface="Juice ITC" pitchFamily="82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7030A0"/>
                          </a:solidFill>
                          <a:latin typeface="Juice ITC" pitchFamily="82" charset="0"/>
                        </a:rPr>
                        <a:t>bahan</a:t>
                      </a:r>
                      <a:r>
                        <a:rPr lang="en-US" sz="2400" b="1" baseline="0" dirty="0" smtClean="0">
                          <a:solidFill>
                            <a:srgbClr val="7030A0"/>
                          </a:solidFill>
                          <a:latin typeface="Juice ITC" pitchFamily="82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7030A0"/>
                          </a:solidFill>
                          <a:latin typeface="Juice ITC" pitchFamily="82" charset="0"/>
                        </a:rPr>
                        <a:t>baku</a:t>
                      </a:r>
                      <a:r>
                        <a:rPr lang="en-US" sz="2400" b="1" baseline="0" dirty="0" smtClean="0">
                          <a:solidFill>
                            <a:srgbClr val="7030A0"/>
                          </a:solidFill>
                          <a:latin typeface="Juice ITC" pitchFamily="82" charset="0"/>
                        </a:rPr>
                        <a:t> yang </a:t>
                      </a:r>
                      <a:r>
                        <a:rPr lang="en-US" sz="2400" b="1" baseline="0" dirty="0" err="1" smtClean="0">
                          <a:solidFill>
                            <a:srgbClr val="7030A0"/>
                          </a:solidFill>
                          <a:latin typeface="Juice ITC" pitchFamily="82" charset="0"/>
                        </a:rPr>
                        <a:t>harus</a:t>
                      </a:r>
                      <a:r>
                        <a:rPr lang="en-US" sz="2400" b="1" baseline="0" dirty="0" smtClean="0">
                          <a:solidFill>
                            <a:srgbClr val="7030A0"/>
                          </a:solidFill>
                          <a:latin typeface="Juice ITC" pitchFamily="82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7030A0"/>
                          </a:solidFill>
                          <a:latin typeface="Juice ITC" pitchFamily="82" charset="0"/>
                        </a:rPr>
                        <a:t>diolah</a:t>
                      </a:r>
                      <a:r>
                        <a:rPr lang="en-US" sz="2400" b="1" baseline="0" dirty="0" smtClean="0">
                          <a:solidFill>
                            <a:srgbClr val="7030A0"/>
                          </a:solidFill>
                          <a:latin typeface="Juice ITC" pitchFamily="82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7030A0"/>
                          </a:solidFill>
                          <a:latin typeface="Juice ITC" pitchFamily="82" charset="0"/>
                        </a:rPr>
                        <a:t>lebih</a:t>
                      </a:r>
                      <a:r>
                        <a:rPr lang="en-US" sz="2400" b="1" baseline="0" dirty="0" smtClean="0">
                          <a:solidFill>
                            <a:srgbClr val="7030A0"/>
                          </a:solidFill>
                          <a:latin typeface="Juice ITC" pitchFamily="82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7030A0"/>
                          </a:solidFill>
                          <a:latin typeface="Juice ITC" pitchFamily="82" charset="0"/>
                        </a:rPr>
                        <a:t>dulu</a:t>
                      </a:r>
                      <a:r>
                        <a:rPr lang="en-US" sz="2400" b="1" baseline="0" dirty="0" smtClean="0">
                          <a:solidFill>
                            <a:srgbClr val="7030A0"/>
                          </a:solidFill>
                          <a:latin typeface="Juice ITC" pitchFamily="82" charset="0"/>
                        </a:rPr>
                        <a:t>;</a:t>
                      </a:r>
                    </a:p>
                    <a:p>
                      <a:pPr algn="just"/>
                      <a:r>
                        <a:rPr lang="en-US" sz="2400" b="1" dirty="0" err="1" smtClean="0">
                          <a:solidFill>
                            <a:srgbClr val="7030A0"/>
                          </a:solidFill>
                          <a:latin typeface="Juice ITC" pitchFamily="82" charset="0"/>
                        </a:rPr>
                        <a:t>Bentuknya</a:t>
                      </a:r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Juice ITC" pitchFamily="82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7030A0"/>
                          </a:solidFill>
                          <a:latin typeface="Juice ITC" pitchFamily="82" charset="0"/>
                        </a:rPr>
                        <a:t>berupa</a:t>
                      </a:r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Juice ITC" pitchFamily="82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7030A0"/>
                          </a:solidFill>
                          <a:latin typeface="Juice ITC" pitchFamily="82" charset="0"/>
                        </a:rPr>
                        <a:t>huruf</a:t>
                      </a:r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Juice ITC" pitchFamily="82" charset="0"/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rgbClr val="7030A0"/>
                          </a:solidFill>
                          <a:latin typeface="Juice ITC" pitchFamily="82" charset="0"/>
                        </a:rPr>
                        <a:t>simbol</a:t>
                      </a:r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Juice ITC" pitchFamily="82" charset="0"/>
                        </a:rPr>
                        <a:t>,</a:t>
                      </a:r>
                      <a:r>
                        <a:rPr lang="en-US" sz="2400" b="1" baseline="0" dirty="0" smtClean="0">
                          <a:solidFill>
                            <a:srgbClr val="7030A0"/>
                          </a:solidFill>
                          <a:latin typeface="Juice ITC" pitchFamily="82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7030A0"/>
                          </a:solidFill>
                          <a:latin typeface="Juice ITC" pitchFamily="82" charset="0"/>
                        </a:rPr>
                        <a:t>bentuk</a:t>
                      </a:r>
                      <a:r>
                        <a:rPr lang="en-US" sz="2400" b="1" baseline="0" dirty="0" smtClean="0">
                          <a:solidFill>
                            <a:srgbClr val="7030A0"/>
                          </a:solidFill>
                          <a:latin typeface="Juice ITC" pitchFamily="82" charset="0"/>
                        </a:rPr>
                        <a:t> (</a:t>
                      </a:r>
                      <a:r>
                        <a:rPr lang="en-US" sz="2400" b="1" baseline="0" dirty="0" err="1" smtClean="0">
                          <a:solidFill>
                            <a:srgbClr val="7030A0"/>
                          </a:solidFill>
                          <a:latin typeface="Juice ITC" pitchFamily="82" charset="0"/>
                        </a:rPr>
                        <a:t>figur</a:t>
                      </a:r>
                      <a:r>
                        <a:rPr lang="en-US" sz="2400" b="1" baseline="0" dirty="0" smtClean="0">
                          <a:solidFill>
                            <a:srgbClr val="7030A0"/>
                          </a:solidFill>
                          <a:latin typeface="Juice ITC" pitchFamily="82" charset="0"/>
                        </a:rPr>
                        <a:t>) </a:t>
                      </a:r>
                      <a:r>
                        <a:rPr lang="en-US" sz="2400" b="1" baseline="0" dirty="0" err="1" smtClean="0">
                          <a:solidFill>
                            <a:srgbClr val="7030A0"/>
                          </a:solidFill>
                          <a:latin typeface="Juice ITC" pitchFamily="82" charset="0"/>
                        </a:rPr>
                        <a:t>atau</a:t>
                      </a:r>
                      <a:r>
                        <a:rPr lang="en-US" sz="2400" b="1" baseline="0" dirty="0" smtClean="0">
                          <a:solidFill>
                            <a:srgbClr val="7030A0"/>
                          </a:solidFill>
                          <a:latin typeface="Juice ITC" pitchFamily="82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7030A0"/>
                          </a:solidFill>
                          <a:latin typeface="Juice ITC" pitchFamily="82" charset="0"/>
                        </a:rPr>
                        <a:t>angka-angka</a:t>
                      </a:r>
                      <a:r>
                        <a:rPr lang="en-US" sz="2400" b="1" baseline="0" dirty="0" smtClean="0">
                          <a:solidFill>
                            <a:srgbClr val="7030A0"/>
                          </a:solidFill>
                          <a:latin typeface="Juice ITC" pitchFamily="82" charset="0"/>
                        </a:rPr>
                        <a:t> yang </a:t>
                      </a:r>
                      <a:r>
                        <a:rPr lang="en-US" sz="2400" b="1" baseline="0" dirty="0" err="1" smtClean="0">
                          <a:solidFill>
                            <a:srgbClr val="7030A0"/>
                          </a:solidFill>
                          <a:latin typeface="Juice ITC" pitchFamily="82" charset="0"/>
                        </a:rPr>
                        <a:t>berupa</a:t>
                      </a:r>
                      <a:r>
                        <a:rPr lang="en-US" sz="2400" b="1" baseline="0" dirty="0" smtClean="0">
                          <a:solidFill>
                            <a:srgbClr val="7030A0"/>
                          </a:solidFill>
                          <a:latin typeface="Juice ITC" pitchFamily="82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7030A0"/>
                          </a:solidFill>
                          <a:latin typeface="Juice ITC" pitchFamily="82" charset="0"/>
                        </a:rPr>
                        <a:t>fakta</a:t>
                      </a:r>
                      <a:r>
                        <a:rPr lang="en-US" sz="2400" b="1" baseline="0" dirty="0" smtClean="0">
                          <a:solidFill>
                            <a:srgbClr val="7030A0"/>
                          </a:solidFill>
                          <a:latin typeface="Juice ITC" pitchFamily="82" charset="0"/>
                        </a:rPr>
                        <a:t>;</a:t>
                      </a:r>
                    </a:p>
                    <a:p>
                      <a:pPr algn="just"/>
                      <a:r>
                        <a:rPr lang="en-US" sz="2400" b="1" dirty="0" err="1" smtClean="0">
                          <a:solidFill>
                            <a:srgbClr val="7030A0"/>
                          </a:solidFill>
                          <a:latin typeface="Juice ITC" pitchFamily="82" charset="0"/>
                        </a:rPr>
                        <a:t>Diperoleh</a:t>
                      </a:r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Juice ITC" pitchFamily="82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7030A0"/>
                          </a:solidFill>
                          <a:latin typeface="Juice ITC" pitchFamily="82" charset="0"/>
                        </a:rPr>
                        <a:t>dari</a:t>
                      </a:r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Juice ITC" pitchFamily="82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7030A0"/>
                          </a:solidFill>
                          <a:latin typeface="Juice ITC" pitchFamily="82" charset="0"/>
                        </a:rPr>
                        <a:t>hasil</a:t>
                      </a:r>
                      <a:r>
                        <a:rPr lang="en-US" sz="2400" b="1" baseline="0" dirty="0" smtClean="0">
                          <a:solidFill>
                            <a:srgbClr val="7030A0"/>
                          </a:solidFill>
                          <a:latin typeface="Juice ITC" pitchFamily="82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7030A0"/>
                          </a:solidFill>
                          <a:latin typeface="Juice ITC" pitchFamily="82" charset="0"/>
                        </a:rPr>
                        <a:t>pengamatan</a:t>
                      </a:r>
                      <a:r>
                        <a:rPr lang="en-US" sz="2400" b="1" baseline="0" dirty="0" smtClean="0">
                          <a:solidFill>
                            <a:srgbClr val="7030A0"/>
                          </a:solidFill>
                          <a:latin typeface="Juice ITC" pitchFamily="82" charset="0"/>
                        </a:rPr>
                        <a:t>.</a:t>
                      </a:r>
                      <a:endParaRPr lang="en-US" sz="2400" b="1" dirty="0">
                        <a:solidFill>
                          <a:srgbClr val="7030A0"/>
                        </a:solidFill>
                        <a:latin typeface="Juice ITC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Merupakan</a:t>
                      </a:r>
                      <a:r>
                        <a:rPr lang="en-US" sz="2400" b="1" dirty="0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 data yang </a:t>
                      </a:r>
                      <a:r>
                        <a:rPr lang="en-US" sz="2400" b="1" dirty="0" err="1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telah</a:t>
                      </a:r>
                      <a:r>
                        <a:rPr lang="en-US" sz="2400" b="1" dirty="0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diolah</a:t>
                      </a:r>
                      <a:r>
                        <a:rPr lang="en-US" sz="2400" b="1" dirty="0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dan</a:t>
                      </a:r>
                      <a:r>
                        <a:rPr lang="en-US" sz="2400" b="1" dirty="0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berguna</a:t>
                      </a:r>
                      <a:r>
                        <a:rPr lang="en-US" sz="2400" b="1" dirty="0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bagi</a:t>
                      </a:r>
                      <a:r>
                        <a:rPr lang="en-US" sz="2400" b="1" dirty="0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pemakainya</a:t>
                      </a:r>
                      <a:r>
                        <a:rPr lang="en-US" sz="2400" b="1" dirty="0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untuk</a:t>
                      </a:r>
                      <a:r>
                        <a:rPr lang="en-US" sz="2400" b="1" dirty="0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mengambil</a:t>
                      </a:r>
                      <a:r>
                        <a:rPr lang="en-US" sz="2400" b="1" dirty="0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keputusan</a:t>
                      </a:r>
                      <a:r>
                        <a:rPr lang="en-US" sz="2400" b="1" dirty="0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;</a:t>
                      </a:r>
                    </a:p>
                    <a:p>
                      <a:r>
                        <a:rPr lang="en-US" sz="2400" b="1" dirty="0" err="1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Bentuknya</a:t>
                      </a:r>
                      <a:r>
                        <a:rPr lang="en-US" sz="2400" b="1" dirty="0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dapat</a:t>
                      </a:r>
                      <a:r>
                        <a:rPr lang="en-US" sz="2400" b="1" dirty="0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berupa</a:t>
                      </a:r>
                      <a:r>
                        <a:rPr lang="en-US" sz="2400" b="1" dirty="0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laporan</a:t>
                      </a:r>
                      <a:r>
                        <a:rPr lang="en-US" sz="2400" b="1" dirty="0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tertulis</a:t>
                      </a:r>
                      <a:r>
                        <a:rPr lang="en-US" sz="2400" b="1" dirty="0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atau</a:t>
                      </a:r>
                      <a:r>
                        <a:rPr lang="en-US" sz="2400" b="1" dirty="0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pemberitahuan</a:t>
                      </a:r>
                      <a:r>
                        <a:rPr lang="en-US" sz="2400" b="1" dirty="0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lisan</a:t>
                      </a:r>
                      <a:r>
                        <a:rPr lang="en-US" sz="2400" b="1" dirty="0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 (</a:t>
                      </a:r>
                      <a:r>
                        <a:rPr lang="en-US" sz="2400" b="1" dirty="0" err="1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misal</a:t>
                      </a:r>
                      <a:r>
                        <a:rPr lang="en-US" sz="2400" b="1" dirty="0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: </a:t>
                      </a:r>
                      <a:r>
                        <a:rPr lang="en-US" sz="2400" b="1" dirty="0" err="1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pendapat</a:t>
                      </a:r>
                      <a:r>
                        <a:rPr lang="en-US" sz="2400" b="1" dirty="0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ahli</a:t>
                      </a:r>
                      <a:r>
                        <a:rPr lang="en-US" sz="2400" b="1" dirty="0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);</a:t>
                      </a:r>
                    </a:p>
                    <a:p>
                      <a:r>
                        <a:rPr lang="en-US" sz="2400" b="1" dirty="0" err="1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Diperoleh</a:t>
                      </a:r>
                      <a:r>
                        <a:rPr lang="en-US" sz="2400" b="1" dirty="0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dari</a:t>
                      </a:r>
                      <a:r>
                        <a:rPr lang="en-US" sz="2400" b="1" dirty="0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hasil</a:t>
                      </a:r>
                      <a:r>
                        <a:rPr lang="en-US" sz="2400" b="1" baseline="0" dirty="0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analisis</a:t>
                      </a:r>
                      <a:r>
                        <a:rPr lang="en-US" sz="2400" b="1" baseline="0" dirty="0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 data </a:t>
                      </a:r>
                      <a:r>
                        <a:rPr lang="en-US" sz="2400" b="1" baseline="0" dirty="0" err="1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dengan</a:t>
                      </a:r>
                      <a:r>
                        <a:rPr lang="en-US" sz="2400" b="1" baseline="0" dirty="0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menggunakan</a:t>
                      </a:r>
                      <a:r>
                        <a:rPr lang="en-US" sz="2400" b="1" baseline="0" dirty="0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metode</a:t>
                      </a:r>
                      <a:r>
                        <a:rPr lang="en-US" sz="2400" b="1" baseline="0" dirty="0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obyektif</a:t>
                      </a:r>
                      <a:r>
                        <a:rPr lang="en-US" sz="2400" b="1" baseline="0" dirty="0" smtClean="0">
                          <a:solidFill>
                            <a:srgbClr val="CC00CC"/>
                          </a:solidFill>
                          <a:latin typeface="Juice ITC" pitchFamily="82" charset="0"/>
                        </a:rPr>
                        <a:t>.</a:t>
                      </a:r>
                      <a:endParaRPr lang="en-US" sz="2400" b="1" dirty="0">
                        <a:solidFill>
                          <a:srgbClr val="CC00CC"/>
                        </a:solidFill>
                        <a:latin typeface="Juice ITC" pitchFamily="8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257800"/>
          </a:xfrm>
        </p:spPr>
        <p:txBody>
          <a:bodyPr>
            <a:normAutofit lnSpcReduction="10000"/>
          </a:bodyPr>
          <a:lstStyle/>
          <a:p>
            <a:pPr marL="274638" indent="-274638" algn="just">
              <a:buFont typeface="+mj-lt"/>
              <a:buAutoNum type="arabicParenR"/>
              <a:defRPr/>
            </a:pPr>
            <a:r>
              <a:rPr lang="en-US" sz="2100" b="1" dirty="0" err="1" smtClean="0">
                <a:solidFill>
                  <a:srgbClr val="7030A0"/>
                </a:solidFill>
                <a:latin typeface="Juice ITC" pitchFamily="82" charset="0"/>
              </a:rPr>
              <a:t>Sesudah</a:t>
            </a:r>
            <a:r>
              <a:rPr lang="en-US" sz="2100" b="1" dirty="0" smtClean="0">
                <a:solidFill>
                  <a:srgbClr val="7030A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7030A0"/>
                </a:solidFill>
                <a:latin typeface="Juice ITC" pitchFamily="82" charset="0"/>
              </a:rPr>
              <a:t>informasi</a:t>
            </a:r>
            <a:r>
              <a:rPr lang="en-US" sz="2100" b="1" dirty="0" smtClean="0">
                <a:solidFill>
                  <a:srgbClr val="7030A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7030A0"/>
                </a:solidFill>
                <a:latin typeface="Juice ITC" pitchFamily="82" charset="0"/>
              </a:rPr>
              <a:t>dihasilkan</a:t>
            </a:r>
            <a:r>
              <a:rPr lang="en-US" sz="2100" b="1" dirty="0" smtClean="0">
                <a:solidFill>
                  <a:srgbClr val="7030A0"/>
                </a:solidFill>
                <a:latin typeface="Juice ITC" pitchFamily="82" charset="0"/>
              </a:rPr>
              <a:t>, </a:t>
            </a:r>
            <a:r>
              <a:rPr lang="en-US" sz="2100" b="1" dirty="0" err="1" smtClean="0">
                <a:solidFill>
                  <a:srgbClr val="7030A0"/>
                </a:solidFill>
                <a:latin typeface="Juice ITC" pitchFamily="82" charset="0"/>
              </a:rPr>
              <a:t>terdapat</a:t>
            </a:r>
            <a:r>
              <a:rPr lang="en-US" sz="2100" b="1" dirty="0" smtClean="0">
                <a:solidFill>
                  <a:srgbClr val="7030A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7030A0"/>
                </a:solidFill>
                <a:latin typeface="Juice ITC" pitchFamily="82" charset="0"/>
              </a:rPr>
              <a:t>tindak</a:t>
            </a:r>
            <a:r>
              <a:rPr lang="en-US" sz="2100" b="1" dirty="0" smtClean="0">
                <a:solidFill>
                  <a:srgbClr val="7030A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7030A0"/>
                </a:solidFill>
                <a:latin typeface="Juice ITC" pitchFamily="82" charset="0"/>
              </a:rPr>
              <a:t>lanjut</a:t>
            </a:r>
            <a:r>
              <a:rPr lang="en-US" sz="2100" b="1" dirty="0" smtClean="0">
                <a:solidFill>
                  <a:srgbClr val="7030A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7030A0"/>
                </a:solidFill>
                <a:latin typeface="Juice ITC" pitchFamily="82" charset="0"/>
              </a:rPr>
              <a:t>informasi</a:t>
            </a:r>
            <a:r>
              <a:rPr lang="en-US" sz="2100" b="1" dirty="0" smtClean="0">
                <a:solidFill>
                  <a:srgbClr val="7030A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7030A0"/>
                </a:solidFill>
                <a:latin typeface="Juice ITC" pitchFamily="82" charset="0"/>
              </a:rPr>
              <a:t>yakni</a:t>
            </a:r>
            <a:r>
              <a:rPr lang="en-US" sz="2100" b="1" dirty="0" smtClean="0">
                <a:solidFill>
                  <a:srgbClr val="7030A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7030A0"/>
                </a:solidFill>
                <a:latin typeface="Juice ITC" pitchFamily="82" charset="0"/>
              </a:rPr>
              <a:t>mengkomunikasikannya</a:t>
            </a:r>
            <a:r>
              <a:rPr lang="en-US" sz="2100" b="1" dirty="0" smtClean="0">
                <a:solidFill>
                  <a:srgbClr val="7030A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7030A0"/>
                </a:solidFill>
                <a:latin typeface="Juice ITC" pitchFamily="82" charset="0"/>
              </a:rPr>
              <a:t>sehingga</a:t>
            </a:r>
            <a:r>
              <a:rPr lang="en-US" sz="2100" b="1" dirty="0" smtClean="0">
                <a:solidFill>
                  <a:srgbClr val="7030A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7030A0"/>
                </a:solidFill>
                <a:latin typeface="Juice ITC" pitchFamily="82" charset="0"/>
              </a:rPr>
              <a:t>informasi</a:t>
            </a:r>
            <a:r>
              <a:rPr lang="en-US" sz="2100" b="1" dirty="0" smtClean="0">
                <a:solidFill>
                  <a:srgbClr val="7030A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7030A0"/>
                </a:solidFill>
                <a:latin typeface="Juice ITC" pitchFamily="82" charset="0"/>
              </a:rPr>
              <a:t>berkaitan</a:t>
            </a:r>
            <a:r>
              <a:rPr lang="en-US" sz="2100" b="1" dirty="0" smtClean="0">
                <a:solidFill>
                  <a:srgbClr val="7030A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7030A0"/>
                </a:solidFill>
                <a:latin typeface="Juice ITC" pitchFamily="82" charset="0"/>
              </a:rPr>
              <a:t>erat</a:t>
            </a:r>
            <a:r>
              <a:rPr lang="en-US" sz="2100" b="1" dirty="0" smtClean="0">
                <a:solidFill>
                  <a:srgbClr val="7030A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7030A0"/>
                </a:solidFill>
                <a:latin typeface="Juice ITC" pitchFamily="82" charset="0"/>
              </a:rPr>
              <a:t>dengan</a:t>
            </a:r>
            <a:r>
              <a:rPr lang="en-US" sz="2100" b="1" dirty="0" smtClean="0">
                <a:solidFill>
                  <a:srgbClr val="7030A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7030A0"/>
                </a:solidFill>
                <a:latin typeface="Juice ITC" pitchFamily="82" charset="0"/>
              </a:rPr>
              <a:t>komunikasi</a:t>
            </a:r>
            <a:r>
              <a:rPr lang="en-US" sz="2100" b="1" dirty="0" smtClean="0">
                <a:solidFill>
                  <a:srgbClr val="7030A0"/>
                </a:solidFill>
                <a:latin typeface="Juice ITC" pitchFamily="82" charset="0"/>
              </a:rPr>
              <a:t>.</a:t>
            </a:r>
          </a:p>
          <a:p>
            <a:pPr marL="274638" indent="-274638" algn="just">
              <a:buFont typeface="+mj-lt"/>
              <a:buAutoNum type="arabicParenR"/>
              <a:defRPr/>
            </a:pPr>
            <a:r>
              <a:rPr lang="en-US" sz="2100" b="1" dirty="0" err="1" smtClean="0">
                <a:solidFill>
                  <a:srgbClr val="FF0000"/>
                </a:solidFill>
                <a:latin typeface="Juice ITC" pitchFamily="82" charset="0"/>
              </a:rPr>
              <a:t>Kegunaan</a:t>
            </a:r>
            <a:r>
              <a:rPr lang="en-US" sz="2100" b="1" dirty="0" smtClean="0">
                <a:solidFill>
                  <a:srgbClr val="FF000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  <a:latin typeface="Juice ITC" pitchFamily="82" charset="0"/>
              </a:rPr>
              <a:t>informasi</a:t>
            </a:r>
            <a:r>
              <a:rPr lang="en-US" sz="2100" b="1" dirty="0" smtClean="0">
                <a:solidFill>
                  <a:srgbClr val="FF0000"/>
                </a:solidFill>
                <a:latin typeface="Juice ITC" pitchFamily="82" charset="0"/>
              </a:rPr>
              <a:t>: </a:t>
            </a:r>
            <a:r>
              <a:rPr lang="en-US" sz="2100" b="1" dirty="0" err="1" smtClean="0">
                <a:solidFill>
                  <a:srgbClr val="FF0000"/>
                </a:solidFill>
                <a:latin typeface="Juice ITC" pitchFamily="82" charset="0"/>
              </a:rPr>
              <a:t>untuk</a:t>
            </a:r>
            <a:r>
              <a:rPr lang="en-US" sz="2100" b="1" dirty="0" smtClean="0">
                <a:solidFill>
                  <a:srgbClr val="FF000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  <a:latin typeface="Juice ITC" pitchFamily="82" charset="0"/>
              </a:rPr>
              <a:t>mengurangi</a:t>
            </a:r>
            <a:r>
              <a:rPr lang="en-US" sz="2100" b="1" dirty="0" smtClean="0">
                <a:solidFill>
                  <a:srgbClr val="FF000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  <a:latin typeface="Juice ITC" pitchFamily="82" charset="0"/>
              </a:rPr>
              <a:t>ketidakpastian</a:t>
            </a:r>
            <a:r>
              <a:rPr lang="en-US" sz="2100" b="1" dirty="0" smtClean="0">
                <a:solidFill>
                  <a:srgbClr val="FF000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  <a:latin typeface="Juice ITC" pitchFamily="82" charset="0"/>
              </a:rPr>
              <a:t>dalam</a:t>
            </a:r>
            <a:r>
              <a:rPr lang="en-US" sz="2100" b="1" dirty="0" smtClean="0">
                <a:solidFill>
                  <a:srgbClr val="FF000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  <a:latin typeface="Juice ITC" pitchFamily="82" charset="0"/>
              </a:rPr>
              <a:t>proses</a:t>
            </a:r>
            <a:r>
              <a:rPr lang="en-US" sz="2100" b="1" dirty="0" smtClean="0">
                <a:solidFill>
                  <a:srgbClr val="FF000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  <a:latin typeface="Juice ITC" pitchFamily="82" charset="0"/>
              </a:rPr>
              <a:t>pengambilan</a:t>
            </a:r>
            <a:r>
              <a:rPr lang="en-US" sz="2100" b="1" dirty="0" smtClean="0">
                <a:solidFill>
                  <a:srgbClr val="FF000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  <a:latin typeface="Juice ITC" pitchFamily="82" charset="0"/>
              </a:rPr>
              <a:t>keputusan</a:t>
            </a:r>
            <a:r>
              <a:rPr lang="en-US" sz="2100" b="1" dirty="0" smtClean="0">
                <a:solidFill>
                  <a:srgbClr val="FF000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  <a:latin typeface="Juice ITC" pitchFamily="82" charset="0"/>
              </a:rPr>
              <a:t>tentang</a:t>
            </a:r>
            <a:r>
              <a:rPr lang="en-US" sz="2100" b="1" dirty="0" smtClean="0">
                <a:solidFill>
                  <a:srgbClr val="FF000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  <a:latin typeface="Juice ITC" pitchFamily="82" charset="0"/>
              </a:rPr>
              <a:t>suatu</a:t>
            </a:r>
            <a:r>
              <a:rPr lang="en-US" sz="2100" b="1" dirty="0" smtClean="0">
                <a:solidFill>
                  <a:srgbClr val="FF000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  <a:latin typeface="Juice ITC" pitchFamily="82" charset="0"/>
              </a:rPr>
              <a:t>keadaan</a:t>
            </a:r>
            <a:r>
              <a:rPr lang="en-US" sz="2100" b="1" dirty="0" smtClean="0">
                <a:solidFill>
                  <a:srgbClr val="FF0000"/>
                </a:solidFill>
                <a:latin typeface="Juice ITC" pitchFamily="82" charset="0"/>
              </a:rPr>
              <a:t>.</a:t>
            </a:r>
          </a:p>
          <a:p>
            <a:pPr marL="274638" indent="-274638" algn="just">
              <a:buFont typeface="+mj-lt"/>
              <a:buAutoNum type="arabicParenR"/>
              <a:defRPr/>
            </a:pPr>
            <a:r>
              <a:rPr lang="en-US" sz="2100" b="1" dirty="0" err="1" smtClean="0">
                <a:solidFill>
                  <a:srgbClr val="008000"/>
                </a:solidFill>
                <a:latin typeface="Juice ITC" pitchFamily="82" charset="0"/>
              </a:rPr>
              <a:t>Nilai</a:t>
            </a:r>
            <a:r>
              <a:rPr lang="en-US" sz="2100" b="1" dirty="0" smtClean="0">
                <a:solidFill>
                  <a:srgbClr val="00800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008000"/>
                </a:solidFill>
                <a:latin typeface="Juice ITC" pitchFamily="82" charset="0"/>
              </a:rPr>
              <a:t>informasi</a:t>
            </a:r>
            <a:r>
              <a:rPr lang="en-US" sz="2100" b="1" dirty="0" smtClean="0">
                <a:solidFill>
                  <a:srgbClr val="00800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008000"/>
                </a:solidFill>
                <a:latin typeface="Juice ITC" pitchFamily="82" charset="0"/>
              </a:rPr>
              <a:t>ditentukan</a:t>
            </a:r>
            <a:r>
              <a:rPr lang="en-US" sz="2100" b="1" dirty="0" smtClean="0">
                <a:solidFill>
                  <a:srgbClr val="00800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008000"/>
                </a:solidFill>
                <a:latin typeface="Juice ITC" pitchFamily="82" charset="0"/>
              </a:rPr>
              <a:t>oleh</a:t>
            </a:r>
            <a:r>
              <a:rPr lang="en-US" sz="2100" b="1" dirty="0" smtClean="0">
                <a:solidFill>
                  <a:srgbClr val="008000"/>
                </a:solidFill>
                <a:latin typeface="Juice ITC" pitchFamily="82" charset="0"/>
              </a:rPr>
              <a:t>: (1) </a:t>
            </a:r>
            <a:r>
              <a:rPr lang="en-US" sz="2100" b="1" dirty="0" err="1" smtClean="0">
                <a:solidFill>
                  <a:srgbClr val="008000"/>
                </a:solidFill>
                <a:latin typeface="Juice ITC" pitchFamily="82" charset="0"/>
              </a:rPr>
              <a:t>manfaat</a:t>
            </a:r>
            <a:r>
              <a:rPr lang="en-US" sz="2100" b="1" dirty="0" smtClean="0">
                <a:solidFill>
                  <a:srgbClr val="008000"/>
                </a:solidFill>
                <a:latin typeface="Juice ITC" pitchFamily="82" charset="0"/>
              </a:rPr>
              <a:t>; (2) </a:t>
            </a:r>
            <a:r>
              <a:rPr lang="en-US" sz="2100" b="1" dirty="0" err="1" smtClean="0">
                <a:solidFill>
                  <a:srgbClr val="008000"/>
                </a:solidFill>
                <a:latin typeface="Juice ITC" pitchFamily="82" charset="0"/>
              </a:rPr>
              <a:t>biaya</a:t>
            </a:r>
            <a:r>
              <a:rPr lang="en-US" sz="2100" b="1" dirty="0" smtClean="0">
                <a:solidFill>
                  <a:srgbClr val="008000"/>
                </a:solidFill>
                <a:latin typeface="Juice ITC" pitchFamily="82" charset="0"/>
              </a:rPr>
              <a:t>; </a:t>
            </a:r>
            <a:r>
              <a:rPr lang="en-US" sz="2100" b="1" dirty="0" err="1" smtClean="0">
                <a:solidFill>
                  <a:srgbClr val="008000"/>
                </a:solidFill>
                <a:latin typeface="Juice ITC" pitchFamily="82" charset="0"/>
              </a:rPr>
              <a:t>dan</a:t>
            </a:r>
            <a:r>
              <a:rPr lang="en-US" sz="2100" b="1" dirty="0" smtClean="0">
                <a:solidFill>
                  <a:srgbClr val="008000"/>
                </a:solidFill>
                <a:latin typeface="Juice ITC" pitchFamily="82" charset="0"/>
              </a:rPr>
              <a:t> (3) </a:t>
            </a:r>
            <a:r>
              <a:rPr lang="en-US" sz="2100" b="1" dirty="0" err="1" smtClean="0">
                <a:solidFill>
                  <a:srgbClr val="008000"/>
                </a:solidFill>
                <a:latin typeface="Juice ITC" pitchFamily="82" charset="0"/>
              </a:rPr>
              <a:t>kualitas</a:t>
            </a:r>
            <a:r>
              <a:rPr lang="en-US" sz="2100" b="1" dirty="0" smtClean="0">
                <a:solidFill>
                  <a:srgbClr val="008000"/>
                </a:solidFill>
                <a:latin typeface="Juice ITC" pitchFamily="82" charset="0"/>
              </a:rPr>
              <a:t>. </a:t>
            </a:r>
            <a:r>
              <a:rPr lang="en-US" sz="2100" b="1" dirty="0" err="1" smtClean="0">
                <a:solidFill>
                  <a:srgbClr val="008000"/>
                </a:solidFill>
                <a:latin typeface="Juice ITC" pitchFamily="82" charset="0"/>
              </a:rPr>
              <a:t>Artinya</a:t>
            </a:r>
            <a:r>
              <a:rPr lang="en-US" sz="2100" b="1" dirty="0" smtClean="0">
                <a:solidFill>
                  <a:srgbClr val="008000"/>
                </a:solidFill>
                <a:latin typeface="Juice ITC" pitchFamily="82" charset="0"/>
              </a:rPr>
              <a:t>, </a:t>
            </a:r>
            <a:r>
              <a:rPr lang="en-US" sz="2100" b="1" dirty="0" err="1" smtClean="0">
                <a:solidFill>
                  <a:srgbClr val="008000"/>
                </a:solidFill>
                <a:latin typeface="Juice ITC" pitchFamily="82" charset="0"/>
              </a:rPr>
              <a:t>informasi</a:t>
            </a:r>
            <a:r>
              <a:rPr lang="en-US" sz="2100" b="1" dirty="0" smtClean="0">
                <a:solidFill>
                  <a:srgbClr val="00800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008000"/>
                </a:solidFill>
                <a:latin typeface="Juice ITC" pitchFamily="82" charset="0"/>
              </a:rPr>
              <a:t>dianggap</a:t>
            </a:r>
            <a:r>
              <a:rPr lang="en-US" sz="2100" b="1" dirty="0" smtClean="0">
                <a:solidFill>
                  <a:srgbClr val="00800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008000"/>
                </a:solidFill>
                <a:latin typeface="Juice ITC" pitchFamily="82" charset="0"/>
              </a:rPr>
              <a:t>bernilai</a:t>
            </a:r>
            <a:r>
              <a:rPr lang="en-US" sz="2100" b="1" dirty="0" smtClean="0">
                <a:solidFill>
                  <a:srgbClr val="00800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008000"/>
                </a:solidFill>
                <a:latin typeface="Juice ITC" pitchFamily="82" charset="0"/>
              </a:rPr>
              <a:t>bila</a:t>
            </a:r>
            <a:r>
              <a:rPr lang="en-US" sz="2100" b="1" dirty="0" smtClean="0">
                <a:solidFill>
                  <a:srgbClr val="00800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008000"/>
                </a:solidFill>
                <a:latin typeface="Juice ITC" pitchFamily="82" charset="0"/>
              </a:rPr>
              <a:t>manfaatnya</a:t>
            </a:r>
            <a:r>
              <a:rPr lang="en-US" sz="2100" b="1" dirty="0" smtClean="0">
                <a:solidFill>
                  <a:srgbClr val="00800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008000"/>
                </a:solidFill>
                <a:latin typeface="Juice ITC" pitchFamily="82" charset="0"/>
              </a:rPr>
              <a:t>lebih</a:t>
            </a:r>
            <a:r>
              <a:rPr lang="en-US" sz="2100" b="1" dirty="0" smtClean="0">
                <a:solidFill>
                  <a:srgbClr val="00800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008000"/>
                </a:solidFill>
                <a:latin typeface="Juice ITC" pitchFamily="82" charset="0"/>
              </a:rPr>
              <a:t>efektif</a:t>
            </a:r>
            <a:r>
              <a:rPr lang="en-US" sz="2100" b="1" dirty="0" smtClean="0">
                <a:solidFill>
                  <a:srgbClr val="00800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008000"/>
                </a:solidFill>
                <a:latin typeface="Juice ITC" pitchFamily="82" charset="0"/>
              </a:rPr>
              <a:t>dibandingkan</a:t>
            </a:r>
            <a:r>
              <a:rPr lang="en-US" sz="2100" b="1" dirty="0" smtClean="0">
                <a:solidFill>
                  <a:srgbClr val="00800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008000"/>
                </a:solidFill>
                <a:latin typeface="Juice ITC" pitchFamily="82" charset="0"/>
              </a:rPr>
              <a:t>dengan</a:t>
            </a:r>
            <a:r>
              <a:rPr lang="en-US" sz="2100" b="1" dirty="0" smtClean="0">
                <a:solidFill>
                  <a:srgbClr val="00800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008000"/>
                </a:solidFill>
                <a:latin typeface="Juice ITC" pitchFamily="82" charset="0"/>
              </a:rPr>
              <a:t>biaya</a:t>
            </a:r>
            <a:r>
              <a:rPr lang="en-US" sz="2100" b="1" dirty="0" smtClean="0">
                <a:solidFill>
                  <a:srgbClr val="008000"/>
                </a:solidFill>
                <a:latin typeface="Juice ITC" pitchFamily="82" charset="0"/>
              </a:rPr>
              <a:t> yang </a:t>
            </a:r>
            <a:r>
              <a:rPr lang="en-US" sz="2100" b="1" dirty="0" err="1" smtClean="0">
                <a:solidFill>
                  <a:srgbClr val="008000"/>
                </a:solidFill>
                <a:latin typeface="Juice ITC" pitchFamily="82" charset="0"/>
              </a:rPr>
              <a:t>dikeluarkan</a:t>
            </a:r>
            <a:r>
              <a:rPr lang="en-US" sz="2100" b="1" dirty="0" smtClean="0">
                <a:solidFill>
                  <a:srgbClr val="00800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008000"/>
                </a:solidFill>
                <a:latin typeface="Juice ITC" pitchFamily="82" charset="0"/>
              </a:rPr>
              <a:t>untuk</a:t>
            </a:r>
            <a:r>
              <a:rPr lang="en-US" sz="2100" b="1" dirty="0" smtClean="0">
                <a:solidFill>
                  <a:srgbClr val="00800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008000"/>
                </a:solidFill>
                <a:latin typeface="Juice ITC" pitchFamily="82" charset="0"/>
              </a:rPr>
              <a:t>mendapatkannya</a:t>
            </a:r>
            <a:r>
              <a:rPr lang="en-US" sz="2100" b="1" dirty="0" smtClean="0">
                <a:solidFill>
                  <a:srgbClr val="008000"/>
                </a:solidFill>
                <a:latin typeface="Juice ITC" pitchFamily="82" charset="0"/>
              </a:rPr>
              <a:t>.</a:t>
            </a:r>
          </a:p>
          <a:p>
            <a:pPr marL="274638" indent="-274638" algn="just">
              <a:buFont typeface="+mj-lt"/>
              <a:buAutoNum type="arabicParenR"/>
              <a:defRPr/>
            </a:pPr>
            <a:r>
              <a:rPr lang="en-US" sz="2100" b="1" dirty="0" err="1" smtClean="0">
                <a:solidFill>
                  <a:srgbClr val="FFC000"/>
                </a:solidFill>
                <a:latin typeface="Juice ITC" pitchFamily="82" charset="0"/>
              </a:rPr>
              <a:t>Informasi</a:t>
            </a:r>
            <a:r>
              <a:rPr lang="en-US" sz="2100" b="1" dirty="0" smtClean="0">
                <a:solidFill>
                  <a:srgbClr val="FFC000"/>
                </a:solidFill>
                <a:latin typeface="Juice ITC" pitchFamily="82" charset="0"/>
              </a:rPr>
              <a:t> yang </a:t>
            </a:r>
            <a:r>
              <a:rPr lang="en-US" sz="2100" b="1" dirty="0" err="1" smtClean="0">
                <a:solidFill>
                  <a:srgbClr val="FFC000"/>
                </a:solidFill>
                <a:latin typeface="Juice ITC" pitchFamily="82" charset="0"/>
              </a:rPr>
              <a:t>bernilai</a:t>
            </a:r>
            <a:r>
              <a:rPr lang="en-US" sz="2100" b="1" dirty="0" smtClean="0">
                <a:solidFill>
                  <a:srgbClr val="FFC00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FFC000"/>
                </a:solidFill>
                <a:latin typeface="Juice ITC" pitchFamily="82" charset="0"/>
              </a:rPr>
              <a:t>adalah</a:t>
            </a:r>
            <a:r>
              <a:rPr lang="en-US" sz="2100" b="1" dirty="0" smtClean="0">
                <a:solidFill>
                  <a:srgbClr val="FFC00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FFC000"/>
                </a:solidFill>
                <a:latin typeface="Juice ITC" pitchFamily="82" charset="0"/>
              </a:rPr>
              <a:t>informasi</a:t>
            </a:r>
            <a:r>
              <a:rPr lang="en-US" sz="2100" b="1" dirty="0" smtClean="0">
                <a:solidFill>
                  <a:srgbClr val="FFC000"/>
                </a:solidFill>
                <a:latin typeface="Juice ITC" pitchFamily="82" charset="0"/>
              </a:rPr>
              <a:t> yang </a:t>
            </a:r>
            <a:r>
              <a:rPr lang="en-US" sz="2100" b="1" dirty="0" err="1" smtClean="0">
                <a:solidFill>
                  <a:srgbClr val="FFC000"/>
                </a:solidFill>
                <a:latin typeface="Juice ITC" pitchFamily="82" charset="0"/>
              </a:rPr>
              <a:t>dapat</a:t>
            </a:r>
            <a:r>
              <a:rPr lang="en-US" sz="2100" b="1" dirty="0" smtClean="0">
                <a:solidFill>
                  <a:srgbClr val="FFC00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FFC000"/>
                </a:solidFill>
                <a:latin typeface="Juice ITC" pitchFamily="82" charset="0"/>
              </a:rPr>
              <a:t>mengakibatkan</a:t>
            </a:r>
            <a:r>
              <a:rPr lang="en-US" sz="2100" b="1" dirty="0" smtClean="0">
                <a:solidFill>
                  <a:srgbClr val="FFC00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FFC000"/>
                </a:solidFill>
                <a:latin typeface="Juice ITC" pitchFamily="82" charset="0"/>
              </a:rPr>
              <a:t>perubahan</a:t>
            </a:r>
            <a:r>
              <a:rPr lang="en-US" sz="2100" b="1" dirty="0" smtClean="0">
                <a:solidFill>
                  <a:srgbClr val="FFC00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FFC000"/>
                </a:solidFill>
                <a:latin typeface="Juice ITC" pitchFamily="82" charset="0"/>
              </a:rPr>
              <a:t>dalam</a:t>
            </a:r>
            <a:r>
              <a:rPr lang="en-US" sz="2100" b="1" dirty="0" smtClean="0">
                <a:solidFill>
                  <a:srgbClr val="FFC00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FFC000"/>
                </a:solidFill>
                <a:latin typeface="Juice ITC" pitchFamily="82" charset="0"/>
              </a:rPr>
              <a:t>tindakan</a:t>
            </a:r>
            <a:r>
              <a:rPr lang="en-US" sz="2100" b="1" dirty="0" smtClean="0">
                <a:solidFill>
                  <a:srgbClr val="FFC000"/>
                </a:solidFill>
                <a:latin typeface="Juice ITC" pitchFamily="82" charset="0"/>
              </a:rPr>
              <a:t> yang </a:t>
            </a:r>
            <a:r>
              <a:rPr lang="en-US" sz="2100" b="1" dirty="0" err="1" smtClean="0">
                <a:solidFill>
                  <a:srgbClr val="FFC000"/>
                </a:solidFill>
                <a:latin typeface="Juice ITC" pitchFamily="82" charset="0"/>
              </a:rPr>
              <a:t>diambil</a:t>
            </a:r>
            <a:r>
              <a:rPr lang="en-US" sz="2100" b="1" dirty="0" smtClean="0">
                <a:solidFill>
                  <a:srgbClr val="FFC00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FFC000"/>
                </a:solidFill>
                <a:latin typeface="Juice ITC" pitchFamily="82" charset="0"/>
              </a:rPr>
              <a:t>pengambil</a:t>
            </a:r>
            <a:r>
              <a:rPr lang="en-US" sz="2100" b="1" dirty="0" smtClean="0">
                <a:solidFill>
                  <a:srgbClr val="FFC00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FFC000"/>
                </a:solidFill>
                <a:latin typeface="Juice ITC" pitchFamily="82" charset="0"/>
              </a:rPr>
              <a:t>keputusan</a:t>
            </a:r>
            <a:r>
              <a:rPr lang="en-US" sz="2100" b="1" dirty="0" smtClean="0">
                <a:solidFill>
                  <a:srgbClr val="FFC000"/>
                </a:solidFill>
                <a:latin typeface="Juice ITC" pitchFamily="82" charset="0"/>
              </a:rPr>
              <a:t>.</a:t>
            </a:r>
          </a:p>
          <a:p>
            <a:pPr marL="274638" indent="-274638" algn="just">
              <a:buFont typeface="+mj-lt"/>
              <a:buAutoNum type="arabicParenR"/>
              <a:defRPr/>
            </a:pPr>
            <a:r>
              <a:rPr lang="en-US" sz="2100" b="1" dirty="0" err="1" smtClean="0">
                <a:solidFill>
                  <a:srgbClr val="0070C0"/>
                </a:solidFill>
                <a:latin typeface="Juice ITC" pitchFamily="82" charset="0"/>
              </a:rPr>
              <a:t>Kualitas</a:t>
            </a:r>
            <a:r>
              <a:rPr lang="en-US" sz="2100" b="1" dirty="0" smtClean="0">
                <a:solidFill>
                  <a:srgbClr val="0070C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0070C0"/>
                </a:solidFill>
                <a:latin typeface="Juice ITC" pitchFamily="82" charset="0"/>
              </a:rPr>
              <a:t>informasi</a:t>
            </a:r>
            <a:r>
              <a:rPr lang="en-US" sz="2100" b="1" dirty="0" smtClean="0">
                <a:solidFill>
                  <a:srgbClr val="0070C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0070C0"/>
                </a:solidFill>
                <a:latin typeface="Juice ITC" pitchFamily="82" charset="0"/>
              </a:rPr>
              <a:t>tergantung</a:t>
            </a:r>
            <a:r>
              <a:rPr lang="en-US" sz="2100" b="1" dirty="0" smtClean="0">
                <a:solidFill>
                  <a:srgbClr val="0070C0"/>
                </a:solidFill>
                <a:latin typeface="Juice ITC" pitchFamily="82" charset="0"/>
              </a:rPr>
              <a:t> </a:t>
            </a:r>
            <a:r>
              <a:rPr lang="en-US" sz="2100" b="1" dirty="0" err="1" smtClean="0">
                <a:solidFill>
                  <a:srgbClr val="0070C0"/>
                </a:solidFill>
                <a:latin typeface="Juice ITC" pitchFamily="82" charset="0"/>
              </a:rPr>
              <a:t>pada</a:t>
            </a:r>
            <a:r>
              <a:rPr lang="en-US" sz="2100" b="1" dirty="0" smtClean="0">
                <a:solidFill>
                  <a:srgbClr val="0070C0"/>
                </a:solidFill>
                <a:latin typeface="Juice ITC" pitchFamily="82" charset="0"/>
              </a:rPr>
              <a:t> 3 </a:t>
            </a:r>
            <a:r>
              <a:rPr lang="en-US" sz="2100" b="1" dirty="0" err="1" smtClean="0">
                <a:solidFill>
                  <a:srgbClr val="0070C0"/>
                </a:solidFill>
                <a:latin typeface="Juice ITC" pitchFamily="82" charset="0"/>
              </a:rPr>
              <a:t>hal</a:t>
            </a:r>
            <a:r>
              <a:rPr lang="en-US" sz="2100" b="1" dirty="0" smtClean="0">
                <a:solidFill>
                  <a:srgbClr val="0070C0"/>
                </a:solidFill>
                <a:latin typeface="Juice ITC" pitchFamily="82" charset="0"/>
              </a:rPr>
              <a:t>:</a:t>
            </a:r>
          </a:p>
          <a:p>
            <a:pPr marL="533400" indent="-260350" algn="just">
              <a:buFont typeface="Wingdings" pitchFamily="2" charset="2"/>
              <a:buChar char="q"/>
              <a:defRPr/>
            </a:pPr>
            <a:r>
              <a:rPr lang="en-US" sz="2100" b="1" dirty="0" err="1" smtClean="0">
                <a:solidFill>
                  <a:srgbClr val="0070C0"/>
                </a:solidFill>
                <a:latin typeface="Juice ITC" pitchFamily="82" charset="0"/>
              </a:rPr>
              <a:t>Akurat</a:t>
            </a:r>
            <a:r>
              <a:rPr lang="en-US" sz="2100" b="1" dirty="0" smtClean="0">
                <a:solidFill>
                  <a:srgbClr val="0070C0"/>
                </a:solidFill>
                <a:latin typeface="Juice ITC" pitchFamily="82" charset="0"/>
              </a:rPr>
              <a:t> </a:t>
            </a:r>
            <a:r>
              <a:rPr lang="en-US" sz="2100" b="1" dirty="0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 </a:t>
            </a:r>
            <a:r>
              <a:rPr lang="en-US" sz="2100" b="1" dirty="0" err="1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informasi</a:t>
            </a:r>
            <a:r>
              <a:rPr lang="en-US" sz="2100" b="1" dirty="0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100" b="1" dirty="0" err="1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harus</a:t>
            </a:r>
            <a:r>
              <a:rPr lang="en-US" sz="2100" b="1" dirty="0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100" b="1" dirty="0" err="1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bebas</a:t>
            </a:r>
            <a:r>
              <a:rPr lang="en-US" sz="2100" b="1" dirty="0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100" b="1" dirty="0" err="1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dari</a:t>
            </a:r>
            <a:r>
              <a:rPr lang="en-US" sz="2100" b="1" dirty="0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100" b="1" dirty="0" err="1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kesalahan-kesalahan</a:t>
            </a:r>
            <a:r>
              <a:rPr lang="en-US" sz="2100" b="1" dirty="0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100" b="1" dirty="0" err="1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dan</a:t>
            </a:r>
            <a:r>
              <a:rPr lang="en-US" sz="2100" b="1" dirty="0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100" b="1" dirty="0" err="1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tidak</a:t>
            </a:r>
            <a:r>
              <a:rPr lang="en-US" sz="2100" b="1" dirty="0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 bias </a:t>
            </a:r>
            <a:r>
              <a:rPr lang="en-US" sz="2100" b="1" dirty="0" err="1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atau</a:t>
            </a:r>
            <a:r>
              <a:rPr lang="en-US" sz="2100" b="1" dirty="0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100" b="1" dirty="0" err="1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menyesatkan</a:t>
            </a:r>
            <a:r>
              <a:rPr lang="en-US" sz="2100" b="1" dirty="0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;</a:t>
            </a:r>
          </a:p>
          <a:p>
            <a:pPr marL="533400" indent="-260350" algn="just">
              <a:buFont typeface="Wingdings" pitchFamily="2" charset="2"/>
              <a:buChar char="q"/>
              <a:defRPr/>
            </a:pPr>
            <a:r>
              <a:rPr lang="en-US" sz="2100" b="1" dirty="0" err="1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Tepat</a:t>
            </a:r>
            <a:r>
              <a:rPr lang="en-US" sz="2100" b="1" dirty="0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100" b="1" dirty="0" err="1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waktu</a:t>
            </a:r>
            <a:r>
              <a:rPr lang="en-US" sz="2100" b="1" dirty="0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  </a:t>
            </a:r>
            <a:r>
              <a:rPr lang="en-US" sz="2100" b="1" dirty="0" err="1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informasi</a:t>
            </a:r>
            <a:r>
              <a:rPr lang="en-US" sz="2100" b="1" dirty="0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100" b="1" dirty="0" err="1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ada</a:t>
            </a:r>
            <a:r>
              <a:rPr lang="en-US" sz="2100" b="1" dirty="0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100" b="1" dirty="0" err="1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pada</a:t>
            </a:r>
            <a:r>
              <a:rPr lang="en-US" sz="2100" b="1" dirty="0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100" b="1" dirty="0" err="1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saat</a:t>
            </a:r>
            <a:r>
              <a:rPr lang="en-US" sz="2100" b="1" dirty="0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100" b="1" dirty="0" err="1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dibutuhkan</a:t>
            </a:r>
            <a:r>
              <a:rPr lang="en-US" sz="2100" b="1" dirty="0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100" b="1" dirty="0" err="1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karena</a:t>
            </a:r>
            <a:r>
              <a:rPr lang="en-US" sz="2100" b="1" dirty="0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100" b="1" dirty="0" err="1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informasi</a:t>
            </a:r>
            <a:r>
              <a:rPr lang="en-US" sz="2100" b="1" dirty="0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 yang </a:t>
            </a:r>
            <a:r>
              <a:rPr lang="en-US" sz="2100" b="1" dirty="0" err="1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sudah</a:t>
            </a:r>
            <a:r>
              <a:rPr lang="en-US" sz="2100" b="1" dirty="0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100" b="1" dirty="0" err="1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usang</a:t>
            </a:r>
            <a:r>
              <a:rPr lang="en-US" sz="2100" b="1" dirty="0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100" b="1" dirty="0" err="1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tidak</a:t>
            </a:r>
            <a:r>
              <a:rPr lang="en-US" sz="2100" b="1" dirty="0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100" b="1" dirty="0" err="1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mempunyai</a:t>
            </a:r>
            <a:r>
              <a:rPr lang="en-US" sz="2100" b="1" dirty="0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100" b="1" dirty="0" err="1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nilai</a:t>
            </a:r>
            <a:r>
              <a:rPr lang="en-US" sz="2100" b="1" dirty="0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100" b="1" dirty="0" err="1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lagi</a:t>
            </a:r>
            <a:r>
              <a:rPr lang="en-US" sz="2100" b="1" dirty="0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;</a:t>
            </a:r>
          </a:p>
          <a:p>
            <a:pPr marL="533400" indent="-260350" algn="just">
              <a:buFont typeface="Wingdings" pitchFamily="2" charset="2"/>
              <a:buChar char="q"/>
              <a:defRPr/>
            </a:pPr>
            <a:r>
              <a:rPr lang="en-US" sz="2100" b="1" dirty="0" err="1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Relevan</a:t>
            </a:r>
            <a:r>
              <a:rPr lang="en-US" sz="2100" b="1" dirty="0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  </a:t>
            </a:r>
            <a:r>
              <a:rPr lang="en-US" sz="2100" b="1" dirty="0" err="1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informasi</a:t>
            </a:r>
            <a:r>
              <a:rPr lang="en-US" sz="2100" b="1" dirty="0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100" b="1" dirty="0" err="1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tersebut</a:t>
            </a:r>
            <a:r>
              <a:rPr lang="en-US" sz="2100" b="1" dirty="0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100" b="1" dirty="0" err="1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mempunyai</a:t>
            </a:r>
            <a:r>
              <a:rPr lang="en-US" sz="2100" b="1" dirty="0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100" b="1" dirty="0" err="1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manfaat</a:t>
            </a:r>
            <a:r>
              <a:rPr lang="en-US" sz="2100" b="1" dirty="0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100" b="1" dirty="0" err="1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bagi</a:t>
            </a:r>
            <a:r>
              <a:rPr lang="en-US" sz="2100" b="1" dirty="0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100" b="1" dirty="0" err="1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pemakainya</a:t>
            </a:r>
            <a:r>
              <a:rPr lang="en-US" sz="2100" b="1" dirty="0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100" b="1" dirty="0" err="1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dan</a:t>
            </a:r>
            <a:r>
              <a:rPr lang="en-US" sz="2100" b="1" dirty="0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100" b="1" dirty="0" err="1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relevan</a:t>
            </a:r>
            <a:r>
              <a:rPr lang="en-US" sz="2100" b="1" dirty="0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100" b="1" dirty="0" err="1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untuk</a:t>
            </a:r>
            <a:r>
              <a:rPr lang="en-US" sz="2100" b="1" dirty="0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100" b="1" dirty="0" err="1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berbagai</a:t>
            </a:r>
            <a:r>
              <a:rPr lang="en-US" sz="2100" b="1" dirty="0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 </a:t>
            </a:r>
            <a:r>
              <a:rPr lang="en-US" sz="2100" b="1" dirty="0" err="1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pihak</a:t>
            </a:r>
            <a:r>
              <a:rPr lang="en-US" sz="2100" b="1" dirty="0" smtClean="0">
                <a:solidFill>
                  <a:srgbClr val="0070C0"/>
                </a:solidFill>
                <a:latin typeface="Juice ITC" pitchFamily="82" charset="0"/>
                <a:sym typeface="Wingdings" pitchFamily="2" charset="2"/>
              </a:rPr>
              <a:t>.</a:t>
            </a:r>
            <a:endParaRPr lang="en-US" sz="2100" b="1" dirty="0">
              <a:solidFill>
                <a:srgbClr val="0070C0"/>
              </a:solidFill>
              <a:latin typeface="Juice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646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Kemunculan Electronic Government</vt:lpstr>
      <vt:lpstr>Slide 3</vt:lpstr>
      <vt:lpstr>Dampak Globalisasi</vt:lpstr>
      <vt:lpstr>Bagan Globalisasi dan Kemunculan </vt:lpstr>
      <vt:lpstr>Konsep Dasar Informasi</vt:lpstr>
      <vt:lpstr>Slide 7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User Name</dc:creator>
  <cp:lastModifiedBy>Your User Name</cp:lastModifiedBy>
  <cp:revision>1</cp:revision>
  <dcterms:created xsi:type="dcterms:W3CDTF">2010-03-19T10:54:08Z</dcterms:created>
  <dcterms:modified xsi:type="dcterms:W3CDTF">2010-03-19T10:56:52Z</dcterms:modified>
</cp:coreProperties>
</file>