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3" r:id="rId6"/>
    <p:sldId id="264" r:id="rId7"/>
    <p:sldId id="267" r:id="rId8"/>
    <p:sldId id="268" r:id="rId9"/>
    <p:sldId id="269" r:id="rId10"/>
    <p:sldId id="270" r:id="rId11"/>
    <p:sldId id="271" r:id="rId12"/>
    <p:sldId id="272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6681AD-641C-48F8-A3C8-6EC045CDF480}" type="datetimeFigureOut">
              <a:rPr lang="id-ID" smtClean="0"/>
              <a:pPr/>
              <a:t>20/03/2010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4ABBDC-F97F-4BCE-94FA-D766AA577E9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MEMULAI BISNIS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0"/>
            <a:ext cx="6019800" cy="1190625"/>
          </a:xfrm>
        </p:spPr>
        <p:txBody>
          <a:bodyPr/>
          <a:lstStyle/>
          <a:p>
            <a:pPr marL="838200" indent="-838200"/>
            <a:r>
              <a:rPr lang="en-US" sz="3200"/>
              <a:t>Optimalisasi potensi diri</a:t>
            </a:r>
            <a:br>
              <a:rPr lang="en-US" sz="3200"/>
            </a:br>
            <a:endParaRPr lang="en-US" sz="32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153400" cy="3733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Keunggulan kompetitif :</a:t>
            </a:r>
          </a:p>
          <a:p>
            <a:pPr>
              <a:buFontTx/>
              <a:buChar char="-"/>
            </a:pPr>
            <a:r>
              <a:rPr lang="en-US"/>
              <a:t>Keahlian khusus (terapis)</a:t>
            </a:r>
          </a:p>
          <a:p>
            <a:pPr>
              <a:buFontTx/>
              <a:buChar char="-"/>
            </a:pPr>
            <a:r>
              <a:rPr lang="en-US"/>
              <a:t>Pengetahuan (konsultan keuangan)</a:t>
            </a:r>
          </a:p>
          <a:p>
            <a:pPr>
              <a:buFontTx/>
              <a:buChar char="-"/>
            </a:pPr>
            <a:r>
              <a:rPr lang="en-US"/>
              <a:t>Motivasi dan kepribadian</a:t>
            </a:r>
          </a:p>
          <a:p>
            <a:pPr>
              <a:buFontTx/>
              <a:buChar char="-"/>
            </a:pPr>
            <a:r>
              <a:rPr lang="en-US"/>
              <a:t>Pelayanan konsumen (</a:t>
            </a:r>
            <a:r>
              <a:rPr lang="en-US" i="1"/>
              <a:t>excellent service</a:t>
            </a:r>
            <a:r>
              <a:rPr lang="en-US"/>
              <a:t>)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38200" indent="-838200"/>
            <a:r>
              <a:rPr lang="en-US"/>
              <a:t>Fokus dalam usaha</a:t>
            </a:r>
            <a:br>
              <a:rPr lang="en-US"/>
            </a:b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153400" cy="3657600"/>
          </a:xfrm>
        </p:spPr>
        <p:txBody>
          <a:bodyPr/>
          <a:lstStyle/>
          <a:p>
            <a:r>
              <a:rPr lang="en-US"/>
              <a:t>Peter Drucker (pakar kewirausahaan) menyarankan bahwa dalam memulai sebuah usaha atau inovasi sebaiknya dilakukan secara fokus yaitu dimulai dari hal kecil berdasarkan sumberdaya yang kita  miliki.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38200" indent="-838200"/>
            <a:r>
              <a:rPr lang="en-US"/>
              <a:t>Berani memulai</a:t>
            </a:r>
            <a:br>
              <a:rPr lang="en-US"/>
            </a:b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153400" cy="3276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Karena ketidakpastian dunia usaha, maka seseorang sangat diperlukan untuk :</a:t>
            </a:r>
          </a:p>
          <a:p>
            <a:pPr>
              <a:buFontTx/>
              <a:buChar char="-"/>
            </a:pPr>
            <a:r>
              <a:rPr lang="en-US" i="1"/>
              <a:t>Overconfidence</a:t>
            </a:r>
          </a:p>
          <a:p>
            <a:pPr>
              <a:buFontTx/>
              <a:buChar char="-"/>
            </a:pPr>
            <a:r>
              <a:rPr lang="en-US"/>
              <a:t>Berani mengambil resiko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792869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Menyusun rencana bisnis/</a:t>
            </a:r>
            <a:r>
              <a:rPr lang="id-ID" i="1" dirty="0" smtClean="0"/>
              <a:t>business plan</a:t>
            </a:r>
          </a:p>
          <a:p>
            <a:pPr marL="869950" indent="-514350">
              <a:buNone/>
            </a:pPr>
            <a:r>
              <a:rPr lang="id-ID" dirty="0" smtClean="0"/>
              <a:t>1.  Menetapkan Tujuan dan Sasaran</a:t>
            </a:r>
          </a:p>
          <a:p>
            <a:pPr marL="869950" indent="-514350">
              <a:buNone/>
            </a:pPr>
            <a:r>
              <a:rPr lang="id-ID" dirty="0" smtClean="0"/>
              <a:t>	Penjabaran atas tujuan usaha, strategi yang dipakai, implementasi di lapangan dan sasaran yang diharapkan dari usaha tersebut</a:t>
            </a:r>
          </a:p>
          <a:p>
            <a:pPr marL="869950" indent="-514350">
              <a:buNone/>
            </a:pPr>
            <a:r>
              <a:rPr lang="id-ID" dirty="0" smtClean="0"/>
              <a:t>2.  Peramalan Penjualan</a:t>
            </a:r>
          </a:p>
          <a:p>
            <a:pPr marL="869950" indent="-514350">
              <a:buNone/>
            </a:pPr>
            <a:r>
              <a:rPr lang="id-ID" dirty="0" smtClean="0"/>
              <a:t>	Memperkirakan seberapa besar produk yang akan laku terjual, jumlah persediaan barang digudang, luas ruang usaha, tenaga kerja yang dibutuhkan</a:t>
            </a:r>
          </a:p>
          <a:p>
            <a:pPr marL="869950" indent="-514350">
              <a:buNone/>
            </a:pPr>
            <a:r>
              <a:rPr lang="id-ID" dirty="0" smtClean="0"/>
              <a:t>3.  Rencana Keuangan</a:t>
            </a:r>
          </a:p>
          <a:p>
            <a:pPr marL="869950" indent="-514350">
              <a:buNone/>
            </a:pPr>
            <a:r>
              <a:rPr lang="id-ID" dirty="0" smtClean="0"/>
              <a:t>	Perencanaan modal awal, dana cadangan yang tersedia, titik pulang pokok, neraca keuangan serta aliran kas</a:t>
            </a:r>
          </a:p>
          <a:p>
            <a:pPr marL="624078" indent="-514350">
              <a:buFont typeface="+mj-lt"/>
              <a:buAutoNum type="arabicPeriod"/>
            </a:pPr>
            <a:endParaRPr lang="id-ID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Memulai bisnis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Siapa pelanggan kita</a:t>
            </a:r>
          </a:p>
          <a:p>
            <a:r>
              <a:rPr lang="id-ID" dirty="0" smtClean="0"/>
              <a:t>Lokasi Pelanggan</a:t>
            </a:r>
          </a:p>
          <a:p>
            <a:r>
              <a:rPr lang="id-ID" dirty="0" smtClean="0"/>
              <a:t>Kemampuan Daya beli pelanggan</a:t>
            </a:r>
          </a:p>
          <a:p>
            <a:r>
              <a:rPr lang="id-ID" dirty="0" smtClean="0"/>
              <a:t>Jumlah produk yang dapat dibeli pelanggan</a:t>
            </a:r>
          </a:p>
          <a:p>
            <a:r>
              <a:rPr lang="id-ID" dirty="0" smtClean="0"/>
              <a:t>Siapa pesaing kita</a:t>
            </a:r>
          </a:p>
          <a:p>
            <a:r>
              <a:rPr lang="id-ID" dirty="0" smtClean="0"/>
              <a:t>Beda produk kita dengan pesaing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Yang perlu diidentifikasi :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Modal</a:t>
            </a:r>
          </a:p>
          <a:p>
            <a:r>
              <a:rPr lang="id-ID" dirty="0" smtClean="0"/>
              <a:t>Skill</a:t>
            </a:r>
          </a:p>
          <a:p>
            <a:r>
              <a:rPr lang="id-ID" dirty="0" smtClean="0"/>
              <a:t>Lokasi</a:t>
            </a:r>
          </a:p>
          <a:p>
            <a:r>
              <a:rPr lang="id-ID" dirty="0" smtClean="0"/>
              <a:t>Promosi</a:t>
            </a:r>
          </a:p>
          <a:p>
            <a:r>
              <a:rPr lang="id-ID" dirty="0" smtClean="0"/>
              <a:t>Brand</a:t>
            </a:r>
          </a:p>
          <a:p>
            <a:r>
              <a:rPr lang="id-ID" dirty="0" smtClean="0"/>
              <a:t>Membangun Sistem</a:t>
            </a:r>
          </a:p>
          <a:p>
            <a:r>
              <a:rPr lang="id-ID" dirty="0" smtClean="0"/>
              <a:t>Karyawan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KUNCI SUKSES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Pengantar</a:t>
            </a:r>
            <a:r>
              <a:rPr lang="en-US" dirty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488"/>
            <a:ext cx="8153400" cy="4229112"/>
          </a:xfrm>
        </p:spPr>
        <p:txBody>
          <a:bodyPr>
            <a:normAutofit/>
          </a:bodyPr>
          <a:lstStyle/>
          <a:p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memulai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mana</a:t>
            </a:r>
            <a:r>
              <a:rPr lang="en-US" sz="3200" dirty="0"/>
              <a:t>?</a:t>
            </a:r>
          </a:p>
          <a:p>
            <a:r>
              <a:rPr lang="en-US" sz="3200" dirty="0" err="1"/>
              <a:t>Biasanya</a:t>
            </a:r>
            <a:r>
              <a:rPr lang="en-US" sz="3200" dirty="0"/>
              <a:t> </a:t>
            </a:r>
            <a:r>
              <a:rPr lang="en-US" sz="3200" dirty="0" err="1"/>
              <a:t>muncul</a:t>
            </a:r>
            <a:r>
              <a:rPr lang="en-US" sz="3200" dirty="0"/>
              <a:t> </a:t>
            </a:r>
            <a:r>
              <a:rPr lang="en-US" sz="3200" dirty="0" err="1"/>
              <a:t>keragu-raguan</a:t>
            </a:r>
            <a:r>
              <a:rPr lang="en-US" sz="3200" dirty="0"/>
              <a:t> </a:t>
            </a:r>
          </a:p>
          <a:p>
            <a:r>
              <a:rPr lang="en-US" sz="3200" dirty="0" err="1"/>
              <a:t>Ketakutan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kegagalan</a:t>
            </a:r>
            <a:endParaRPr lang="en-US" sz="3200" dirty="0"/>
          </a:p>
          <a:p>
            <a:pPr lvl="1"/>
            <a:r>
              <a:rPr lang="en-US" sz="3200" dirty="0" err="1"/>
              <a:t>Jangan-jangan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laku</a:t>
            </a:r>
            <a:endParaRPr lang="en-US" sz="3200" dirty="0"/>
          </a:p>
          <a:p>
            <a:pPr lvl="1"/>
            <a:r>
              <a:rPr lang="en-US" sz="3200" dirty="0" err="1"/>
              <a:t>Jangan-jangan</a:t>
            </a:r>
            <a:r>
              <a:rPr lang="en-US" sz="3200" dirty="0"/>
              <a:t> </a:t>
            </a:r>
            <a:r>
              <a:rPr lang="en-US" sz="3200" dirty="0" err="1"/>
              <a:t>rugi</a:t>
            </a:r>
            <a:endParaRPr lang="en-US" sz="3200" dirty="0"/>
          </a:p>
          <a:p>
            <a:pPr>
              <a:buFontTx/>
              <a:buNone/>
            </a:pPr>
            <a:endParaRPr lang="en-US" sz="32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HOBI ex. Bill Gates</a:t>
            </a:r>
          </a:p>
          <a:p>
            <a:r>
              <a:rPr lang="id-ID" dirty="0" smtClean="0"/>
              <a:t>MENGAMATI ex. Roy Kroc</a:t>
            </a:r>
          </a:p>
          <a:p>
            <a:r>
              <a:rPr lang="id-ID" dirty="0" smtClean="0"/>
              <a:t>MEMBANTU ORANG</a:t>
            </a:r>
          </a:p>
          <a:p>
            <a:r>
              <a:rPr lang="id-ID" dirty="0" smtClean="0"/>
              <a:t>IDE LAMA ex. Jeff Bezos</a:t>
            </a:r>
          </a:p>
          <a:p>
            <a:r>
              <a:rPr lang="id-ID" dirty="0" smtClean="0"/>
              <a:t>IDE ORANG LAIN</a:t>
            </a:r>
          </a:p>
          <a:p>
            <a:r>
              <a:rPr lang="id-ID" dirty="0" smtClean="0"/>
              <a:t>KOLABORASI</a:t>
            </a:r>
          </a:p>
          <a:p>
            <a:r>
              <a:rPr lang="id-ID" dirty="0" smtClean="0"/>
              <a:t>ADAKAN PERTUNJUKAN</a:t>
            </a:r>
          </a:p>
          <a:p>
            <a:r>
              <a:rPr lang="id-ID" dirty="0" smtClean="0"/>
              <a:t>KONSUMSI MASYARAKAT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IDE BISNIS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14348" y="357166"/>
            <a:ext cx="7772400" cy="1829761"/>
          </a:xfrm>
        </p:spPr>
        <p:txBody>
          <a:bodyPr/>
          <a:lstStyle/>
          <a:p>
            <a:r>
              <a:rPr lang="en-US" b="0" dirty="0" err="1">
                <a:latin typeface="Comic Sans MS" pitchFamily="66" charset="0"/>
              </a:rPr>
              <a:t>Tiga</a:t>
            </a:r>
            <a:r>
              <a:rPr lang="en-US" b="0" dirty="0">
                <a:latin typeface="Comic Sans MS" pitchFamily="66" charset="0"/>
              </a:rPr>
              <a:t> Cara</a:t>
            </a:r>
            <a:br>
              <a:rPr lang="en-US" b="0" dirty="0">
                <a:latin typeface="Comic Sans MS" pitchFamily="66" charset="0"/>
              </a:rPr>
            </a:br>
            <a:r>
              <a:rPr lang="en-US" b="0" dirty="0" err="1">
                <a:latin typeface="Comic Sans MS" pitchFamily="66" charset="0"/>
              </a:rPr>
              <a:t>Memulai</a:t>
            </a:r>
            <a:r>
              <a:rPr lang="en-US" b="0" dirty="0">
                <a:latin typeface="Comic Sans MS" pitchFamily="66" charset="0"/>
              </a:rPr>
              <a:t> Usaha </a:t>
            </a:r>
            <a:r>
              <a:rPr lang="en-US" b="0" dirty="0" err="1">
                <a:latin typeface="Comic Sans MS" pitchFamily="66" charset="0"/>
              </a:rPr>
              <a:t>Baru</a:t>
            </a:r>
            <a:endParaRPr lang="en-US" b="0" dirty="0">
              <a:latin typeface="Comic Sans MS" pitchFamily="66" charset="0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28662" y="2285992"/>
            <a:ext cx="6858000" cy="3122612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FF3300"/>
              </a:buClr>
              <a:buSzTx/>
              <a:buFont typeface="Wingdings" pitchFamily="2" charset="2"/>
              <a:buChar char="q"/>
            </a:pPr>
            <a:r>
              <a:rPr lang="en-US" sz="3600" b="1" dirty="0">
                <a:latin typeface="Times New Roman" pitchFamily="18" charset="0"/>
              </a:rPr>
              <a:t> Starting</a:t>
            </a:r>
          </a:p>
          <a:p>
            <a:pPr>
              <a:spcBef>
                <a:spcPct val="50000"/>
              </a:spcBef>
              <a:buClr>
                <a:srgbClr val="FF3300"/>
              </a:buClr>
              <a:buSzTx/>
              <a:buFont typeface="Wingdings" pitchFamily="2" charset="2"/>
              <a:buChar char="q"/>
            </a:pPr>
            <a:r>
              <a:rPr lang="en-US" sz="3600" b="1" dirty="0">
                <a:latin typeface="Times New Roman" pitchFamily="18" charset="0"/>
              </a:rPr>
              <a:t> Buying</a:t>
            </a:r>
          </a:p>
          <a:p>
            <a:pPr>
              <a:spcBef>
                <a:spcPct val="50000"/>
              </a:spcBef>
              <a:buClr>
                <a:srgbClr val="FF3300"/>
              </a:buClr>
              <a:buSzTx/>
              <a:buFont typeface="Wingdings" pitchFamily="2" charset="2"/>
              <a:buChar char="q"/>
            </a:pPr>
            <a:r>
              <a:rPr lang="en-US" sz="3600" b="1" dirty="0">
                <a:latin typeface="Times New Roman" pitchFamily="18" charset="0"/>
              </a:rPr>
              <a:t> Parent Company / Franchising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err="1">
                <a:solidFill>
                  <a:schemeClr val="tx1"/>
                </a:solidFill>
                <a:latin typeface="Tempus Sans ITC" pitchFamily="82" charset="0"/>
              </a:rPr>
              <a:t>Franchaising</a:t>
            </a:r>
            <a:r>
              <a:rPr lang="en-US" sz="5400" b="1" dirty="0">
                <a:solidFill>
                  <a:schemeClr val="tx1"/>
                </a:solidFill>
                <a:latin typeface="Tempus Sans ITC" pitchFamily="82" charset="0"/>
              </a:rPr>
              <a:t> (</a:t>
            </a:r>
            <a:r>
              <a:rPr lang="en-US" sz="5400" b="1" dirty="0" err="1">
                <a:solidFill>
                  <a:schemeClr val="tx1"/>
                </a:solidFill>
                <a:latin typeface="Tempus Sans ITC" pitchFamily="82" charset="0"/>
              </a:rPr>
              <a:t>Waralaba</a:t>
            </a:r>
            <a:r>
              <a:rPr lang="en-US" sz="5400" b="1" dirty="0">
                <a:solidFill>
                  <a:schemeClr val="tx1"/>
                </a:solidFill>
                <a:latin typeface="Tempus Sans ITC" pitchFamily="82" charset="0"/>
              </a:rPr>
              <a:t>)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75013" y="44450"/>
            <a:ext cx="273685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2800" kern="10">
                <a:ln w="12700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Defenisi :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28596" y="1714488"/>
            <a:ext cx="8351837" cy="15716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i="1" dirty="0" err="1"/>
              <a:t>Pelimpahan</a:t>
            </a:r>
            <a:r>
              <a:rPr lang="en-US" sz="2400" i="1" dirty="0"/>
              <a:t> </a:t>
            </a:r>
            <a:r>
              <a:rPr lang="en-US" sz="2400" i="1" dirty="0" err="1"/>
              <a:t>dari</a:t>
            </a:r>
            <a:r>
              <a:rPr lang="en-US" sz="2400" i="1" dirty="0"/>
              <a:t> </a:t>
            </a:r>
            <a:r>
              <a:rPr lang="en-US" sz="2400" i="1" dirty="0" err="1"/>
              <a:t>pabrik</a:t>
            </a:r>
            <a:r>
              <a:rPr lang="en-US" sz="2400" i="1" dirty="0"/>
              <a:t> </a:t>
            </a:r>
            <a:r>
              <a:rPr lang="en-US" sz="2400" i="1" dirty="0" err="1"/>
              <a:t>atau</a:t>
            </a:r>
            <a:r>
              <a:rPr lang="en-US" sz="2400" i="1" dirty="0"/>
              <a:t> distributor </a:t>
            </a:r>
            <a:r>
              <a:rPr lang="en-US" sz="2400" i="1" dirty="0" err="1"/>
              <a:t>suatu</a:t>
            </a:r>
            <a:r>
              <a:rPr lang="en-US" sz="2400" i="1" dirty="0"/>
              <a:t> </a:t>
            </a:r>
            <a:r>
              <a:rPr lang="en-US" sz="2400" i="1" dirty="0" err="1"/>
              <a:t>produk</a:t>
            </a:r>
            <a:r>
              <a:rPr lang="en-US" sz="2400" i="1" dirty="0"/>
              <a:t> </a:t>
            </a:r>
            <a:r>
              <a:rPr lang="en-US" sz="2400" i="1" dirty="0" err="1"/>
              <a:t>atau</a:t>
            </a:r>
            <a:r>
              <a:rPr lang="en-US" sz="2400" i="1" dirty="0"/>
              <a:t> </a:t>
            </a:r>
            <a:r>
              <a:rPr lang="en-US" sz="2400" i="1" dirty="0" err="1"/>
              <a:t>jasa</a:t>
            </a:r>
            <a:r>
              <a:rPr lang="en-US" sz="2400" i="1" dirty="0"/>
              <a:t> yang </a:t>
            </a:r>
            <a:r>
              <a:rPr lang="en-US" sz="2400" i="1" dirty="0" err="1"/>
              <a:t>diberikan</a:t>
            </a:r>
            <a:r>
              <a:rPr lang="en-US" sz="2400" i="1" dirty="0"/>
              <a:t> </a:t>
            </a:r>
            <a:r>
              <a:rPr lang="en-US" sz="2400" i="1" dirty="0" err="1"/>
              <a:t>pada</a:t>
            </a:r>
            <a:r>
              <a:rPr lang="en-US" sz="2400" i="1" dirty="0"/>
              <a:t> </a:t>
            </a:r>
            <a:r>
              <a:rPr lang="en-US" sz="2400" i="1" dirty="0" err="1"/>
              <a:t>agen-agen</a:t>
            </a:r>
            <a:r>
              <a:rPr lang="en-US" sz="2400" i="1" dirty="0"/>
              <a:t> </a:t>
            </a:r>
            <a:r>
              <a:rPr lang="en-US" sz="2400" i="1" dirty="0" err="1"/>
              <a:t>lokal</a:t>
            </a:r>
            <a:r>
              <a:rPr lang="en-US" sz="2400" i="1" dirty="0"/>
              <a:t> </a:t>
            </a:r>
            <a:r>
              <a:rPr lang="en-US" sz="2400" i="1" dirty="0" err="1"/>
              <a:t>atau</a:t>
            </a:r>
            <a:r>
              <a:rPr lang="en-US" sz="2400" i="1" dirty="0"/>
              <a:t> </a:t>
            </a:r>
            <a:r>
              <a:rPr lang="en-US" sz="2400" i="1" dirty="0" err="1"/>
              <a:t>pengecer</a:t>
            </a:r>
            <a:r>
              <a:rPr lang="en-US" sz="2400" i="1" dirty="0"/>
              <a:t> </a:t>
            </a:r>
            <a:r>
              <a:rPr lang="en-US" sz="2400" i="1" dirty="0" err="1"/>
              <a:t>membayar</a:t>
            </a:r>
            <a:r>
              <a:rPr lang="en-US" sz="2400" i="1" dirty="0"/>
              <a:t> </a:t>
            </a:r>
            <a:r>
              <a:rPr lang="en-US" sz="2400" i="1" dirty="0" err="1"/>
              <a:t>dengan</a:t>
            </a:r>
            <a:r>
              <a:rPr lang="en-US" sz="2400" i="1" dirty="0"/>
              <a:t> </a:t>
            </a:r>
            <a:r>
              <a:rPr lang="en-US" sz="2400" i="1" dirty="0" err="1"/>
              <a:t>membayar</a:t>
            </a:r>
            <a:r>
              <a:rPr lang="en-US" sz="2400" i="1" dirty="0"/>
              <a:t> </a:t>
            </a:r>
            <a:r>
              <a:rPr lang="en-US" sz="2400" i="1" dirty="0" err="1"/>
              <a:t>sejumlah</a:t>
            </a:r>
            <a:r>
              <a:rPr lang="en-US" sz="2400" i="1" dirty="0"/>
              <a:t> royalty 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722938" y="3397250"/>
            <a:ext cx="317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600" b="1" dirty="0" err="1"/>
              <a:t>Hisrich</a:t>
            </a:r>
            <a:r>
              <a:rPr lang="en-US" sz="1600" b="1" dirty="0"/>
              <a:t>-Pete</a:t>
            </a:r>
            <a:r>
              <a:rPr lang="en-US" sz="1600" b="1" dirty="0">
                <a:solidFill>
                  <a:schemeClr val="bg1"/>
                </a:solidFill>
              </a:rPr>
              <a:t>rs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28596" y="3643314"/>
            <a:ext cx="8351837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i="1" dirty="0" err="1"/>
              <a:t>Peluang</a:t>
            </a:r>
            <a:r>
              <a:rPr lang="en-US" sz="2400" i="1" dirty="0"/>
              <a:t> </a:t>
            </a:r>
            <a:r>
              <a:rPr lang="en-US" sz="2400" i="1" dirty="0" err="1"/>
              <a:t>binis</a:t>
            </a:r>
            <a:r>
              <a:rPr lang="en-US" sz="2400" i="1" dirty="0"/>
              <a:t>, </a:t>
            </a:r>
            <a:r>
              <a:rPr lang="en-US" sz="2400" i="1" dirty="0" err="1"/>
              <a:t>dimana</a:t>
            </a:r>
            <a:r>
              <a:rPr lang="en-US" sz="2400" i="1" dirty="0"/>
              <a:t> </a:t>
            </a:r>
            <a:r>
              <a:rPr lang="en-US" sz="2400" i="1" dirty="0" err="1"/>
              <a:t>pemilik</a:t>
            </a:r>
            <a:r>
              <a:rPr lang="en-US" sz="2400" i="1" dirty="0"/>
              <a:t>, </a:t>
            </a:r>
            <a:r>
              <a:rPr lang="en-US" sz="2400" i="1" dirty="0" err="1"/>
              <a:t>produsen</a:t>
            </a:r>
            <a:r>
              <a:rPr lang="en-US" sz="2400" i="1" dirty="0"/>
              <a:t> (Franchisor) </a:t>
            </a:r>
            <a:r>
              <a:rPr lang="en-US" sz="2400" i="1" dirty="0" err="1"/>
              <a:t>dari</a:t>
            </a:r>
            <a:r>
              <a:rPr lang="en-US" sz="2400" i="1" dirty="0"/>
              <a:t> </a:t>
            </a:r>
            <a:r>
              <a:rPr lang="en-US" sz="2400" i="1" dirty="0" err="1"/>
              <a:t>barang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jasa</a:t>
            </a:r>
            <a:r>
              <a:rPr lang="en-US" sz="2400" i="1" dirty="0"/>
              <a:t> </a:t>
            </a:r>
            <a:r>
              <a:rPr lang="en-US" sz="2400" i="1" dirty="0" err="1"/>
              <a:t>atau</a:t>
            </a:r>
            <a:r>
              <a:rPr lang="en-US" sz="2400" i="1" dirty="0"/>
              <a:t> </a:t>
            </a:r>
            <a:r>
              <a:rPr lang="en-US" sz="2400" i="1" dirty="0" err="1"/>
              <a:t>merek</a:t>
            </a:r>
            <a:r>
              <a:rPr lang="en-US" sz="2400" i="1" dirty="0"/>
              <a:t> </a:t>
            </a:r>
            <a:r>
              <a:rPr lang="en-US" sz="2400" i="1" dirty="0" err="1"/>
              <a:t>tertentu</a:t>
            </a:r>
            <a:r>
              <a:rPr lang="en-US" sz="2400" i="1" dirty="0"/>
              <a:t> </a:t>
            </a:r>
            <a:r>
              <a:rPr lang="en-US" sz="2400" i="1" dirty="0" err="1"/>
              <a:t>memberi</a:t>
            </a:r>
            <a:r>
              <a:rPr lang="en-US" sz="2400" i="1" dirty="0"/>
              <a:t> </a:t>
            </a:r>
            <a:r>
              <a:rPr lang="en-US" sz="2400" i="1" dirty="0" err="1"/>
              <a:t>hak</a:t>
            </a:r>
            <a:r>
              <a:rPr lang="en-US" sz="2400" i="1" dirty="0"/>
              <a:t> </a:t>
            </a:r>
            <a:r>
              <a:rPr lang="en-US" sz="2400" i="1" dirty="0" err="1"/>
              <a:t>kepada</a:t>
            </a:r>
            <a:r>
              <a:rPr lang="en-US" sz="2400" i="1" dirty="0"/>
              <a:t> </a:t>
            </a:r>
            <a:r>
              <a:rPr lang="en-US" sz="2400" i="1" dirty="0" err="1"/>
              <a:t>individu</a:t>
            </a:r>
            <a:r>
              <a:rPr lang="en-US" sz="2400" i="1" dirty="0"/>
              <a:t> (Franchisee) </a:t>
            </a:r>
            <a:r>
              <a:rPr lang="en-US" sz="2400" i="1" dirty="0" err="1"/>
              <a:t>untuk</a:t>
            </a:r>
            <a:r>
              <a:rPr lang="en-US" sz="2400" i="1" dirty="0"/>
              <a:t> </a:t>
            </a:r>
            <a:r>
              <a:rPr lang="en-US" sz="2400" i="1" dirty="0" err="1"/>
              <a:t>menjadi</a:t>
            </a:r>
            <a:r>
              <a:rPr lang="en-US" sz="2400" i="1" dirty="0"/>
              <a:t> </a:t>
            </a:r>
            <a:r>
              <a:rPr lang="en-US" sz="2400" i="1" dirty="0" err="1"/>
              <a:t>agen</a:t>
            </a:r>
            <a:r>
              <a:rPr lang="en-US" sz="2400" i="1" dirty="0"/>
              <a:t> </a:t>
            </a:r>
            <a:r>
              <a:rPr lang="en-US" sz="2400" i="1" dirty="0" err="1"/>
              <a:t>lokal</a:t>
            </a:r>
            <a:r>
              <a:rPr lang="en-US" sz="2400" i="1" dirty="0"/>
              <a:t> </a:t>
            </a:r>
            <a:r>
              <a:rPr lang="en-US" sz="2400" i="1" dirty="0" err="1"/>
              <a:t>dari</a:t>
            </a:r>
            <a:r>
              <a:rPr lang="en-US" sz="2400" i="1" dirty="0"/>
              <a:t> </a:t>
            </a:r>
            <a:r>
              <a:rPr lang="en-US" sz="2400" i="1" dirty="0" err="1"/>
              <a:t>barand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jasa</a:t>
            </a:r>
            <a:r>
              <a:rPr lang="en-US" sz="2400" i="1" dirty="0"/>
              <a:t>,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sebagai</a:t>
            </a:r>
            <a:r>
              <a:rPr lang="en-US" sz="2400" i="1" dirty="0"/>
              <a:t> </a:t>
            </a:r>
            <a:r>
              <a:rPr lang="en-US" sz="2400" i="1" dirty="0" err="1"/>
              <a:t>imbalannya</a:t>
            </a:r>
            <a:r>
              <a:rPr lang="en-US" sz="2400" i="1" dirty="0"/>
              <a:t> </a:t>
            </a:r>
            <a:r>
              <a:rPr lang="en-US" sz="2400" i="1" dirty="0" err="1"/>
              <a:t>menerima</a:t>
            </a:r>
            <a:r>
              <a:rPr lang="en-US" sz="2400" i="1" dirty="0"/>
              <a:t> </a:t>
            </a:r>
            <a:r>
              <a:rPr lang="en-US" sz="2400" i="1" dirty="0" err="1"/>
              <a:t>pembayaran</a:t>
            </a:r>
            <a:r>
              <a:rPr lang="en-US" sz="2400" i="1" dirty="0"/>
              <a:t> </a:t>
            </a:r>
            <a:r>
              <a:rPr lang="en-US" sz="2400" i="1" dirty="0" err="1"/>
              <a:t>atau</a:t>
            </a:r>
            <a:r>
              <a:rPr lang="en-US" sz="2400" i="1" dirty="0"/>
              <a:t> </a:t>
            </a:r>
            <a:r>
              <a:rPr lang="en-US" sz="2400" i="1" dirty="0" err="1"/>
              <a:t>royalti</a:t>
            </a:r>
            <a:r>
              <a:rPr lang="en-US" sz="2400" i="1" dirty="0"/>
              <a:t> yang </a:t>
            </a:r>
            <a:r>
              <a:rPr lang="en-US" sz="2400" i="1" dirty="0" err="1"/>
              <a:t>telah</a:t>
            </a:r>
            <a:r>
              <a:rPr lang="en-US" sz="2400" i="1" dirty="0"/>
              <a:t> </a:t>
            </a:r>
            <a:r>
              <a:rPr lang="en-US" sz="2400" i="1" dirty="0" err="1"/>
              <a:t>ditentukan</a:t>
            </a:r>
            <a:endParaRPr lang="en-US" sz="2400" dirty="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726113" y="5988050"/>
            <a:ext cx="3168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600" b="1" dirty="0" err="1"/>
              <a:t>Bygrave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362200" y="228600"/>
            <a:ext cx="4191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latin typeface="Baskerville Old Face" pitchFamily="18" charset="0"/>
              </a:rPr>
              <a:t>Franchising</a:t>
            </a:r>
          </a:p>
          <a:p>
            <a:pPr algn="ctr"/>
            <a:r>
              <a:rPr lang="en-US" sz="3600" b="1">
                <a:latin typeface="Baskerville Old Face" pitchFamily="18" charset="0"/>
              </a:rPr>
              <a:t>(Waralaba)</a:t>
            </a: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609600" y="2362200"/>
            <a:ext cx="3962400" cy="2819400"/>
          </a:xfrm>
          <a:prstGeom prst="homePlate">
            <a:avLst>
              <a:gd name="adj" fmla="val 35135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80000"/>
              </a:spcBef>
            </a:pPr>
            <a:r>
              <a:rPr lang="en-US" sz="2400" b="1" dirty="0" err="1">
                <a:latin typeface="Arial Narrow" pitchFamily="34" charset="0"/>
              </a:rPr>
              <a:t>Manajemen</a:t>
            </a:r>
            <a:r>
              <a:rPr lang="en-US" sz="2400" b="1" dirty="0">
                <a:latin typeface="Arial Narrow" pitchFamily="34" charset="0"/>
              </a:rPr>
              <a:t> 	+ </a:t>
            </a:r>
            <a:r>
              <a:rPr lang="en-US" sz="2400" b="1" dirty="0" err="1">
                <a:latin typeface="Arial Narrow" pitchFamily="34" charset="0"/>
              </a:rPr>
              <a:t>Teknik</a:t>
            </a:r>
            <a:endParaRPr lang="en-US" sz="2400" b="1" dirty="0">
              <a:latin typeface="Arial Narrow" pitchFamily="34" charset="0"/>
            </a:endParaRPr>
          </a:p>
          <a:p>
            <a:pPr>
              <a:spcBef>
                <a:spcPct val="90000"/>
              </a:spcBef>
            </a:pPr>
            <a:r>
              <a:rPr lang="en-US" sz="2400" b="1" dirty="0" err="1">
                <a:latin typeface="Arial Narrow" pitchFamily="34" charset="0"/>
              </a:rPr>
              <a:t>Pelatihan</a:t>
            </a:r>
            <a:r>
              <a:rPr lang="en-US" sz="2400" b="1" dirty="0">
                <a:latin typeface="Arial Narrow" pitchFamily="34" charset="0"/>
              </a:rPr>
              <a:t>	+ </a:t>
            </a:r>
            <a:r>
              <a:rPr lang="en-US" sz="2400" b="1" dirty="0" err="1">
                <a:latin typeface="Arial Narrow" pitchFamily="34" charset="0"/>
              </a:rPr>
              <a:t>Ide</a:t>
            </a:r>
            <a:endParaRPr lang="en-US" sz="2400" b="1" dirty="0">
              <a:latin typeface="Arial Narrow" pitchFamily="34" charset="0"/>
            </a:endParaRPr>
          </a:p>
          <a:p>
            <a:pPr>
              <a:spcBef>
                <a:spcPct val="80000"/>
              </a:spcBef>
            </a:pPr>
            <a:r>
              <a:rPr lang="en-US" sz="2400" b="1" dirty="0" err="1">
                <a:latin typeface="Arial Narrow" pitchFamily="34" charset="0"/>
              </a:rPr>
              <a:t>Nama</a:t>
            </a:r>
            <a:r>
              <a:rPr lang="en-US" sz="2400" b="1" dirty="0">
                <a:latin typeface="Arial Narrow" pitchFamily="34" charset="0"/>
              </a:rPr>
              <a:t> </a:t>
            </a:r>
            <a:r>
              <a:rPr lang="en-US" sz="2400" b="1" dirty="0" err="1">
                <a:latin typeface="Arial Narrow" pitchFamily="34" charset="0"/>
              </a:rPr>
              <a:t>Persh</a:t>
            </a:r>
            <a:r>
              <a:rPr lang="en-US" sz="2400" b="1" dirty="0">
                <a:latin typeface="Arial Narrow" pitchFamily="34" charset="0"/>
              </a:rPr>
              <a:t>.	+ </a:t>
            </a:r>
            <a:r>
              <a:rPr lang="en-US" sz="2400" b="1" dirty="0" err="1">
                <a:latin typeface="Arial Narrow" pitchFamily="34" charset="0"/>
              </a:rPr>
              <a:t>Pengalaman</a:t>
            </a:r>
            <a:endParaRPr lang="en-US" sz="2400" b="1" dirty="0">
              <a:latin typeface="Arial Narrow" pitchFamily="34" charset="0"/>
            </a:endParaRPr>
          </a:p>
          <a:p>
            <a:pPr>
              <a:spcBef>
                <a:spcPct val="80000"/>
              </a:spcBef>
            </a:pPr>
            <a:r>
              <a:rPr lang="en-US" sz="2400" b="1" dirty="0">
                <a:latin typeface="Arial Narrow" pitchFamily="34" charset="0"/>
              </a:rPr>
              <a:t>Know How	+ Logo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 rot="10800000">
            <a:off x="4572000" y="2362200"/>
            <a:ext cx="3962400" cy="2819400"/>
          </a:xfrm>
          <a:prstGeom prst="homePlate">
            <a:avLst>
              <a:gd name="adj" fmla="val 35135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r">
              <a:spcBef>
                <a:spcPct val="90000"/>
              </a:spcBef>
            </a:pPr>
            <a:r>
              <a:rPr lang="en-US" sz="2400" b="1" dirty="0" err="1">
                <a:latin typeface="Arial Narrow" pitchFamily="34" charset="0"/>
              </a:rPr>
              <a:t>Energi</a:t>
            </a:r>
            <a:r>
              <a:rPr lang="en-US" sz="2400" b="1" dirty="0">
                <a:latin typeface="Arial Narrow" pitchFamily="34" charset="0"/>
              </a:rPr>
              <a:t> + </a:t>
            </a:r>
            <a:r>
              <a:rPr lang="en-US" sz="2400" b="1" dirty="0" err="1">
                <a:latin typeface="Arial Narrow" pitchFamily="34" charset="0"/>
              </a:rPr>
              <a:t>Uang</a:t>
            </a:r>
            <a:endParaRPr lang="en-US" sz="2400" b="1" dirty="0">
              <a:latin typeface="Arial Narrow" pitchFamily="34" charset="0"/>
            </a:endParaRPr>
          </a:p>
          <a:p>
            <a:pPr algn="r">
              <a:spcBef>
                <a:spcPct val="90000"/>
              </a:spcBef>
            </a:pPr>
            <a:r>
              <a:rPr lang="en-US" sz="2400" b="1" dirty="0" err="1">
                <a:latin typeface="Arial Narrow" pitchFamily="34" charset="0"/>
              </a:rPr>
              <a:t>Ide</a:t>
            </a:r>
            <a:r>
              <a:rPr lang="en-US" sz="2400" b="1" dirty="0">
                <a:latin typeface="Arial Narrow" pitchFamily="34" charset="0"/>
              </a:rPr>
              <a:t> + </a:t>
            </a:r>
            <a:r>
              <a:rPr lang="en-US" sz="2400" b="1" dirty="0" err="1">
                <a:latin typeface="Arial Narrow" pitchFamily="34" charset="0"/>
              </a:rPr>
              <a:t>Pengalaman</a:t>
            </a:r>
            <a:endParaRPr lang="en-US" sz="2400" b="1" dirty="0">
              <a:latin typeface="Arial Narrow" pitchFamily="34" charset="0"/>
            </a:endParaRPr>
          </a:p>
          <a:p>
            <a:pPr algn="r">
              <a:spcBef>
                <a:spcPct val="90000"/>
              </a:spcBef>
            </a:pPr>
            <a:r>
              <a:rPr lang="en-US" sz="2400" b="1" dirty="0" err="1">
                <a:latin typeface="Arial Narrow" pitchFamily="34" charset="0"/>
              </a:rPr>
              <a:t>Lokasi</a:t>
            </a:r>
            <a:r>
              <a:rPr lang="en-US" sz="2400" b="1" dirty="0">
                <a:latin typeface="Arial Narrow" pitchFamily="34" charset="0"/>
              </a:rPr>
              <a:t> + </a:t>
            </a:r>
            <a:r>
              <a:rPr lang="en-US" sz="2400" b="1" dirty="0" err="1">
                <a:latin typeface="Arial Narrow" pitchFamily="34" charset="0"/>
              </a:rPr>
              <a:t>Kemauan</a:t>
            </a:r>
            <a:endParaRPr lang="en-US" sz="2400" b="1" dirty="0">
              <a:latin typeface="Arial Narrow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609600" y="1752600"/>
            <a:ext cx="2971800" cy="6096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FRANCHISOR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5562600" y="1752600"/>
            <a:ext cx="2971800" cy="609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FRANCHISEE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2438400" y="5029200"/>
            <a:ext cx="419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Trebuchet MS" pitchFamily="34" charset="0"/>
              </a:rPr>
              <a:t>Bentuk</a:t>
            </a:r>
          </a:p>
          <a:p>
            <a:pPr algn="ctr"/>
            <a:r>
              <a:rPr lang="en-US" sz="3200" b="1">
                <a:latin typeface="Trebuchet MS" pitchFamily="34" charset="0"/>
              </a:rPr>
              <a:t>Kerjasama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Langkah-langkah memulai berwirausaha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153400" cy="34290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/>
              <a:t>Mengenali peluang usaha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/>
              <a:t>Optimalisasi potensi diri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/>
              <a:t>Fokus dalam usaha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/>
              <a:t>Berani memulai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Mengenali peluang usaha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Kemampuan mengenali peluang usaha </a:t>
            </a:r>
          </a:p>
          <a:p>
            <a:pPr>
              <a:buFontTx/>
              <a:buNone/>
            </a:pPr>
            <a:r>
              <a:rPr lang="en-US"/>
              <a:t>tergantung pada faktor informasi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Faktor informasi dipengaruhi oleh :</a:t>
            </a:r>
          </a:p>
          <a:p>
            <a:pPr>
              <a:buClr>
                <a:schemeClr val="tx1"/>
              </a:buClr>
              <a:buFontTx/>
              <a:buNone/>
            </a:pPr>
            <a:r>
              <a:rPr lang="en-US"/>
              <a:t>a.	Pengalaman hidup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US"/>
              <a:t>- fungsi kerja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US"/>
              <a:t>- variasi kerja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lphaLcPeriod" startAt="2"/>
            </a:pPr>
            <a:r>
              <a:rPr lang="en-US" sz="2800"/>
              <a:t>Hubungan sosial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/>
              <a:t>- Informasi dari hasil interaksi dengan orang lain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/>
              <a:t>- Bila tidak berani memulai usaha sendiri, 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/>
              <a:t>  disarankan memulainya bersama orang lain 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/>
              <a:t>  atau secara berkelompok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800"/>
              <a:t>Informasi yang diperlukan : lokasi, potensi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800"/>
              <a:t>pasar, sumber modal, pekerja, dan cara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800"/>
              <a:t>pengorganisasiannya 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/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/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311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MEMULAI BISNIS</vt:lpstr>
      <vt:lpstr>Pengantar </vt:lpstr>
      <vt:lpstr>IDE BISNIS</vt:lpstr>
      <vt:lpstr>Tiga Cara Memulai Usaha Baru</vt:lpstr>
      <vt:lpstr>Franchaising (Waralaba)</vt:lpstr>
      <vt:lpstr>Slide 6</vt:lpstr>
      <vt:lpstr>Langkah-langkah memulai berwirausaha</vt:lpstr>
      <vt:lpstr>Mengenali peluang usaha</vt:lpstr>
      <vt:lpstr>Slide 9</vt:lpstr>
      <vt:lpstr>Optimalisasi potensi diri </vt:lpstr>
      <vt:lpstr>Fokus dalam usaha </vt:lpstr>
      <vt:lpstr>Berani memulai </vt:lpstr>
      <vt:lpstr>Memulai bisnis</vt:lpstr>
      <vt:lpstr>Yang perlu diidentifikasi :</vt:lpstr>
      <vt:lpstr>KUNCI SUKSES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PASAR</dc:title>
  <dc:creator>juli abdul ghapur</dc:creator>
  <cp:lastModifiedBy>juli abdul ghapur</cp:lastModifiedBy>
  <cp:revision>3</cp:revision>
  <dcterms:created xsi:type="dcterms:W3CDTF">2009-09-03T05:58:36Z</dcterms:created>
  <dcterms:modified xsi:type="dcterms:W3CDTF">2010-03-20T01:27:28Z</dcterms:modified>
</cp:coreProperties>
</file>