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8" r:id="rId3"/>
    <p:sldId id="279" r:id="rId4"/>
    <p:sldId id="257" r:id="rId5"/>
    <p:sldId id="258" r:id="rId6"/>
    <p:sldId id="259" r:id="rId7"/>
    <p:sldId id="276" r:id="rId8"/>
    <p:sldId id="260" r:id="rId9"/>
    <p:sldId id="261" r:id="rId10"/>
    <p:sldId id="262" r:id="rId11"/>
    <p:sldId id="277" r:id="rId12"/>
    <p:sldId id="264" r:id="rId13"/>
    <p:sldId id="275" r:id="rId14"/>
    <p:sldId id="265" r:id="rId15"/>
    <p:sldId id="266" r:id="rId16"/>
    <p:sldId id="267" r:id="rId17"/>
    <p:sldId id="268" r:id="rId18"/>
    <p:sldId id="280" r:id="rId19"/>
    <p:sldId id="269" r:id="rId20"/>
    <p:sldId id="270" r:id="rId21"/>
    <p:sldId id="271" r:id="rId22"/>
    <p:sldId id="272" r:id="rId23"/>
    <p:sldId id="273" r:id="rId24"/>
    <p:sldId id="274" r:id="rId25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0015C-BA2E-4A66-B2DF-798188DAF6B1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5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5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23E9AC-7E3D-4DB4-ADE0-7D0B510DB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9B641-9487-4376-B0A2-32AA9F665DE3}" type="datetimeFigureOut">
              <a:rPr lang="en-US" smtClean="0"/>
              <a:t>2/23/2010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A485F-9984-4575-BB7A-FED13B6372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A485F-9984-4575-BB7A-FED13B6372D5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12E3-10A3-4067-9B82-BEEA778F2DC8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2BF7C25-1022-46C3-891D-4315299EF6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12E3-10A3-4067-9B82-BEEA778F2DC8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F7C25-1022-46C3-891D-4315299EF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12E3-10A3-4067-9B82-BEEA778F2DC8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F7C25-1022-46C3-891D-4315299EF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12E3-10A3-4067-9B82-BEEA778F2DC8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F7C25-1022-46C3-891D-4315299EF6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12E3-10A3-4067-9B82-BEEA778F2DC8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2BF7C25-1022-46C3-891D-4315299EF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12E3-10A3-4067-9B82-BEEA778F2DC8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F7C25-1022-46C3-891D-4315299EF6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12E3-10A3-4067-9B82-BEEA778F2DC8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F7C25-1022-46C3-891D-4315299EF6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12E3-10A3-4067-9B82-BEEA778F2DC8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F7C25-1022-46C3-891D-4315299EF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12E3-10A3-4067-9B82-BEEA778F2DC8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F7C25-1022-46C3-891D-4315299EF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12E3-10A3-4067-9B82-BEEA778F2DC8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F7C25-1022-46C3-891D-4315299EF6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12E3-10A3-4067-9B82-BEEA778F2DC8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2BF7C25-1022-46C3-891D-4315299EF6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60C12E3-10A3-4067-9B82-BEEA778F2DC8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2BF7C25-1022-46C3-891D-4315299EF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Pendahuluan</a:t>
            </a:r>
            <a:endParaRPr lang="en-US" sz="4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Komunikasi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Hal-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data </a:t>
            </a:r>
            <a:r>
              <a:rPr lang="en-US" dirty="0" err="1" smtClean="0"/>
              <a:t>diantaranya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828800"/>
            <a:ext cx="7772400" cy="4572000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Media </a:t>
            </a:r>
            <a:r>
              <a:rPr lang="en-US" dirty="0" err="1" smtClean="0"/>
              <a:t>transmisi</a:t>
            </a:r>
            <a:r>
              <a:rPr lang="en-US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kanal</a:t>
            </a:r>
            <a:r>
              <a:rPr lang="en-US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transmisi</a:t>
            </a:r>
            <a:r>
              <a:rPr lang="en-US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Mode </a:t>
            </a:r>
            <a:r>
              <a:rPr lang="en-US" dirty="0" err="1" smtClean="0"/>
              <a:t>transmisi</a:t>
            </a:r>
            <a:r>
              <a:rPr lang="en-US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Protocol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Check error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transmisi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838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1. Media </a:t>
            </a:r>
            <a:r>
              <a:rPr lang="en-US" b="1" dirty="0" err="1" smtClean="0">
                <a:solidFill>
                  <a:srgbClr val="FF0000"/>
                </a:solidFill>
              </a:rPr>
              <a:t>Transmisi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3820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Media </a:t>
            </a:r>
            <a:r>
              <a:rPr lang="en-US" dirty="0" err="1" smtClean="0"/>
              <a:t>transmisi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i="1" dirty="0" smtClean="0"/>
              <a:t>transmitter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receiver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transmisi</a:t>
            </a:r>
            <a:r>
              <a:rPr lang="en-US" dirty="0" smtClean="0"/>
              <a:t> data. </a:t>
            </a:r>
          </a:p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media </a:t>
            </a:r>
            <a:r>
              <a:rPr lang="en-US" dirty="0" err="1" smtClean="0"/>
              <a:t>transmisi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penentu</a:t>
            </a:r>
            <a:r>
              <a:rPr lang="en-US" dirty="0" smtClean="0"/>
              <a:t> data rate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Bandwidth (</a:t>
            </a:r>
            <a:r>
              <a:rPr lang="en-US" dirty="0" err="1" smtClean="0"/>
              <a:t>lebar</a:t>
            </a:r>
            <a:r>
              <a:rPr lang="en-US" dirty="0" smtClean="0"/>
              <a:t> pita)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bandwidth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pula data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ditangani</a:t>
            </a: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Transmission Impairment (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Transmisi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err="1" smtClean="0"/>
              <a:t>Untuk</a:t>
            </a:r>
            <a:r>
              <a:rPr lang="en-US" dirty="0" smtClean="0"/>
              <a:t> media guided, </a:t>
            </a:r>
            <a:r>
              <a:rPr lang="en-US" dirty="0" err="1" smtClean="0"/>
              <a:t>kabel</a:t>
            </a:r>
            <a:r>
              <a:rPr lang="en-US" dirty="0" smtClean="0"/>
              <a:t> twisted pair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transmisi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kabel</a:t>
            </a:r>
            <a:r>
              <a:rPr lang="en-US" dirty="0" smtClean="0"/>
              <a:t> coaxial, </a:t>
            </a:r>
            <a:r>
              <a:rPr lang="en-US" dirty="0" err="1" smtClean="0"/>
              <a:t>dan</a:t>
            </a:r>
            <a:r>
              <a:rPr lang="en-US" dirty="0" smtClean="0"/>
              <a:t> coaxial </a:t>
            </a:r>
            <a:r>
              <a:rPr lang="en-US" dirty="0" err="1" smtClean="0"/>
              <a:t>mengalaminya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serat</a:t>
            </a:r>
            <a:r>
              <a:rPr lang="en-US" dirty="0" smtClean="0"/>
              <a:t> </a:t>
            </a:r>
            <a:r>
              <a:rPr lang="en-US" dirty="0" err="1" smtClean="0"/>
              <a:t>optik</a:t>
            </a:r>
            <a:r>
              <a:rPr lang="en-US" dirty="0" smtClean="0"/>
              <a:t>.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 Interference (</a:t>
            </a:r>
            <a:r>
              <a:rPr lang="en-US" dirty="0" err="1" smtClean="0"/>
              <a:t>interferensi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interferensi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pita </a:t>
            </a:r>
            <a:r>
              <a:rPr lang="en-US" dirty="0" err="1" smtClean="0"/>
              <a:t>frekuensi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en-US" dirty="0" smtClean="0"/>
              <a:t> overlapping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distorsi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merusak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(receiver)</a:t>
            </a:r>
          </a:p>
          <a:p>
            <a:pPr lvl="1">
              <a:buNone/>
            </a:pPr>
            <a:r>
              <a:rPr lang="en-US" dirty="0" smtClean="0"/>
              <a:t>	media </a:t>
            </a:r>
            <a:r>
              <a:rPr lang="en-US" dirty="0" err="1" smtClean="0"/>
              <a:t>transmisi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media point to point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bersama-sama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84238"/>
          </a:xfrm>
        </p:spPr>
        <p:txBody>
          <a:bodyPr>
            <a:normAutofit/>
          </a:bodyPr>
          <a:lstStyle/>
          <a:p>
            <a:r>
              <a:rPr lang="en-US" dirty="0" smtClean="0"/>
              <a:t>Media </a:t>
            </a:r>
            <a:r>
              <a:rPr lang="en-US" dirty="0" err="1" smtClean="0"/>
              <a:t>transmisi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Sepasang</a:t>
            </a:r>
            <a:r>
              <a:rPr lang="en-US" dirty="0" smtClean="0"/>
              <a:t> </a:t>
            </a:r>
            <a:r>
              <a:rPr lang="en-US" dirty="0" err="1" smtClean="0"/>
              <a:t>kawat</a:t>
            </a:r>
            <a:r>
              <a:rPr lang="en-US" dirty="0" smtClean="0"/>
              <a:t> (twisted pair) </a:t>
            </a:r>
            <a:r>
              <a:rPr lang="en-US" dirty="0" err="1" smtClean="0"/>
              <a:t>tembaga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pasangan</a:t>
            </a:r>
            <a:r>
              <a:rPr lang="en-US" dirty="0" smtClean="0"/>
              <a:t> </a:t>
            </a:r>
            <a:r>
              <a:rPr lang="en-US" dirty="0" err="1" smtClean="0"/>
              <a:t>membelit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membelit</a:t>
            </a:r>
            <a:r>
              <a:rPr lang="en-US" dirty="0" smtClean="0"/>
              <a:t> </a:t>
            </a:r>
            <a:r>
              <a:rPr lang="en-US" dirty="0" err="1" smtClean="0"/>
              <a:t>pasangan</a:t>
            </a:r>
            <a:r>
              <a:rPr lang="en-US" dirty="0" smtClean="0"/>
              <a:t>,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.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media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1062990" lvl="2" indent="-514350"/>
            <a:r>
              <a:rPr lang="en-US" dirty="0" smtClean="0"/>
              <a:t>UTP—Unshielded Twisted Pair</a:t>
            </a:r>
          </a:p>
          <a:p>
            <a:pPr marL="1062990" lvl="2" indent="-514350"/>
            <a:r>
              <a:rPr lang="en-US" dirty="0" smtClean="0"/>
              <a:t>STP—Shielded Twisted Pair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Kabel</a:t>
            </a:r>
            <a:r>
              <a:rPr lang="en-US" dirty="0" smtClean="0"/>
              <a:t> </a:t>
            </a:r>
            <a:r>
              <a:rPr lang="en-US" dirty="0" err="1" smtClean="0"/>
              <a:t>koaksial</a:t>
            </a:r>
            <a:r>
              <a:rPr lang="en-US" dirty="0" smtClean="0"/>
              <a:t>: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kabel</a:t>
            </a:r>
            <a:r>
              <a:rPr lang="en-US" dirty="0" smtClean="0"/>
              <a:t> </a:t>
            </a:r>
            <a:r>
              <a:rPr lang="en-US" dirty="0" err="1" smtClean="0"/>
              <a:t>pengantar</a:t>
            </a:r>
            <a:r>
              <a:rPr lang="en-US" dirty="0" smtClean="0"/>
              <a:t> </a:t>
            </a:r>
            <a:r>
              <a:rPr lang="en-US" dirty="0" err="1" smtClean="0"/>
              <a:t>gelombang</a:t>
            </a:r>
            <a:r>
              <a:rPr lang="en-US" dirty="0" smtClean="0"/>
              <a:t> analog </a:t>
            </a:r>
            <a:r>
              <a:rPr lang="en-US" dirty="0" err="1" smtClean="0"/>
              <a:t>pada</a:t>
            </a:r>
            <a:r>
              <a:rPr lang="en-US" dirty="0" smtClean="0"/>
              <a:t> TV.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Kabel</a:t>
            </a:r>
            <a:r>
              <a:rPr lang="en-US" dirty="0" smtClean="0"/>
              <a:t> </a:t>
            </a:r>
            <a:r>
              <a:rPr lang="en-US" dirty="0" err="1" smtClean="0"/>
              <a:t>serat</a:t>
            </a:r>
            <a:r>
              <a:rPr lang="en-US" dirty="0" smtClean="0"/>
              <a:t> optic: </a:t>
            </a:r>
            <a:r>
              <a:rPr lang="en-US" dirty="0" err="1" smtClean="0"/>
              <a:t>merupakan</a:t>
            </a:r>
            <a:r>
              <a:rPr lang="en-US" dirty="0" smtClean="0"/>
              <a:t> media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transfer data </a:t>
            </a:r>
            <a:r>
              <a:rPr lang="en-US" dirty="0" err="1" smtClean="0"/>
              <a:t>melebihi</a:t>
            </a:r>
            <a:r>
              <a:rPr lang="en-US" dirty="0" smtClean="0"/>
              <a:t> media twisted pair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koaksial</a:t>
            </a:r>
            <a:r>
              <a:rPr lang="en-US" dirty="0" smtClean="0"/>
              <a:t>. Media </a:t>
            </a:r>
            <a:r>
              <a:rPr lang="en-US" dirty="0" err="1" smtClean="0"/>
              <a:t>transmisi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Free space: </a:t>
            </a:r>
            <a:r>
              <a:rPr lang="en-US" dirty="0" err="1" smtClean="0"/>
              <a:t>gelombang</a:t>
            </a:r>
            <a:r>
              <a:rPr lang="en-US" dirty="0" smtClean="0"/>
              <a:t> </a:t>
            </a:r>
            <a:r>
              <a:rPr lang="en-US" dirty="0" err="1" smtClean="0"/>
              <a:t>elektromagnetik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gelombang</a:t>
            </a:r>
            <a:r>
              <a:rPr lang="en-US" dirty="0" smtClean="0"/>
              <a:t> radio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38250"/>
          </a:xfrm>
        </p:spPr>
        <p:txBody>
          <a:bodyPr/>
          <a:lstStyle/>
          <a:p>
            <a:r>
              <a:rPr lang="en-US" u="sng" dirty="0" err="1" smtClean="0"/>
              <a:t>Modulasi</a:t>
            </a:r>
            <a:r>
              <a:rPr lang="en-US" u="sng" dirty="0" smtClean="0"/>
              <a:t> </a:t>
            </a:r>
            <a:r>
              <a:rPr lang="en-US" u="sng" dirty="0" err="1" smtClean="0"/>
              <a:t>dan</a:t>
            </a:r>
            <a:r>
              <a:rPr lang="en-US" u="sng" dirty="0" smtClean="0"/>
              <a:t> </a:t>
            </a:r>
            <a:r>
              <a:rPr lang="en-US" u="sng" dirty="0" err="1" smtClean="0"/>
              <a:t>Demodulasi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dikirimkan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media </a:t>
            </a:r>
            <a:r>
              <a:rPr lang="en-US" dirty="0" err="1" smtClean="0"/>
              <a:t>transmisi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media </a:t>
            </a:r>
            <a:r>
              <a:rPr lang="en-US" dirty="0" err="1" smtClean="0"/>
              <a:t>transmisi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.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b="1" dirty="0" err="1" smtClean="0"/>
              <a:t>Modulasi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modulasi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menempuh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yang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menerjemahkan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dimodulasi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kebentuk</a:t>
            </a:r>
            <a:r>
              <a:rPr lang="en-US" dirty="0" smtClean="0"/>
              <a:t> </a:t>
            </a:r>
            <a:r>
              <a:rPr lang="en-US" dirty="0" err="1" smtClean="0"/>
              <a:t>semula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b="1" dirty="0" err="1" smtClean="0"/>
              <a:t>Demodulasi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83820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Transmisi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4800600" cy="5105400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Transmisi</a:t>
            </a:r>
            <a:r>
              <a:rPr lang="en-US" dirty="0" smtClean="0"/>
              <a:t> data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, </a:t>
            </a:r>
            <a:r>
              <a:rPr lang="en-US" dirty="0" err="1" smtClean="0"/>
              <a:t>transmisi</a:t>
            </a:r>
            <a:r>
              <a:rPr lang="en-US" dirty="0" smtClean="0"/>
              <a:t> analog </a:t>
            </a:r>
            <a:r>
              <a:rPr lang="en-US" dirty="0" err="1" smtClean="0"/>
              <a:t>dan</a:t>
            </a:r>
            <a:r>
              <a:rPr lang="en-US" dirty="0" smtClean="0"/>
              <a:t> digital.</a:t>
            </a:r>
          </a:p>
          <a:p>
            <a:pPr marL="788670" lvl="1" indent="-514350" algn="just">
              <a:buFont typeface="+mj-lt"/>
              <a:buAutoNum type="arabicPeriod"/>
            </a:pPr>
            <a:r>
              <a:rPr lang="en-US" dirty="0" err="1" smtClean="0"/>
              <a:t>Sinyal</a:t>
            </a:r>
            <a:r>
              <a:rPr lang="en-US" dirty="0" smtClean="0"/>
              <a:t> analog,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data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gelombang</a:t>
            </a:r>
            <a:r>
              <a:rPr lang="en-US" dirty="0" smtClean="0"/>
              <a:t> yang </a:t>
            </a:r>
            <a:r>
              <a:rPr lang="en-US" dirty="0" err="1" smtClean="0"/>
              <a:t>sambung-menyambung</a:t>
            </a:r>
            <a:r>
              <a:rPr lang="en-US" dirty="0" smtClean="0"/>
              <a:t> (</a:t>
            </a:r>
            <a:r>
              <a:rPr lang="en-US" dirty="0" err="1" smtClean="0"/>
              <a:t>kontinu</a:t>
            </a:r>
            <a:r>
              <a:rPr lang="en-US" dirty="0" smtClean="0"/>
              <a:t>),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tiba-tiba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besaran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amplitudo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.</a:t>
            </a:r>
          </a:p>
          <a:p>
            <a:pPr marL="788670" lvl="1" indent="-514350" algn="just">
              <a:buFont typeface="+mj-lt"/>
              <a:buAutoNum type="arabicPeriod"/>
            </a:pPr>
            <a:r>
              <a:rPr lang="en-US" dirty="0" err="1" smtClean="0"/>
              <a:t>Sinyal</a:t>
            </a:r>
            <a:r>
              <a:rPr lang="en-US" dirty="0" smtClean="0"/>
              <a:t> Digital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data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pulsa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yang </a:t>
            </a:r>
            <a:r>
              <a:rPr lang="en-US" dirty="0" err="1" smtClean="0"/>
              <a:t>tiba-tiba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besaran</a:t>
            </a:r>
            <a:r>
              <a:rPr lang="en-US" dirty="0" smtClean="0"/>
              <a:t> 0 </a:t>
            </a:r>
            <a:r>
              <a:rPr lang="en-US" dirty="0" err="1" smtClean="0"/>
              <a:t>dan</a:t>
            </a:r>
            <a:r>
              <a:rPr lang="en-US" dirty="0" smtClean="0"/>
              <a:t> 1.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rcRect b="9663"/>
          <a:stretch>
            <a:fillRect/>
          </a:stretch>
        </p:blipFill>
        <p:spPr bwMode="auto">
          <a:xfrm>
            <a:off x="5257800" y="1600200"/>
            <a:ext cx="3733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Perbedaan</a:t>
            </a:r>
            <a:r>
              <a:rPr lang="en-US" sz="3200" dirty="0" smtClean="0"/>
              <a:t> </a:t>
            </a:r>
            <a:r>
              <a:rPr lang="en-US" sz="3200" dirty="0" err="1" smtClean="0"/>
              <a:t>antara</a:t>
            </a:r>
            <a:r>
              <a:rPr lang="en-US" sz="3200" dirty="0" smtClean="0"/>
              <a:t> </a:t>
            </a:r>
            <a:r>
              <a:rPr lang="en-US" sz="3200" dirty="0" err="1" smtClean="0"/>
              <a:t>dua</a:t>
            </a:r>
            <a:r>
              <a:rPr lang="en-US" sz="3200" dirty="0" smtClean="0"/>
              <a:t> </a:t>
            </a:r>
            <a:r>
              <a:rPr lang="en-US" sz="3200" dirty="0" err="1" smtClean="0"/>
              <a:t>tipe</a:t>
            </a:r>
            <a:r>
              <a:rPr lang="en-US" sz="3200" dirty="0" smtClean="0"/>
              <a:t> </a:t>
            </a:r>
            <a:r>
              <a:rPr lang="en-US" sz="3200" dirty="0" err="1" smtClean="0"/>
              <a:t>sinyal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diantaranya</a:t>
            </a:r>
            <a:r>
              <a:rPr lang="en-US" sz="3200" dirty="0" smtClean="0"/>
              <a:t>: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6764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Analog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Digital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buFont typeface="Arial" pitchFamily="34" charset="0"/>
                        <a:buChar char="•"/>
                      </a:pPr>
                      <a:r>
                        <a:rPr kumimoji="0"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Dirancang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suara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(voice).</a:t>
                      </a:r>
                    </a:p>
                    <a:p>
                      <a:pPr marL="342900" lvl="0" indent="-342900">
                        <a:buFont typeface="Arial" pitchFamily="34" charset="0"/>
                        <a:buChar char="•"/>
                      </a:pPr>
                      <a:r>
                        <a:rPr kumimoji="0"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efisien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data.</a:t>
                      </a:r>
                    </a:p>
                    <a:p>
                      <a:pPr marL="342900" lvl="0" indent="-342900">
                        <a:buFont typeface="Arial" pitchFamily="34" charset="0"/>
                        <a:buChar char="•"/>
                      </a:pPr>
                      <a:r>
                        <a:rPr kumimoji="0"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Banyak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terdapat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noise </a:t>
                      </a:r>
                      <a:r>
                        <a:rPr kumimoji="0"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rentan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kesalahan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(error).</a:t>
                      </a:r>
                    </a:p>
                    <a:p>
                      <a:pPr marL="342900" lvl="0" indent="-342900">
                        <a:buFont typeface="Arial" pitchFamily="34" charset="0"/>
                        <a:buChar char="•"/>
                      </a:pPr>
                      <a:r>
                        <a:rPr kumimoji="0"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Kecepatan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relative </a:t>
                      </a:r>
                      <a:r>
                        <a:rPr kumimoji="0"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rendah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342900" lvl="0" indent="-342900">
                        <a:buFont typeface="Arial" pitchFamily="34" charset="0"/>
                        <a:buChar char="•"/>
                      </a:pPr>
                      <a:r>
                        <a:rPr kumimoji="0" lang="en-US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Overhead </a:t>
                      </a:r>
                      <a:r>
                        <a:rPr kumimoji="0"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tinggi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342900" lvl="0" indent="-342900">
                        <a:buFont typeface="Arial" pitchFamily="34" charset="0"/>
                        <a:buChar char="•"/>
                      </a:pPr>
                      <a:r>
                        <a:rPr kumimoji="0"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Setiap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sinyal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analog </a:t>
                      </a:r>
                      <a:r>
                        <a:rPr kumimoji="0"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dapat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dikonversikan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bentuk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digital.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Arial" pitchFamily="34" charset="0"/>
                        <a:buChar char="•"/>
                      </a:pPr>
                      <a:r>
                        <a:rPr kumimoji="0"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Dirancang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data </a:t>
                      </a:r>
                      <a:r>
                        <a:rPr kumimoji="0"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suara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342900" lvl="0" indent="-342900">
                        <a:buFont typeface="Arial" pitchFamily="34" charset="0"/>
                        <a:buChar char="•"/>
                      </a:pPr>
                      <a:r>
                        <a:rPr kumimoji="0"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Informasi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discrete-level.</a:t>
                      </a:r>
                    </a:p>
                    <a:p>
                      <a:pPr marL="342900" lvl="0" indent="-342900">
                        <a:buFont typeface="Arial" pitchFamily="34" charset="0"/>
                        <a:buChar char="•"/>
                      </a:pP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Overhead </a:t>
                      </a:r>
                      <a:r>
                        <a:rPr kumimoji="0"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rendah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342900" lvl="0" indent="-342900">
                        <a:buFont typeface="Arial" pitchFamily="34" charset="0"/>
                        <a:buChar char="•"/>
                      </a:pPr>
                      <a:r>
                        <a:rPr kumimoji="0"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Setiap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sinyal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dapat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dikonversikan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analog.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762000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Permasalahan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umum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sinyal</a:t>
            </a:r>
            <a:r>
              <a:rPr lang="en-US" sz="2800" b="1" dirty="0" smtClean="0"/>
              <a:t> analog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digital </a:t>
            </a:r>
            <a:r>
              <a:rPr lang="en-US" sz="2800" b="1" dirty="0" err="1" smtClean="0"/>
              <a:t>adalah</a:t>
            </a:r>
            <a:r>
              <a:rPr lang="en-US" sz="2800" b="1" dirty="0" smtClean="0"/>
              <a:t>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305800" cy="5486400"/>
          </a:xfrm>
        </p:spPr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Atenuasi</a:t>
            </a:r>
            <a:r>
              <a:rPr lang="en-US" dirty="0" smtClean="0"/>
              <a:t> (Attenuation): </a:t>
            </a:r>
            <a:r>
              <a:rPr lang="en-US" dirty="0" err="1" smtClean="0"/>
              <a:t>pelemahan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. </a:t>
            </a:r>
            <a:r>
              <a:rPr lang="en-US" dirty="0" err="1" smtClean="0"/>
              <a:t>Pengembalian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amplifier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analog </a:t>
            </a:r>
            <a:r>
              <a:rPr lang="en-US" dirty="0" err="1" smtClean="0"/>
              <a:t>dan</a:t>
            </a:r>
            <a:r>
              <a:rPr lang="en-US" dirty="0" smtClean="0"/>
              <a:t> repeater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digital.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i="1" dirty="0" smtClean="0"/>
              <a:t>Delay distortion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Derau</a:t>
            </a:r>
            <a:r>
              <a:rPr lang="en-US" dirty="0" smtClean="0"/>
              <a:t>/ </a:t>
            </a:r>
            <a:r>
              <a:rPr lang="en-US" i="1" dirty="0" smtClean="0"/>
              <a:t>Noise</a:t>
            </a:r>
            <a:r>
              <a:rPr lang="en-US" dirty="0" smtClean="0"/>
              <a:t>: </a:t>
            </a:r>
            <a:endParaRPr lang="en-US" i="1" dirty="0" smtClean="0"/>
          </a:p>
          <a:p>
            <a:pPr marL="514350" indent="-514350">
              <a:buNone/>
            </a:pPr>
            <a:r>
              <a:rPr lang="en-US" b="1" dirty="0" smtClean="0"/>
              <a:t>	Noise: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diinginkan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dimanapun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pengirim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.</a:t>
            </a:r>
          </a:p>
          <a:p>
            <a:pPr marL="1062990" lvl="2" indent="-514350">
              <a:buNone/>
            </a:pPr>
            <a:r>
              <a:rPr lang="en-US" dirty="0" err="1" smtClean="0"/>
              <a:t>Derau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:</a:t>
            </a:r>
          </a:p>
          <a:p>
            <a:pPr marL="1062990" lvl="2" indent="-514350"/>
            <a:r>
              <a:rPr lang="en-US" dirty="0" err="1" smtClean="0"/>
              <a:t>Derau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endParaRPr lang="en-US" dirty="0" smtClean="0"/>
          </a:p>
          <a:p>
            <a:pPr marL="1062990" lvl="2" indent="-514350"/>
            <a:r>
              <a:rPr lang="en-US" dirty="0" err="1" smtClean="0"/>
              <a:t>Derau</a:t>
            </a:r>
            <a:r>
              <a:rPr lang="en-US" dirty="0" smtClean="0"/>
              <a:t> </a:t>
            </a:r>
            <a:r>
              <a:rPr lang="en-US" dirty="0" err="1" smtClean="0"/>
              <a:t>intermodulasi</a:t>
            </a:r>
            <a:endParaRPr lang="en-US" dirty="0" smtClean="0"/>
          </a:p>
          <a:p>
            <a:pPr marL="1062990" lvl="2" indent="-514350"/>
            <a:r>
              <a:rPr lang="en-US" dirty="0" smtClean="0"/>
              <a:t>Crosstalk</a:t>
            </a:r>
          </a:p>
          <a:p>
            <a:pPr marL="1062990" lvl="2" indent="-514350"/>
            <a:r>
              <a:rPr lang="en-US" dirty="0" err="1" smtClean="0"/>
              <a:t>Derau</a:t>
            </a:r>
            <a:r>
              <a:rPr lang="en-US" dirty="0" smtClean="0"/>
              <a:t> </a:t>
            </a:r>
            <a:r>
              <a:rPr lang="en-US" dirty="0" err="1" smtClean="0"/>
              <a:t>impuls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b="1" dirty="0" smtClean="0"/>
              <a:t>Thermal Noise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agitasi</a:t>
            </a:r>
            <a:r>
              <a:rPr lang="en-US" dirty="0" smtClean="0"/>
              <a:t> </a:t>
            </a:r>
            <a:r>
              <a:rPr lang="en-US" dirty="0" err="1" smtClean="0"/>
              <a:t>termal</a:t>
            </a:r>
            <a:r>
              <a:rPr lang="en-US" dirty="0" smtClean="0"/>
              <a:t> electron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konduktor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smtClean="0"/>
              <a:t>white noise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dilenyapkan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Besar</a:t>
            </a:r>
            <a:r>
              <a:rPr lang="en-US" dirty="0" smtClean="0"/>
              <a:t> thermal noise (</a:t>
            </a:r>
            <a:r>
              <a:rPr lang="en-US" dirty="0" err="1" smtClean="0"/>
              <a:t>dalam</a:t>
            </a:r>
            <a:r>
              <a:rPr lang="en-US" dirty="0" smtClean="0"/>
              <a:t> watt per 1 Hz Bandwidth)</a:t>
            </a:r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	N=</a:t>
            </a:r>
            <a:r>
              <a:rPr lang="en-US" dirty="0" err="1" smtClean="0"/>
              <a:t>k.T.B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Dimana</a:t>
            </a:r>
            <a:r>
              <a:rPr lang="en-US" dirty="0" smtClean="0"/>
              <a:t>:	N=noise power density</a:t>
            </a:r>
          </a:p>
          <a:p>
            <a:pPr>
              <a:buNone/>
            </a:pPr>
            <a:r>
              <a:rPr lang="en-US" dirty="0" smtClean="0"/>
              <a:t>			K= </a:t>
            </a:r>
            <a:r>
              <a:rPr lang="en-US" dirty="0" err="1" smtClean="0"/>
              <a:t>konstanta</a:t>
            </a:r>
            <a:r>
              <a:rPr lang="en-US" dirty="0" smtClean="0"/>
              <a:t> </a:t>
            </a:r>
            <a:r>
              <a:rPr lang="en-US" dirty="0" err="1" smtClean="0"/>
              <a:t>Boltzman</a:t>
            </a:r>
            <a:r>
              <a:rPr lang="en-US" dirty="0" smtClean="0"/>
              <a:t> = 1.3803 x 10</a:t>
            </a:r>
            <a:r>
              <a:rPr lang="en-US" baseline="30000" dirty="0" smtClean="0"/>
              <a:t>-23</a:t>
            </a:r>
            <a:r>
              <a:rPr lang="en-US" dirty="0" smtClean="0"/>
              <a:t> j/˚K</a:t>
            </a:r>
          </a:p>
          <a:p>
            <a:pPr>
              <a:buNone/>
            </a:pPr>
            <a:r>
              <a:rPr lang="en-US" dirty="0" smtClean="0"/>
              <a:t>			T = </a:t>
            </a:r>
            <a:r>
              <a:rPr lang="en-US" dirty="0" err="1" smtClean="0"/>
              <a:t>Temperatur</a:t>
            </a:r>
            <a:r>
              <a:rPr lang="en-US" dirty="0" smtClean="0"/>
              <a:t> (˚K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B= Bandwidth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r>
              <a:rPr lang="en-US" dirty="0" err="1" smtClean="0"/>
              <a:t>Derau</a:t>
            </a:r>
            <a:r>
              <a:rPr lang="en-US" dirty="0" smtClean="0"/>
              <a:t> </a:t>
            </a:r>
            <a:r>
              <a:rPr lang="en-US" dirty="0" err="1" smtClean="0"/>
              <a:t>diasumsikan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keleluasaan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derau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watt </a:t>
            </a:r>
            <a:r>
              <a:rPr lang="en-US" dirty="0" err="1" smtClean="0"/>
              <a:t>ditampilkan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bandwith</a:t>
            </a:r>
            <a:r>
              <a:rPr lang="en-US" dirty="0" smtClean="0"/>
              <a:t> B hertz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: N=</a:t>
            </a:r>
            <a:r>
              <a:rPr lang="en-US" dirty="0" err="1" smtClean="0"/>
              <a:t>kTB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desibel</a:t>
            </a:r>
            <a:r>
              <a:rPr lang="en-US" dirty="0" smtClean="0"/>
              <a:t> watt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N = 10 log K + 10 log T + 10 log B</a:t>
            </a:r>
          </a:p>
          <a:p>
            <a:pPr>
              <a:buNone/>
            </a:pPr>
            <a:r>
              <a:rPr lang="en-US" b="1" dirty="0" smtClean="0"/>
              <a:t>	10 log K = -228.6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sebuah</a:t>
            </a:r>
            <a:r>
              <a:rPr lang="en-US" dirty="0" smtClean="0"/>
              <a:t> receiver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derau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100ºK </a:t>
            </a:r>
            <a:r>
              <a:rPr lang="en-US" dirty="0" err="1" smtClean="0"/>
              <a:t>dan</a:t>
            </a:r>
            <a:r>
              <a:rPr lang="en-US" dirty="0" smtClean="0"/>
              <a:t> Bandwidth 10 MHz,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derau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output receiver </a:t>
            </a:r>
            <a:r>
              <a:rPr lang="en-US" dirty="0" err="1" smtClean="0"/>
              <a:t>adalah</a:t>
            </a:r>
            <a:r>
              <a:rPr lang="en-US" dirty="0" smtClean="0"/>
              <a:t>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1" dirty="0" err="1" smtClean="0"/>
              <a:t>Intermodulation</a:t>
            </a:r>
            <a:r>
              <a:rPr lang="en-US" b="1" dirty="0" smtClean="0"/>
              <a:t> noise,</a:t>
            </a:r>
            <a:endParaRPr lang="en-US" dirty="0" smtClean="0"/>
          </a:p>
          <a:p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frekuensi-frekuensi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tersebar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medium </a:t>
            </a:r>
            <a:r>
              <a:rPr lang="en-US" dirty="0" err="1" smtClean="0"/>
              <a:t>transmisi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penjumlahan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pengalian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frekuensi-frekuensi</a:t>
            </a:r>
            <a:r>
              <a:rPr lang="en-US" dirty="0" smtClean="0"/>
              <a:t> </a:t>
            </a:r>
            <a:r>
              <a:rPr lang="en-US" dirty="0" err="1" smtClean="0"/>
              <a:t>asalnya</a:t>
            </a:r>
            <a:r>
              <a:rPr lang="en-US" dirty="0" smtClean="0"/>
              <a:t>. </a:t>
            </a:r>
          </a:p>
          <a:p>
            <a:pPr lv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f1 </a:t>
            </a:r>
            <a:r>
              <a:rPr lang="en-US" dirty="0" err="1" smtClean="0"/>
              <a:t>dan</a:t>
            </a:r>
            <a:r>
              <a:rPr lang="en-US" dirty="0" smtClean="0"/>
              <a:t> f2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mengganggu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f1+f2</a:t>
            </a:r>
          </a:p>
          <a:p>
            <a:pPr lvl="0"/>
            <a:r>
              <a:rPr lang="en-US" dirty="0" smtClean="0"/>
              <a:t>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ketidak-linieran</a:t>
            </a:r>
            <a:r>
              <a:rPr lang="en-US" dirty="0" smtClean="0"/>
              <a:t> transmitter, receiver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transmisi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Literatur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12648" y="6356350"/>
            <a:ext cx="1981200" cy="365760"/>
          </a:xfrm>
          <a:noFill/>
        </p:spPr>
        <p:txBody>
          <a:bodyPr/>
          <a:lstStyle/>
          <a:p>
            <a:fld id="{0B006FF2-EC38-490D-8319-41E238E72F6E}" type="slidenum">
              <a:rPr lang="en-US"/>
              <a:pPr/>
              <a:t>2</a:t>
            </a:fld>
            <a:endParaRPr lang="en-US"/>
          </a:p>
        </p:txBody>
      </p:sp>
      <p:sp>
        <p:nvSpPr>
          <p:cNvPr id="717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William Stallings, “Data Computer and Communications,” </a:t>
            </a:r>
            <a:r>
              <a:rPr lang="en-US" i="1" dirty="0" smtClean="0"/>
              <a:t>Prentice Hall</a:t>
            </a:r>
          </a:p>
          <a:p>
            <a:pPr eaLnBrk="1" hangingPunct="1"/>
            <a:r>
              <a:rPr lang="en-US" dirty="0" smtClean="0"/>
              <a:t>Leon-</a:t>
            </a:r>
            <a:r>
              <a:rPr lang="en-US" dirty="0" err="1" smtClean="0"/>
              <a:t>Gaarcia</a:t>
            </a:r>
            <a:r>
              <a:rPr lang="en-US" dirty="0" smtClean="0"/>
              <a:t>, </a:t>
            </a:r>
            <a:r>
              <a:rPr lang="en-US" dirty="0" err="1" smtClean="0"/>
              <a:t>Widjaja</a:t>
            </a:r>
            <a:r>
              <a:rPr lang="en-US" dirty="0" smtClean="0"/>
              <a:t>, “Communication Networks,” </a:t>
            </a:r>
            <a:r>
              <a:rPr lang="en-US" i="1" dirty="0" smtClean="0"/>
              <a:t>McGraw-Hill</a:t>
            </a:r>
          </a:p>
          <a:p>
            <a:pPr eaLnBrk="1" hangingPunct="1"/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Internet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>
              <a:buNone/>
            </a:pPr>
            <a:r>
              <a:rPr lang="en-US" b="1" dirty="0" smtClean="0"/>
              <a:t>Crosstalk</a:t>
            </a:r>
            <a:endParaRPr lang="en-US" dirty="0" smtClean="0"/>
          </a:p>
          <a:p>
            <a:pPr lvl="0"/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penghubung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diinginkan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elektrikal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kabel</a:t>
            </a:r>
            <a:r>
              <a:rPr lang="en-US" dirty="0" smtClean="0"/>
              <a:t> yang </a:t>
            </a:r>
            <a:r>
              <a:rPr lang="en-US" dirty="0" err="1" smtClean="0"/>
              <a:t>berdekatan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pula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gelombang</a:t>
            </a:r>
            <a:r>
              <a:rPr lang="en-US" dirty="0" smtClean="0"/>
              <a:t> </a:t>
            </a:r>
            <a:r>
              <a:rPr lang="en-US" dirty="0" err="1" smtClean="0"/>
              <a:t>mikro</a:t>
            </a:r>
            <a:r>
              <a:rPr lang="en-US" dirty="0" smtClean="0"/>
              <a:t>.</a:t>
            </a:r>
          </a:p>
          <a:p>
            <a:pPr lvl="0">
              <a:buNone/>
            </a:pPr>
            <a:r>
              <a:rPr lang="en-US" b="1" dirty="0" smtClean="0"/>
              <a:t>Impulse Noise</a:t>
            </a:r>
            <a:endParaRPr lang="en-US" dirty="0" smtClean="0"/>
          </a:p>
          <a:p>
            <a:pPr lvl="0"/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pulsa-pulsa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beraturan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spike noise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durasi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amplituda</a:t>
            </a:r>
            <a:r>
              <a:rPr lang="en-US" dirty="0" smtClean="0"/>
              <a:t> yang relative </a:t>
            </a:r>
            <a:r>
              <a:rPr lang="en-US" dirty="0" err="1" smtClean="0"/>
              <a:t>tinggi</a:t>
            </a:r>
            <a:endParaRPr lang="en-US" dirty="0" smtClean="0"/>
          </a:p>
          <a:p>
            <a:pPr lvl="0"/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kilat</a:t>
            </a:r>
            <a:r>
              <a:rPr lang="en-US" dirty="0" smtClean="0"/>
              <a:t>,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cacat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 smtClean="0"/>
          </a:p>
          <a:p>
            <a:pPr lvl="0"/>
            <a:r>
              <a:rPr lang="en-US" dirty="0" smtClean="0"/>
              <a:t>Noise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data digital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data analog.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Sistem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transmisi</a:t>
            </a:r>
            <a:r>
              <a:rPr lang="en-US" sz="3200" b="1" dirty="0" smtClean="0"/>
              <a:t> (</a:t>
            </a:r>
            <a:r>
              <a:rPr lang="en-US" sz="3200" b="1" dirty="0" err="1" smtClean="0"/>
              <a:t>menurut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standar</a:t>
            </a:r>
            <a:r>
              <a:rPr lang="en-US" sz="3200" b="1" dirty="0" smtClean="0"/>
              <a:t> ANSI)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077200" cy="4572000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Simplex,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ditransmisikan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. </a:t>
            </a:r>
            <a:r>
              <a:rPr lang="en-US" dirty="0" err="1" smtClean="0"/>
              <a:t>Stasiun</a:t>
            </a:r>
            <a:r>
              <a:rPr lang="en-US" dirty="0" smtClean="0"/>
              <a:t> yang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pengirim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yang lain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Half Duplex,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stasiun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transmisi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Full Duplex,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stasiun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transmisi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simultan</a:t>
            </a:r>
            <a:r>
              <a:rPr lang="en-US" dirty="0" smtClean="0"/>
              <a:t>, medium </a:t>
            </a:r>
            <a:r>
              <a:rPr lang="en-US" dirty="0" err="1" smtClean="0"/>
              <a:t>pembawa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772400" cy="8382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rgbClr val="FF0000"/>
                </a:solidFill>
              </a:rPr>
              <a:t>2. </a:t>
            </a:r>
            <a:r>
              <a:rPr lang="en-US" b="1" dirty="0" err="1" smtClean="0">
                <a:solidFill>
                  <a:srgbClr val="FF0000"/>
                </a:solidFill>
              </a:rPr>
              <a:t>Kapasitas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Kanal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305800" cy="5181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kanal</a:t>
            </a:r>
            <a:r>
              <a:rPr lang="en-US" dirty="0" smtClean="0"/>
              <a:t> (channel)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data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ditransmisikan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kanal</a:t>
            </a:r>
            <a:r>
              <a:rPr lang="en-US" dirty="0" smtClean="0"/>
              <a:t>,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yang </a:t>
            </a:r>
            <a:r>
              <a:rPr lang="en-US" dirty="0" err="1" smtClean="0"/>
              <a:t>disini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dihubungkan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lain: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Data Rate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bit per second </a:t>
            </a:r>
            <a:r>
              <a:rPr lang="en-US" dirty="0" err="1" smtClean="0"/>
              <a:t>dimana</a:t>
            </a:r>
            <a:r>
              <a:rPr lang="en-US" dirty="0" smtClean="0"/>
              <a:t> data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.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Bandwidth: </a:t>
            </a:r>
            <a:r>
              <a:rPr lang="en-US" dirty="0" err="1" smtClean="0"/>
              <a:t>adalah</a:t>
            </a:r>
            <a:r>
              <a:rPr lang="en-US" dirty="0" smtClean="0"/>
              <a:t> bandwidth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transmisi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transmitter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medium </a:t>
            </a:r>
            <a:r>
              <a:rPr lang="en-US" dirty="0" err="1" smtClean="0"/>
              <a:t>transmisi</a:t>
            </a:r>
            <a:r>
              <a:rPr lang="en-US" dirty="0" smtClean="0"/>
              <a:t>,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cycles </a:t>
            </a:r>
            <a:r>
              <a:rPr lang="en-US" dirty="0" err="1" smtClean="0"/>
              <a:t>persecond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Hertz.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Noise: level noise rata-rata yang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 smtClean="0"/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Error Rate: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609600"/>
            <a:ext cx="7772400" cy="55626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kanal</a:t>
            </a:r>
            <a:r>
              <a:rPr lang="en-US" dirty="0" smtClean="0"/>
              <a:t> </a:t>
            </a:r>
            <a:r>
              <a:rPr lang="en-US" dirty="0" err="1" smtClean="0"/>
              <a:t>dibatasi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medium </a:t>
            </a:r>
            <a:r>
              <a:rPr lang="en-US" dirty="0" err="1" smtClean="0"/>
              <a:t>transmisi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sumber-sumber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Nyquist</a:t>
            </a:r>
            <a:r>
              <a:rPr lang="en-US" dirty="0" smtClean="0"/>
              <a:t>: 	</a:t>
            </a:r>
            <a:r>
              <a:rPr lang="en-US" dirty="0" smtClean="0">
                <a:solidFill>
                  <a:srgbClr val="FF0000"/>
                </a:solidFill>
              </a:rPr>
              <a:t>C= 2 B log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M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Dimana</a:t>
            </a:r>
            <a:r>
              <a:rPr lang="en-US" dirty="0" smtClean="0"/>
              <a:t>: 	C=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kanal</a:t>
            </a:r>
            <a:r>
              <a:rPr lang="en-US" dirty="0" smtClean="0"/>
              <a:t> (bps)</a:t>
            </a:r>
          </a:p>
          <a:p>
            <a:pPr>
              <a:buNone/>
            </a:pPr>
            <a:r>
              <a:rPr lang="en-US" dirty="0" smtClean="0"/>
              <a:t>			B = Bandwidth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kanal</a:t>
            </a:r>
            <a:r>
              <a:rPr lang="en-US" dirty="0" smtClean="0"/>
              <a:t> (Hz)</a:t>
            </a:r>
          </a:p>
          <a:p>
            <a:pPr>
              <a:buNone/>
            </a:pPr>
            <a:r>
              <a:rPr lang="en-US" dirty="0" smtClean="0"/>
              <a:t>			M=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diskrit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level </a:t>
            </a:r>
            <a:r>
              <a:rPr lang="en-US" dirty="0" err="1" smtClean="0"/>
              <a:t>tegangan</a:t>
            </a:r>
            <a:endParaRPr lang="en-US" dirty="0" smtClean="0"/>
          </a:p>
          <a:p>
            <a:r>
              <a:rPr lang="en-US" dirty="0" err="1" smtClean="0"/>
              <a:t>Rumus</a:t>
            </a:r>
            <a:r>
              <a:rPr lang="en-US" dirty="0" smtClean="0"/>
              <a:t> Claude Shannon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Rumus</a:t>
            </a:r>
            <a:r>
              <a:rPr lang="en-US" dirty="0" smtClean="0"/>
              <a:t> Claude Shannon,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mempertimbangkan</a:t>
            </a:r>
            <a:r>
              <a:rPr lang="en-US" dirty="0" smtClean="0"/>
              <a:t> </a:t>
            </a:r>
            <a:r>
              <a:rPr lang="en-US" dirty="0" err="1" smtClean="0"/>
              <a:t>rasio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noise (S/N)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:</a:t>
            </a:r>
          </a:p>
          <a:p>
            <a:pPr lvl="2">
              <a:buNone/>
            </a:pPr>
            <a:r>
              <a:rPr lang="en-US" sz="2600" b="1" dirty="0" smtClean="0"/>
              <a:t>	(S/N) </a:t>
            </a:r>
            <a:r>
              <a:rPr lang="en-US" sz="2600" b="1" baseline="-25000" dirty="0" smtClean="0"/>
              <a:t>dB</a:t>
            </a:r>
            <a:r>
              <a:rPr lang="en-US" sz="2600" b="1" dirty="0" smtClean="0"/>
              <a:t> = 10 log (</a:t>
            </a:r>
            <a:r>
              <a:rPr lang="en-US" sz="2600" b="1" dirty="0" err="1" smtClean="0"/>
              <a:t>kekuatan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sinyal</a:t>
            </a:r>
            <a:r>
              <a:rPr lang="en-US" sz="2600" b="1" dirty="0" smtClean="0"/>
              <a:t>/</a:t>
            </a:r>
            <a:r>
              <a:rPr lang="en-US" sz="2600" b="1" dirty="0" err="1" smtClean="0"/>
              <a:t>kekuatan</a:t>
            </a:r>
            <a:r>
              <a:rPr lang="en-US" sz="2600" b="1" dirty="0" smtClean="0"/>
              <a:t> noise)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ternyata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data,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kanal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Shannon:</a:t>
            </a:r>
          </a:p>
          <a:p>
            <a:pPr lvl="2">
              <a:buNone/>
            </a:pPr>
            <a:r>
              <a:rPr lang="en-US" dirty="0" smtClean="0"/>
              <a:t>			</a:t>
            </a:r>
            <a:r>
              <a:rPr lang="en-US" sz="2600" dirty="0" smtClean="0">
                <a:solidFill>
                  <a:srgbClr val="FF0000"/>
                </a:solidFill>
              </a:rPr>
              <a:t>C= B log</a:t>
            </a:r>
            <a:r>
              <a:rPr lang="en-US" sz="2600" baseline="-25000" dirty="0" smtClean="0">
                <a:solidFill>
                  <a:srgbClr val="FF0000"/>
                </a:solidFill>
              </a:rPr>
              <a:t>2</a:t>
            </a:r>
            <a:r>
              <a:rPr lang="en-US" sz="2600" dirty="0" smtClean="0">
                <a:solidFill>
                  <a:srgbClr val="FF0000"/>
                </a:solidFill>
              </a:rPr>
              <a:t> (1+S/N)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80010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Kecepatan</a:t>
            </a:r>
            <a:r>
              <a:rPr lang="en-US" dirty="0" smtClean="0"/>
              <a:t> data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ditingkatkan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bandwidth.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yang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ketidak-linieran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i="1" dirty="0" err="1" smtClean="0"/>
              <a:t>intermodulation</a:t>
            </a:r>
            <a:r>
              <a:rPr lang="en-US" i="1" dirty="0" smtClean="0"/>
              <a:t> noise</a:t>
            </a:r>
            <a:r>
              <a:rPr lang="en-US" dirty="0" smtClean="0"/>
              <a:t>. </a:t>
            </a:r>
            <a:r>
              <a:rPr lang="en-US" dirty="0" err="1" smtClean="0"/>
              <a:t>Disamping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lebarnya</a:t>
            </a:r>
            <a:r>
              <a:rPr lang="en-US" dirty="0" smtClean="0"/>
              <a:t> bandwidth </a:t>
            </a:r>
            <a:r>
              <a:rPr lang="en-US" dirty="0" err="1" smtClean="0"/>
              <a:t>maka</a:t>
            </a:r>
            <a:r>
              <a:rPr lang="en-US" dirty="0" smtClean="0"/>
              <a:t> noise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Aturan Mata Kuliah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12648" y="6356350"/>
            <a:ext cx="1981200" cy="365760"/>
          </a:xfrm>
          <a:noFill/>
        </p:spPr>
        <p:txBody>
          <a:bodyPr/>
          <a:lstStyle/>
          <a:p>
            <a:fld id="{D63FFFEB-BD59-4AD9-B3BA-3CB0C1047C1A}" type="slidenum">
              <a:rPr lang="en-US"/>
              <a:pPr/>
              <a:t>3</a:t>
            </a:fld>
            <a:endParaRPr lang="en-US"/>
          </a:p>
        </p:txBody>
      </p:sp>
      <p:sp>
        <p:nvSpPr>
          <p:cNvPr id="819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Mid test (</a:t>
            </a:r>
            <a:r>
              <a:rPr lang="en-US" dirty="0" err="1" smtClean="0"/>
              <a:t>direncanakan</a:t>
            </a:r>
            <a:r>
              <a:rPr lang="en-US" dirty="0" smtClean="0"/>
              <a:t> 30%)</a:t>
            </a:r>
          </a:p>
          <a:p>
            <a:pPr eaLnBrk="1" hangingPunct="1"/>
            <a:r>
              <a:rPr lang="en-US" dirty="0" smtClean="0"/>
              <a:t>Final test (</a:t>
            </a:r>
            <a:r>
              <a:rPr lang="en-US" dirty="0" err="1" smtClean="0"/>
              <a:t>direncanakan</a:t>
            </a:r>
            <a:r>
              <a:rPr lang="en-US" dirty="0" smtClean="0"/>
              <a:t> 40%)</a:t>
            </a:r>
          </a:p>
          <a:p>
            <a:pPr eaLnBrk="1" hangingPunct="1"/>
            <a:r>
              <a:rPr lang="en-US" dirty="0" err="1" smtClean="0"/>
              <a:t>Tugas</a:t>
            </a:r>
            <a:r>
              <a:rPr lang="en-US" dirty="0" smtClean="0"/>
              <a:t> (</a:t>
            </a:r>
            <a:r>
              <a:rPr lang="en-US" dirty="0" err="1" smtClean="0"/>
              <a:t>direncanakan</a:t>
            </a:r>
            <a:r>
              <a:rPr lang="en-US" dirty="0" smtClean="0"/>
              <a:t> 10%)</a:t>
            </a:r>
          </a:p>
          <a:p>
            <a:pPr eaLnBrk="1" hangingPunct="1"/>
            <a:r>
              <a:rPr lang="en-US" dirty="0" err="1" smtClean="0"/>
              <a:t>dan</a:t>
            </a:r>
            <a:r>
              <a:rPr lang="en-US" dirty="0" smtClean="0"/>
              <a:t> Quiz (</a:t>
            </a:r>
            <a:r>
              <a:rPr lang="en-US" dirty="0" err="1" smtClean="0"/>
              <a:t>direncanakan</a:t>
            </a:r>
            <a:r>
              <a:rPr lang="en-US" dirty="0" smtClean="0"/>
              <a:t> 20%)</a:t>
            </a:r>
          </a:p>
          <a:p>
            <a:pPr eaLnBrk="1" hangingPunct="1"/>
            <a:r>
              <a:rPr lang="en-US" dirty="0" err="1" smtClean="0"/>
              <a:t>Kehadiran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dinilai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prasyarat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ujian</a:t>
            </a:r>
            <a:r>
              <a:rPr lang="en-US" dirty="0" smtClean="0">
                <a:sym typeface="Wingdings" pitchFamily="2" charset="2"/>
              </a:rPr>
              <a:t> 80%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kehadiran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>
            <a:normAutofit/>
          </a:bodyPr>
          <a:lstStyle/>
          <a:p>
            <a:pPr lvl="0"/>
            <a:r>
              <a:rPr lang="en-US" b="1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077200" cy="4572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menyebarluaskan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i="1" dirty="0" err="1" smtClean="0"/>
              <a:t>informasi</a:t>
            </a:r>
            <a:r>
              <a:rPr lang="en-US" i="1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, </a:t>
            </a:r>
            <a:r>
              <a:rPr lang="en-US" dirty="0" err="1" smtClean="0"/>
              <a:t>pikiran</a:t>
            </a:r>
            <a:r>
              <a:rPr lang="en-US" dirty="0" smtClean="0"/>
              <a:t>,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.</a:t>
            </a:r>
          </a:p>
          <a:p>
            <a:r>
              <a:rPr lang="en-US" dirty="0" smtClean="0"/>
              <a:t>Dari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err="1" smtClean="0"/>
              <a:t>Jarak</a:t>
            </a:r>
            <a:r>
              <a:rPr lang="en-US" dirty="0" smtClean="0"/>
              <a:t> yang </a:t>
            </a:r>
            <a:r>
              <a:rPr lang="en-US" dirty="0" err="1" smtClean="0"/>
              <a:t>jauh</a:t>
            </a:r>
            <a:r>
              <a:rPr lang="en-US" dirty="0" smtClean="0"/>
              <a:t> (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menyebrangi</a:t>
            </a:r>
            <a:r>
              <a:rPr lang="en-US" dirty="0" smtClean="0"/>
              <a:t> </a:t>
            </a:r>
            <a:r>
              <a:rPr lang="en-US" dirty="0" err="1" smtClean="0"/>
              <a:t>lautan</a:t>
            </a:r>
            <a:r>
              <a:rPr lang="en-US" dirty="0" smtClean="0"/>
              <a:t>)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err="1" smtClean="0"/>
              <a:t>Waktu</a:t>
            </a:r>
            <a:r>
              <a:rPr lang="en-US" dirty="0" smtClean="0"/>
              <a:t> yang lama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.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err="1" smtClean="0"/>
              <a:t>Biaya</a:t>
            </a:r>
            <a:r>
              <a:rPr lang="en-US" dirty="0" smtClean="0"/>
              <a:t> yang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diatasi</a:t>
            </a:r>
            <a:r>
              <a:rPr lang="en-US" dirty="0" smtClean="0"/>
              <a:t> </a:t>
            </a:r>
            <a:r>
              <a:rPr lang="en-US" dirty="0" err="1" smtClean="0"/>
              <a:t>seiring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3825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r>
              <a:rPr lang="en-US" b="1" dirty="0" err="1" smtClean="0"/>
              <a:t>Komunikasi</a:t>
            </a:r>
            <a:r>
              <a:rPr lang="en-US" b="1" dirty="0" smtClean="0"/>
              <a:t> data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mengirimkan</a:t>
            </a:r>
            <a:r>
              <a:rPr lang="en-US" dirty="0" smtClean="0"/>
              <a:t> data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transmisi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lain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terminal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 </a:t>
            </a:r>
            <a:r>
              <a:rPr lang="en-US" dirty="0" err="1" smtClean="0"/>
              <a:t>tahun</a:t>
            </a:r>
            <a:r>
              <a:rPr lang="en-US" dirty="0" smtClean="0"/>
              <a:t> 1970-an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1980-an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pemanduan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data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drastis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,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153400" cy="5029200"/>
          </a:xfrm>
        </p:spPr>
        <p:txBody>
          <a:bodyPr/>
          <a:lstStyle/>
          <a:p>
            <a:r>
              <a:rPr lang="en-US" dirty="0" err="1" smtClean="0"/>
              <a:t>Revolusi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 yang </a:t>
            </a:r>
            <a:r>
              <a:rPr lang="en-US" dirty="0" err="1" smtClean="0"/>
              <a:t>menarik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lain: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fundamental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i="1" dirty="0" smtClean="0"/>
              <a:t>data processing </a:t>
            </a:r>
            <a:r>
              <a:rPr lang="en-US" dirty="0" smtClean="0"/>
              <a:t>(</a:t>
            </a:r>
            <a:r>
              <a:rPr lang="en-US" dirty="0" err="1" smtClean="0"/>
              <a:t>komputer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data (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transmisi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pengalihan</a:t>
            </a:r>
            <a:r>
              <a:rPr lang="en-US" dirty="0" smtClean="0"/>
              <a:t>)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fundamental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data voice (</a:t>
            </a:r>
            <a:r>
              <a:rPr lang="en-US" dirty="0" err="1" smtClean="0"/>
              <a:t>suara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video.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err="1" smtClean="0"/>
              <a:t>Jalur-jalur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Single-processor computer, multi-processor computer,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, </a:t>
            </a:r>
            <a:r>
              <a:rPr lang="en-US" dirty="0" err="1" smtClean="0"/>
              <a:t>jaringan</a:t>
            </a:r>
            <a:r>
              <a:rPr lang="en-US" dirty="0" smtClean="0"/>
              <a:t> metropolitan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kabur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772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Model </a:t>
            </a:r>
            <a:r>
              <a:rPr lang="en-US" b="1" dirty="0" err="1" smtClean="0">
                <a:solidFill>
                  <a:srgbClr val="FF0000"/>
                </a:solidFill>
              </a:rPr>
              <a:t>Komunikasi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3124200"/>
            <a:ext cx="7924800" cy="37338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ditukar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yang </a:t>
            </a:r>
            <a:r>
              <a:rPr lang="en-US" dirty="0" err="1" smtClean="0"/>
              <a:t>berlabel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</a:p>
          <a:p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diwakili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data </a:t>
            </a:r>
            <a:r>
              <a:rPr lang="en-US" i="1" dirty="0" smtClean="0"/>
              <a:t>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transmitter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yang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 smtClean="0"/>
          </a:p>
          <a:p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i="1" dirty="0" smtClean="0"/>
              <a:t>g(t)</a:t>
            </a:r>
            <a:r>
              <a:rPr lang="en-US" dirty="0" smtClean="0"/>
              <a:t> </a:t>
            </a:r>
            <a:r>
              <a:rPr lang="en-US" dirty="0" err="1" smtClean="0"/>
              <a:t>ditransmisikan</a:t>
            </a:r>
            <a:r>
              <a:rPr lang="en-US" dirty="0" smtClean="0"/>
              <a:t>,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transmisi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i="1" dirty="0" smtClean="0"/>
              <a:t>s(t)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medium </a:t>
            </a:r>
            <a:r>
              <a:rPr lang="en-US" dirty="0" err="1" smtClean="0"/>
              <a:t>transmisi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ditransmisikan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medium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i="1" dirty="0" smtClean="0"/>
              <a:t>r(t)</a:t>
            </a:r>
            <a:r>
              <a:rPr lang="en-US" dirty="0" smtClean="0"/>
              <a:t>, yang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s(t)</a:t>
            </a:r>
            <a:r>
              <a:rPr lang="en-US" dirty="0" smtClean="0"/>
              <a:t>, </a:t>
            </a:r>
            <a:r>
              <a:rPr lang="en-US" dirty="0" err="1" smtClean="0"/>
              <a:t>diterima</a:t>
            </a:r>
            <a:r>
              <a:rPr lang="en-US" dirty="0" smtClean="0"/>
              <a:t>.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pesawat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output.</a:t>
            </a:r>
          </a:p>
          <a:p>
            <a:r>
              <a:rPr lang="en-US" dirty="0" err="1" smtClean="0"/>
              <a:t>Pengubahan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i="1" dirty="0" smtClean="0"/>
              <a:t>g(t)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data </a:t>
            </a:r>
            <a:r>
              <a:rPr lang="en-US" i="1" dirty="0" smtClean="0"/>
              <a:t>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perkiraan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input.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 output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perkiraan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i="1" dirty="0" smtClean="0"/>
              <a:t>m’</a:t>
            </a:r>
            <a:r>
              <a:rPr lang="en-US" dirty="0" smtClean="0"/>
              <a:t>,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perantara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.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685800"/>
            <a:ext cx="6553200" cy="2608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>
            <a:normAutofit fontScale="90000"/>
          </a:bodyPr>
          <a:lstStyle/>
          <a:p>
            <a:r>
              <a:rPr lang="en-US" u="sng" dirty="0" err="1" smtClean="0"/>
              <a:t>Contoh</a:t>
            </a:r>
            <a:r>
              <a:rPr lang="en-US" u="sng" dirty="0" smtClean="0"/>
              <a:t> Model </a:t>
            </a:r>
            <a:r>
              <a:rPr lang="en-US" u="sng" dirty="0" err="1" smtClean="0"/>
              <a:t>Komunikasi</a:t>
            </a:r>
            <a:r>
              <a:rPr lang="en-US" u="sng" dirty="0" smtClean="0"/>
              <a:t> </a:t>
            </a:r>
            <a:r>
              <a:rPr lang="en-US" u="sng" dirty="0" err="1" smtClean="0"/>
              <a:t>Sederhana</a:t>
            </a:r>
            <a:endParaRPr lang="en-US" u="sng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9220" name="Picture 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2600" y="1447800"/>
            <a:ext cx="8178800" cy="471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305800" cy="6248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:</a:t>
            </a:r>
          </a:p>
          <a:p>
            <a:pPr lvl="0"/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sumber</a:t>
            </a:r>
            <a:r>
              <a:rPr lang="en-US" dirty="0" smtClean="0"/>
              <a:t>,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yang </a:t>
            </a:r>
            <a:r>
              <a:rPr lang="en-US" dirty="0" err="1" smtClean="0"/>
              <a:t>bertugas</a:t>
            </a:r>
            <a:r>
              <a:rPr lang="en-US" dirty="0" smtClean="0"/>
              <a:t> </a:t>
            </a:r>
            <a:r>
              <a:rPr lang="en-US" dirty="0" err="1" smtClean="0"/>
              <a:t>mengirimkan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 </a:t>
            </a:r>
            <a:r>
              <a:rPr lang="en-US" dirty="0" err="1" smtClean="0"/>
              <a:t>pesawat</a:t>
            </a:r>
            <a:r>
              <a:rPr lang="en-US" dirty="0" smtClean="0"/>
              <a:t> </a:t>
            </a:r>
            <a:r>
              <a:rPr lang="en-US" dirty="0" err="1" smtClean="0"/>
              <a:t>telepon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PC (personal Computer) yang </a:t>
            </a:r>
            <a:r>
              <a:rPr lang="en-US" dirty="0" err="1" smtClean="0"/>
              <a:t>terhubung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.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membangkitkan</a:t>
            </a:r>
            <a:r>
              <a:rPr lang="en-US" dirty="0" smtClean="0"/>
              <a:t> data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menempatkannya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media </a:t>
            </a:r>
            <a:r>
              <a:rPr lang="en-US" dirty="0" err="1" smtClean="0"/>
              <a:t>transmisi</a:t>
            </a:r>
            <a:r>
              <a:rPr lang="en-US" dirty="0" smtClean="0"/>
              <a:t>.</a:t>
            </a:r>
          </a:p>
          <a:p>
            <a:pPr lvl="0"/>
            <a:r>
              <a:rPr lang="en-US" b="1" dirty="0" smtClean="0"/>
              <a:t>Transmitter</a:t>
            </a:r>
            <a:r>
              <a:rPr lang="en-US" dirty="0" smtClean="0"/>
              <a:t>,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dikirim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media </a:t>
            </a:r>
            <a:r>
              <a:rPr lang="en-US" dirty="0" err="1" smtClean="0"/>
              <a:t>transmisi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pulsa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, </a:t>
            </a:r>
            <a:r>
              <a:rPr lang="en-US" dirty="0" err="1" smtClean="0"/>
              <a:t>gelombang</a:t>
            </a:r>
            <a:r>
              <a:rPr lang="en-US" dirty="0" smtClean="0"/>
              <a:t> </a:t>
            </a:r>
            <a:r>
              <a:rPr lang="en-US" dirty="0" err="1" smtClean="0"/>
              <a:t>elektromagnetik</a:t>
            </a:r>
            <a:r>
              <a:rPr lang="en-US" dirty="0" smtClean="0"/>
              <a:t>, PCM (Pulse Code Modulation)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.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, </a:t>
            </a:r>
            <a:r>
              <a:rPr lang="en-US" dirty="0" err="1" smtClean="0"/>
              <a:t>sebuah</a:t>
            </a:r>
            <a:r>
              <a:rPr lang="en-US" dirty="0" smtClean="0"/>
              <a:t> modem </a:t>
            </a:r>
            <a:r>
              <a:rPr lang="en-US" dirty="0" err="1" smtClean="0"/>
              <a:t>bertugas</a:t>
            </a:r>
            <a:r>
              <a:rPr lang="en-US" dirty="0" smtClean="0"/>
              <a:t> </a:t>
            </a:r>
            <a:r>
              <a:rPr lang="en-US" dirty="0" err="1" smtClean="0"/>
              <a:t>menyalurkan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i="1" dirty="0" smtClean="0"/>
              <a:t>digital bit stream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alau</a:t>
            </a:r>
            <a:r>
              <a:rPr lang="en-US" dirty="0" smtClean="0"/>
              <a:t> yang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dipersiapkan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PC,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mentransformasikan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bit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analog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melintasi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telepon</a:t>
            </a:r>
            <a:r>
              <a:rPr lang="en-US" dirty="0" smtClean="0"/>
              <a:t>.</a:t>
            </a:r>
          </a:p>
          <a:p>
            <a:pPr lvl="0"/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transmisi</a:t>
            </a:r>
            <a:r>
              <a:rPr lang="en-US" dirty="0" smtClean="0"/>
              <a:t>,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transmisi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transmisi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 yang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.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transmisi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kabel</a:t>
            </a:r>
            <a:r>
              <a:rPr lang="en-US" dirty="0" smtClean="0"/>
              <a:t>, </a:t>
            </a:r>
            <a:r>
              <a:rPr lang="en-US" dirty="0" err="1" smtClean="0"/>
              <a:t>gelombang</a:t>
            </a:r>
            <a:r>
              <a:rPr lang="en-US" dirty="0" smtClean="0"/>
              <a:t> </a:t>
            </a:r>
            <a:r>
              <a:rPr lang="en-US" dirty="0" err="1" smtClean="0"/>
              <a:t>elektromagnetik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yang lain.</a:t>
            </a:r>
          </a:p>
          <a:p>
            <a:pPr lvl="0"/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tujuan</a:t>
            </a:r>
            <a:r>
              <a:rPr lang="en-US" dirty="0" smtClean="0"/>
              <a:t>,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transmisi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menggabungkannya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ditangkap</a:t>
            </a:r>
            <a:r>
              <a:rPr lang="en-US" dirty="0" smtClean="0"/>
              <a:t> </a:t>
            </a:r>
            <a:r>
              <a:rPr lang="en-US" dirty="0" err="1" smtClean="0"/>
              <a:t>pleh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 modem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pesawat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analog yang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mengubahnya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bit digital agar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diterjemahkan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computer.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901</TotalTime>
  <Words>1390</Words>
  <Application>Microsoft Office PowerPoint</Application>
  <PresentationFormat>On-screen Show (4:3)</PresentationFormat>
  <Paragraphs>148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Equity</vt:lpstr>
      <vt:lpstr>Komunikasi Data</vt:lpstr>
      <vt:lpstr>Literatur</vt:lpstr>
      <vt:lpstr>Aturan Mata Kuliah</vt:lpstr>
      <vt:lpstr>Pendahuluan</vt:lpstr>
      <vt:lpstr>Slide 5</vt:lpstr>
      <vt:lpstr>Slide 6</vt:lpstr>
      <vt:lpstr>Model Komunikasi</vt:lpstr>
      <vt:lpstr>Contoh Model Komunikasi Sederhana</vt:lpstr>
      <vt:lpstr>Slide 9</vt:lpstr>
      <vt:lpstr>Hal-hal yang berhubungan dengan komunikasi data diantaranya adalah:</vt:lpstr>
      <vt:lpstr>1. Media Transmisi</vt:lpstr>
      <vt:lpstr>Media transmisi dapat berupa:</vt:lpstr>
      <vt:lpstr>Modulasi dan Demodulasi</vt:lpstr>
      <vt:lpstr>Transmisi Data</vt:lpstr>
      <vt:lpstr>Perbedaan antara dua tipe sinyal ini diantaranya:</vt:lpstr>
      <vt:lpstr>Permasalahan umum sinyal analog dan digital adalah:</vt:lpstr>
      <vt:lpstr>Noise</vt:lpstr>
      <vt:lpstr>Slide 18</vt:lpstr>
      <vt:lpstr>Slide 19</vt:lpstr>
      <vt:lpstr>Slide 20</vt:lpstr>
      <vt:lpstr>Sistem transmisi (menurut standar ANSI)</vt:lpstr>
      <vt:lpstr>2. Kapasitas Kanal</vt:lpstr>
      <vt:lpstr>Slide 23</vt:lpstr>
      <vt:lpstr>Slide 24</vt:lpstr>
    </vt:vector>
  </TitlesOfParts>
  <Company>Raden Patah 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Data</dc:title>
  <dc:creator>nia</dc:creator>
  <cp:lastModifiedBy>Universitas Komputer Indonesia</cp:lastModifiedBy>
  <cp:revision>8</cp:revision>
  <dcterms:created xsi:type="dcterms:W3CDTF">2009-02-16T20:36:47Z</dcterms:created>
  <dcterms:modified xsi:type="dcterms:W3CDTF">2010-02-23T05:58:55Z</dcterms:modified>
</cp:coreProperties>
</file>