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7" r:id="rId3"/>
    <p:sldId id="258" r:id="rId4"/>
    <p:sldId id="32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59" r:id="rId15"/>
    <p:sldId id="328" r:id="rId16"/>
    <p:sldId id="286" r:id="rId17"/>
    <p:sldId id="315" r:id="rId18"/>
    <p:sldId id="284" r:id="rId19"/>
    <p:sldId id="316" r:id="rId20"/>
    <p:sldId id="329" r:id="rId21"/>
    <p:sldId id="317" r:id="rId22"/>
    <p:sldId id="330" r:id="rId23"/>
    <p:sldId id="318" r:id="rId24"/>
    <p:sldId id="319" r:id="rId25"/>
    <p:sldId id="331" r:id="rId26"/>
    <p:sldId id="340" r:id="rId27"/>
    <p:sldId id="321" r:id="rId28"/>
    <p:sldId id="322" r:id="rId29"/>
    <p:sldId id="323" r:id="rId30"/>
    <p:sldId id="324" r:id="rId31"/>
    <p:sldId id="341" r:id="rId32"/>
    <p:sldId id="325" r:id="rId33"/>
    <p:sldId id="333" r:id="rId34"/>
    <p:sldId id="326" r:id="rId35"/>
    <p:sldId id="339" r:id="rId36"/>
    <p:sldId id="287" r:id="rId37"/>
    <p:sldId id="288" r:id="rId38"/>
    <p:sldId id="289" r:id="rId39"/>
    <p:sldId id="290" r:id="rId40"/>
    <p:sldId id="260" r:id="rId41"/>
    <p:sldId id="262" r:id="rId42"/>
    <p:sldId id="263" r:id="rId43"/>
    <p:sldId id="334" r:id="rId44"/>
    <p:sldId id="264" r:id="rId45"/>
    <p:sldId id="335" r:id="rId46"/>
    <p:sldId id="338" r:id="rId47"/>
    <p:sldId id="265" r:id="rId48"/>
    <p:sldId id="336" r:id="rId49"/>
    <p:sldId id="266" r:id="rId50"/>
    <p:sldId id="267" r:id="rId51"/>
    <p:sldId id="268" r:id="rId52"/>
    <p:sldId id="269" r:id="rId53"/>
    <p:sldId id="337" r:id="rId54"/>
    <p:sldId id="270" r:id="rId55"/>
    <p:sldId id="271" r:id="rId56"/>
    <p:sldId id="272" r:id="rId57"/>
    <p:sldId id="273" r:id="rId58"/>
    <p:sldId id="274" r:id="rId59"/>
    <p:sldId id="291" r:id="rId60"/>
    <p:sldId id="26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6679-1E0C-419B-BB12-FDC43294BDD5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DB89-E102-4D5B-913B-2EEB5FCAF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E345-28FB-4F1C-AE1B-8E17B588BBA3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327D-3880-4255-83EE-EC9D959D4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8165A3-7620-4D33-ADE4-58A4D2B6FA10}" type="datetimeFigureOut">
              <a:rPr lang="en-US" smtClean="0"/>
              <a:pPr/>
              <a:t>3/9/2010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69F234-9A50-44D8-974B-0720363B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6477000" cy="1295400"/>
          </a:xfrm>
        </p:spPr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pemodulasi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914400"/>
          </a:xfrm>
        </p:spPr>
        <p:txBody>
          <a:bodyPr/>
          <a:lstStyle/>
          <a:p>
            <a:r>
              <a:rPr lang="en-US" dirty="0" err="1"/>
              <a:t>Lebarjalur</a:t>
            </a:r>
            <a:r>
              <a:rPr lang="en-US" dirty="0"/>
              <a:t> FM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>
          <a:xfrm>
            <a:off x="762000" y="2057400"/>
            <a:ext cx="80010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30763"/>
          </a:xfr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endParaRPr lang="en-US" b="1" i="1" dirty="0"/>
          </a:p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r>
              <a:rPr lang="en-US" b="1" i="1" dirty="0" err="1"/>
              <a:t>Lebarjalur</a:t>
            </a:r>
            <a:r>
              <a:rPr lang="en-US" b="1" i="1" dirty="0"/>
              <a:t> </a:t>
            </a:r>
            <a:r>
              <a:rPr lang="en-US" b="1" i="1" dirty="0" err="1"/>
              <a:t>isyarat</a:t>
            </a:r>
            <a:r>
              <a:rPr lang="en-US" b="1" i="1" dirty="0"/>
              <a:t> audio stereo </a:t>
            </a:r>
            <a:r>
              <a:rPr lang="en-US" b="1" i="1" dirty="0" err="1"/>
              <a:t>biasanya</a:t>
            </a:r>
            <a:r>
              <a:rPr lang="en-US" b="1" i="1" dirty="0"/>
              <a:t> 15 KHz. </a:t>
            </a:r>
            <a:r>
              <a:rPr lang="en-US" b="1" i="1" dirty="0" err="1"/>
              <a:t>Oleh</a:t>
            </a:r>
            <a:r>
              <a:rPr lang="en-US" b="1" i="1" dirty="0"/>
              <a:t> </a:t>
            </a:r>
            <a:r>
              <a:rPr lang="en-US" b="1" i="1" dirty="0" err="1"/>
              <a:t>itu</a:t>
            </a:r>
            <a:r>
              <a:rPr lang="en-US" b="1" i="1" dirty="0"/>
              <a:t>, </a:t>
            </a:r>
            <a:r>
              <a:rPr lang="en-US" b="1" i="1" dirty="0" err="1"/>
              <a:t>suatu</a:t>
            </a:r>
            <a:r>
              <a:rPr lang="en-US" b="1" i="1" dirty="0"/>
              <a:t> </a:t>
            </a:r>
            <a:r>
              <a:rPr lang="en-US" b="1" i="1" dirty="0" smtClean="0"/>
              <a:t>station </a:t>
            </a:r>
            <a:r>
              <a:rPr lang="en-US" b="1" i="1" dirty="0"/>
              <a:t>FM </a:t>
            </a:r>
            <a:r>
              <a:rPr lang="en-US" b="1" i="1" dirty="0" err="1"/>
              <a:t>memerlukan</a:t>
            </a:r>
            <a:r>
              <a:rPr lang="en-US" b="1" i="1" dirty="0"/>
              <a:t> </a:t>
            </a:r>
            <a:r>
              <a:rPr lang="en-US" b="1" i="1" dirty="0" err="1"/>
              <a:t>sekurang-kurangnya</a:t>
            </a:r>
            <a:r>
              <a:rPr lang="en-US" b="1" i="1" dirty="0"/>
              <a:t> </a:t>
            </a:r>
            <a:r>
              <a:rPr lang="en-US" b="1" i="1" dirty="0" err="1"/>
              <a:t>lebarjalur</a:t>
            </a:r>
            <a:r>
              <a:rPr lang="en-US" b="1" i="1" dirty="0"/>
              <a:t> </a:t>
            </a:r>
            <a:r>
              <a:rPr lang="en-US" b="1" i="1" dirty="0" err="1"/>
              <a:t>seluas</a:t>
            </a:r>
            <a:r>
              <a:rPr lang="en-US" b="1" i="1" dirty="0"/>
              <a:t> 150 KHz. FCC </a:t>
            </a:r>
            <a:r>
              <a:rPr lang="en-US" b="1" i="1" dirty="0" err="1"/>
              <a:t>menetapkan</a:t>
            </a:r>
            <a:r>
              <a:rPr lang="en-US" b="1" i="1" dirty="0"/>
              <a:t> </a:t>
            </a:r>
            <a:r>
              <a:rPr lang="en-US" b="1" i="1" dirty="0" err="1"/>
              <a:t>lebarjalur</a:t>
            </a:r>
            <a:r>
              <a:rPr lang="en-US" b="1" i="1" dirty="0"/>
              <a:t> minimum </a:t>
            </a:r>
            <a:r>
              <a:rPr lang="en-US" b="1" i="1" dirty="0" err="1"/>
              <a:t>sekurang-kurangnya</a:t>
            </a:r>
            <a:r>
              <a:rPr lang="en-US" b="1" i="1" dirty="0"/>
              <a:t>  200 KHz (0.2 MHz).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/>
              <a:t>Jalur FM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>
          <a:xfrm>
            <a:off x="533400" y="2057400"/>
            <a:ext cx="81534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1689100"/>
            <a:ext cx="8458200" cy="13731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" pitchFamily="18" charset="0"/>
                <a:cs typeface="Arial" charset="0"/>
              </a:rPr>
              <a:t>We have an audio signal with a bandwidth of 4 </a:t>
            </a:r>
            <a:r>
              <a:rPr lang="en-US" sz="2800" dirty="0" err="1">
                <a:latin typeface="Times" pitchFamily="18" charset="0"/>
                <a:cs typeface="Arial" charset="0"/>
              </a:rPr>
              <a:t>MHz.</a:t>
            </a:r>
            <a:r>
              <a:rPr lang="en-US" sz="2800" dirty="0">
                <a:latin typeface="Times" pitchFamily="18" charset="0"/>
                <a:cs typeface="Arial" charset="0"/>
              </a:rPr>
              <a:t> What is the bandwidth needed if we modulate the signal using FM? Ignore FCC regulations.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3732213"/>
            <a:ext cx="1643063" cy="617537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Solution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4800" y="4494213"/>
            <a:ext cx="8382000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  <a:cs typeface="Arial" charset="0"/>
              </a:rPr>
              <a:t>An FM signal requires 10 times the bandwidth of the original signal:</a:t>
            </a:r>
          </a:p>
          <a:p>
            <a:pPr eaLnBrk="0" hangingPunct="0"/>
            <a:r>
              <a:rPr lang="en-US" sz="2800">
                <a:latin typeface="Times New Roman" pitchFamily="18" charset="0"/>
                <a:cs typeface="Arial" charset="0"/>
              </a:rPr>
              <a:t>	            BW = 10 x 4 MHz = 40 MHz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8001000" cy="1673225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Pulse-code modulation</a:t>
            </a:r>
            <a:r>
              <a:rPr lang="fr-FR" dirty="0" smtClean="0"/>
              <a:t> (</a:t>
            </a:r>
            <a:r>
              <a:rPr lang="fr-FR" b="1" dirty="0" smtClean="0"/>
              <a:t>PCM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a modulation technique.</a:t>
            </a:r>
          </a:p>
          <a:p>
            <a:r>
              <a:rPr lang="en-US" dirty="0" smtClean="0"/>
              <a:t>PCM is used in digital telephone systems and for digital audio recording on compact discs.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Analog </a:t>
            </a:r>
            <a:r>
              <a:rPr lang="en-US" dirty="0" err="1" smtClean="0"/>
              <a:t>Sinyal</a:t>
            </a:r>
            <a:r>
              <a:rPr lang="en-US" dirty="0" smtClean="0"/>
              <a:t> Digital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Pulse code </a:t>
            </a:r>
            <a:r>
              <a:rPr lang="en-US" dirty="0" err="1" smtClean="0"/>
              <a:t>modulasi</a:t>
            </a:r>
            <a:r>
              <a:rPr lang="en-US" dirty="0" smtClean="0"/>
              <a:t> (PCM)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analog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digital. </a:t>
            </a:r>
          </a:p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Pulse Code Modulation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err="1" smtClean="0"/>
              <a:t>Kuantisasi</a:t>
            </a:r>
            <a:r>
              <a:rPr lang="en-US" dirty="0" smtClean="0"/>
              <a:t> (Quantizing)</a:t>
            </a:r>
          </a:p>
          <a:p>
            <a:pPr lvl="1"/>
            <a:r>
              <a:rPr lang="en-US" dirty="0" err="1" smtClean="0"/>
              <a:t>Pengkodean</a:t>
            </a:r>
            <a:r>
              <a:rPr lang="en-US" dirty="0" smtClean="0"/>
              <a:t> (Encoding)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428875" y="2989263"/>
            <a:ext cx="405130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2" y="0"/>
              </a:cxn>
              <a:cxn ang="0">
                <a:pos x="911" y="117"/>
              </a:cxn>
              <a:cxn ang="0">
                <a:pos x="2268" y="120"/>
              </a:cxn>
            </a:cxnLst>
            <a:rect l="0" t="0" r="r" b="b"/>
            <a:pathLst>
              <a:path w="2269" h="121">
                <a:moveTo>
                  <a:pt x="0" y="0"/>
                </a:moveTo>
                <a:lnTo>
                  <a:pt x="1182" y="0"/>
                </a:lnTo>
                <a:lnTo>
                  <a:pt x="911" y="117"/>
                </a:lnTo>
                <a:lnTo>
                  <a:pt x="2268" y="12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684963" y="2322513"/>
            <a:ext cx="1357312" cy="1441450"/>
          </a:xfrm>
          <a:prstGeom prst="rect">
            <a:avLst/>
          </a:prstGeom>
          <a:solidFill>
            <a:srgbClr val="818989"/>
          </a:solidFill>
          <a:ln w="127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noFill/>
          <a:ln/>
        </p:spPr>
        <p:txBody>
          <a:bodyPr lIns="82124" tIns="41061" rIns="82124" bIns="41061"/>
          <a:lstStyle/>
          <a:p>
            <a:pPr>
              <a:lnSpc>
                <a:spcPct val="90000"/>
              </a:lnSpc>
            </a:pPr>
            <a:r>
              <a:rPr lang="en-US"/>
              <a:t>Waveform Coders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6413" y="2312988"/>
            <a:ext cx="223837" cy="708025"/>
            <a:chOff x="284" y="1296"/>
            <a:chExt cx="125" cy="396"/>
          </a:xfrm>
        </p:grpSpPr>
        <p:sp>
          <p:nvSpPr>
            <p:cNvPr id="14342" name="Arc 6"/>
            <p:cNvSpPr>
              <a:spLocks/>
            </p:cNvSpPr>
            <p:nvPr/>
          </p:nvSpPr>
          <p:spPr bwMode="auto">
            <a:xfrm rot="10800000">
              <a:off x="363" y="1296"/>
              <a:ext cx="46" cy="396"/>
            </a:xfrm>
            <a:custGeom>
              <a:avLst/>
              <a:gdLst>
                <a:gd name="G0" fmla="+- 21600 0 0"/>
                <a:gd name="G1" fmla="+- 110 0 0"/>
                <a:gd name="G2" fmla="+- 21600 0 0"/>
                <a:gd name="T0" fmla="*/ 21129 w 21600"/>
                <a:gd name="T1" fmla="*/ 21705 h 21705"/>
                <a:gd name="T2" fmla="*/ 0 w 21600"/>
                <a:gd name="T3" fmla="*/ 0 h 21705"/>
                <a:gd name="T4" fmla="*/ 21600 w 21600"/>
                <a:gd name="T5" fmla="*/ 110 h 2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05" fill="none" extrusionOk="0">
                  <a:moveTo>
                    <a:pt x="21129" y="21704"/>
                  </a:moveTo>
                  <a:cubicBezTo>
                    <a:pt x="9385" y="21448"/>
                    <a:pt x="0" y="11855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</a:path>
                <a:path w="21600" h="21705" stroke="0" extrusionOk="0">
                  <a:moveTo>
                    <a:pt x="21129" y="21704"/>
                  </a:moveTo>
                  <a:cubicBezTo>
                    <a:pt x="9385" y="21448"/>
                    <a:pt x="0" y="11855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  <a:lnTo>
                    <a:pt x="21600" y="110"/>
                  </a:lnTo>
                  <a:close/>
                </a:path>
              </a:pathLst>
            </a:custGeom>
            <a:noFill/>
            <a:ln w="50800" cap="rnd">
              <a:solidFill>
                <a:srgbClr val="00A8D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Arc 7"/>
            <p:cNvSpPr>
              <a:spLocks/>
            </p:cNvSpPr>
            <p:nvPr/>
          </p:nvSpPr>
          <p:spPr bwMode="auto">
            <a:xfrm rot="10800000">
              <a:off x="284" y="1296"/>
              <a:ext cx="45" cy="396"/>
            </a:xfrm>
            <a:custGeom>
              <a:avLst/>
              <a:gdLst>
                <a:gd name="G0" fmla="+- 0 0 0"/>
                <a:gd name="G1" fmla="+- 56 0 0"/>
                <a:gd name="G2" fmla="+- 21600 0 0"/>
                <a:gd name="T0" fmla="*/ 21600 w 21600"/>
                <a:gd name="T1" fmla="*/ 0 h 21656"/>
                <a:gd name="T2" fmla="*/ 0 w 21600"/>
                <a:gd name="T3" fmla="*/ 21656 h 21656"/>
                <a:gd name="T4" fmla="*/ 0 w 21600"/>
                <a:gd name="T5" fmla="*/ 56 h 2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56" fill="none" extrusionOk="0">
                  <a:moveTo>
                    <a:pt x="21599" y="0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</a:path>
                <a:path w="21600" h="21656" stroke="0" extrusionOk="0">
                  <a:moveTo>
                    <a:pt x="21599" y="0"/>
                  </a:moveTo>
                  <a:cubicBezTo>
                    <a:pt x="21599" y="18"/>
                    <a:pt x="21600" y="37"/>
                    <a:pt x="21600" y="56"/>
                  </a:cubicBezTo>
                  <a:cubicBezTo>
                    <a:pt x="21600" y="11985"/>
                    <a:pt x="11929" y="21655"/>
                    <a:pt x="0" y="21656"/>
                  </a:cubicBezTo>
                  <a:lnTo>
                    <a:pt x="0" y="56"/>
                  </a:lnTo>
                  <a:close/>
                </a:path>
              </a:pathLst>
            </a:custGeom>
            <a:noFill/>
            <a:ln w="50800" cap="rnd">
              <a:solidFill>
                <a:srgbClr val="00A8D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98500" y="3044825"/>
            <a:ext cx="160338" cy="708025"/>
            <a:chOff x="391" y="1706"/>
            <a:chExt cx="90" cy="396"/>
          </a:xfrm>
        </p:grpSpPr>
        <p:sp>
          <p:nvSpPr>
            <p:cNvPr id="14345" name="Arc 9"/>
            <p:cNvSpPr>
              <a:spLocks/>
            </p:cNvSpPr>
            <p:nvPr/>
          </p:nvSpPr>
          <p:spPr bwMode="auto">
            <a:xfrm>
              <a:off x="434" y="1706"/>
              <a:ext cx="47" cy="396"/>
            </a:xfrm>
            <a:custGeom>
              <a:avLst/>
              <a:gdLst>
                <a:gd name="G0" fmla="+- 471 0 0"/>
                <a:gd name="G1" fmla="+- 56 0 0"/>
                <a:gd name="G2" fmla="+- 21600 0 0"/>
                <a:gd name="T0" fmla="*/ 22071 w 22071"/>
                <a:gd name="T1" fmla="*/ 0 h 21656"/>
                <a:gd name="T2" fmla="*/ 0 w 22071"/>
                <a:gd name="T3" fmla="*/ 21651 h 21656"/>
                <a:gd name="T4" fmla="*/ 471 w 22071"/>
                <a:gd name="T5" fmla="*/ 56 h 2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71" h="21656" fill="none" extrusionOk="0">
                  <a:moveTo>
                    <a:pt x="22070" y="0"/>
                  </a:moveTo>
                  <a:cubicBezTo>
                    <a:pt x="22070" y="18"/>
                    <a:pt x="22071" y="37"/>
                    <a:pt x="22071" y="56"/>
                  </a:cubicBezTo>
                  <a:cubicBezTo>
                    <a:pt x="22071" y="11985"/>
                    <a:pt x="12400" y="21656"/>
                    <a:pt x="471" y="21656"/>
                  </a:cubicBezTo>
                  <a:cubicBezTo>
                    <a:pt x="313" y="21656"/>
                    <a:pt x="156" y="21654"/>
                    <a:pt x="0" y="21650"/>
                  </a:cubicBezTo>
                </a:path>
                <a:path w="22071" h="21656" stroke="0" extrusionOk="0">
                  <a:moveTo>
                    <a:pt x="22070" y="0"/>
                  </a:moveTo>
                  <a:cubicBezTo>
                    <a:pt x="22070" y="18"/>
                    <a:pt x="22071" y="37"/>
                    <a:pt x="22071" y="56"/>
                  </a:cubicBezTo>
                  <a:cubicBezTo>
                    <a:pt x="22071" y="11985"/>
                    <a:pt x="12400" y="21656"/>
                    <a:pt x="471" y="21656"/>
                  </a:cubicBezTo>
                  <a:cubicBezTo>
                    <a:pt x="313" y="21656"/>
                    <a:pt x="156" y="21654"/>
                    <a:pt x="0" y="21650"/>
                  </a:cubicBezTo>
                  <a:lnTo>
                    <a:pt x="471" y="56"/>
                  </a:lnTo>
                  <a:close/>
                </a:path>
              </a:pathLst>
            </a:custGeom>
            <a:noFill/>
            <a:ln w="50800" cap="rnd">
              <a:solidFill>
                <a:srgbClr val="00A8D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Arc 10"/>
            <p:cNvSpPr>
              <a:spLocks/>
            </p:cNvSpPr>
            <p:nvPr/>
          </p:nvSpPr>
          <p:spPr bwMode="auto">
            <a:xfrm>
              <a:off x="391" y="1706"/>
              <a:ext cx="46" cy="396"/>
            </a:xfrm>
            <a:custGeom>
              <a:avLst/>
              <a:gdLst>
                <a:gd name="G0" fmla="+- 21600 0 0"/>
                <a:gd name="G1" fmla="+- 110 0 0"/>
                <a:gd name="G2" fmla="+- 21600 0 0"/>
                <a:gd name="T0" fmla="*/ 21129 w 21600"/>
                <a:gd name="T1" fmla="*/ 21705 h 21705"/>
                <a:gd name="T2" fmla="*/ 0 w 21600"/>
                <a:gd name="T3" fmla="*/ 0 h 21705"/>
                <a:gd name="T4" fmla="*/ 21600 w 21600"/>
                <a:gd name="T5" fmla="*/ 110 h 2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05" fill="none" extrusionOk="0">
                  <a:moveTo>
                    <a:pt x="21129" y="21704"/>
                  </a:moveTo>
                  <a:cubicBezTo>
                    <a:pt x="9385" y="21448"/>
                    <a:pt x="0" y="11855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</a:path>
                <a:path w="21600" h="21705" stroke="0" extrusionOk="0">
                  <a:moveTo>
                    <a:pt x="21129" y="21704"/>
                  </a:moveTo>
                  <a:cubicBezTo>
                    <a:pt x="9385" y="21448"/>
                    <a:pt x="0" y="11855"/>
                    <a:pt x="0" y="110"/>
                  </a:cubicBezTo>
                  <a:cubicBezTo>
                    <a:pt x="-1" y="73"/>
                    <a:pt x="0" y="36"/>
                    <a:pt x="0" y="0"/>
                  </a:cubicBezTo>
                  <a:lnTo>
                    <a:pt x="21600" y="110"/>
                  </a:lnTo>
                  <a:close/>
                </a:path>
              </a:pathLst>
            </a:custGeom>
            <a:noFill/>
            <a:ln w="50800" cap="rnd">
              <a:solidFill>
                <a:srgbClr val="00A8D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44500" y="3043238"/>
            <a:ext cx="741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543050" y="2322513"/>
            <a:ext cx="328613" cy="14414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 rot="16200000">
            <a:off x="1141413" y="2903538"/>
            <a:ext cx="1101725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wrap="none" lIns="101763" tIns="49988" rIns="101763" bIns="49988">
            <a:spAutoFit/>
          </a:bodyPr>
          <a:lstStyle/>
          <a:p>
            <a:pPr defTabSz="1028700"/>
            <a:r>
              <a:rPr lang="en-US" sz="1600" b="1"/>
              <a:t>Sampling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200150" y="2322513"/>
            <a:ext cx="328613" cy="1441450"/>
          </a:xfrm>
          <a:prstGeom prst="rect">
            <a:avLst/>
          </a:prstGeom>
          <a:solidFill>
            <a:srgbClr val="818989"/>
          </a:solidFill>
          <a:ln w="127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6200000">
            <a:off x="854870" y="2850356"/>
            <a:ext cx="9890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1600" b="1"/>
              <a:t>Filtering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228850" y="2322513"/>
            <a:ext cx="328613" cy="1441450"/>
          </a:xfrm>
          <a:prstGeom prst="rect">
            <a:avLst/>
          </a:prstGeom>
          <a:solidFill>
            <a:srgbClr val="009900"/>
          </a:solidFill>
          <a:ln w="12700">
            <a:solidFill>
              <a:srgbClr val="00B1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 rot="16200000">
            <a:off x="1820863" y="2898775"/>
            <a:ext cx="11112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wrap="none" lIns="101763" tIns="49988" rIns="101763" bIns="49988">
            <a:spAutoFit/>
          </a:bodyPr>
          <a:lstStyle/>
          <a:p>
            <a:pPr defTabSz="1028700"/>
            <a:r>
              <a:rPr lang="en-US" sz="1600" b="1"/>
              <a:t>Encoding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885950" y="2322513"/>
            <a:ext cx="328613" cy="14414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A8D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6200000">
            <a:off x="1417638" y="2924175"/>
            <a:ext cx="12319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 wrap="none" lIns="101763" tIns="49988" rIns="101763" bIns="49988">
            <a:spAutoFit/>
          </a:bodyPr>
          <a:lstStyle/>
          <a:p>
            <a:pPr defTabSz="1028700"/>
            <a:r>
              <a:rPr lang="en-US" sz="1600" b="1"/>
              <a:t>Quantizing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449638" y="2579688"/>
            <a:ext cx="19748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defTabSz="1028700"/>
            <a:r>
              <a:rPr lang="en-US" sz="1600" b="1"/>
              <a:t>1110010010010110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144588" y="3917950"/>
            <a:ext cx="14890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2000" b="1"/>
              <a:t>Waveform</a:t>
            </a:r>
          </a:p>
          <a:p>
            <a:pPr algn="ctr" defTabSz="1028700"/>
            <a:r>
              <a:rPr lang="en-US" sz="2000" b="1"/>
              <a:t>ENCODER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629400" y="3917950"/>
            <a:ext cx="14890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2000" b="1"/>
              <a:t>Waveform</a:t>
            </a:r>
          </a:p>
          <a:p>
            <a:pPr algn="ctr" defTabSz="1028700"/>
            <a:r>
              <a:rPr lang="en-US" sz="2000" b="1"/>
              <a:t>DECODER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134350" y="2312988"/>
            <a:ext cx="352425" cy="1439862"/>
            <a:chOff x="4556" y="1296"/>
            <a:chExt cx="197" cy="806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556" y="1296"/>
              <a:ext cx="125" cy="396"/>
              <a:chOff x="4556" y="1296"/>
              <a:chExt cx="125" cy="396"/>
            </a:xfrm>
          </p:grpSpPr>
          <p:sp>
            <p:nvSpPr>
              <p:cNvPr id="14361" name="Arc 25"/>
              <p:cNvSpPr>
                <a:spLocks/>
              </p:cNvSpPr>
              <p:nvPr/>
            </p:nvSpPr>
            <p:spPr bwMode="auto">
              <a:xfrm rot="10800000">
                <a:off x="4635" y="1296"/>
                <a:ext cx="46" cy="396"/>
              </a:xfrm>
              <a:custGeom>
                <a:avLst/>
                <a:gdLst>
                  <a:gd name="G0" fmla="+- 21600 0 0"/>
                  <a:gd name="G1" fmla="+- 110 0 0"/>
                  <a:gd name="G2" fmla="+- 21600 0 0"/>
                  <a:gd name="T0" fmla="*/ 21129 w 21600"/>
                  <a:gd name="T1" fmla="*/ 21705 h 21705"/>
                  <a:gd name="T2" fmla="*/ 0 w 21600"/>
                  <a:gd name="T3" fmla="*/ 0 h 21705"/>
                  <a:gd name="T4" fmla="*/ 21600 w 21600"/>
                  <a:gd name="T5" fmla="*/ 110 h 2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05" fill="none" extrusionOk="0">
                    <a:moveTo>
                      <a:pt x="21129" y="21704"/>
                    </a:moveTo>
                    <a:cubicBezTo>
                      <a:pt x="9385" y="21448"/>
                      <a:pt x="0" y="11855"/>
                      <a:pt x="0" y="110"/>
                    </a:cubicBezTo>
                    <a:cubicBezTo>
                      <a:pt x="-1" y="73"/>
                      <a:pt x="0" y="36"/>
                      <a:pt x="0" y="0"/>
                    </a:cubicBezTo>
                  </a:path>
                  <a:path w="21600" h="21705" stroke="0" extrusionOk="0">
                    <a:moveTo>
                      <a:pt x="21129" y="21704"/>
                    </a:moveTo>
                    <a:cubicBezTo>
                      <a:pt x="9385" y="21448"/>
                      <a:pt x="0" y="11855"/>
                      <a:pt x="0" y="110"/>
                    </a:cubicBezTo>
                    <a:cubicBezTo>
                      <a:pt x="-1" y="73"/>
                      <a:pt x="0" y="36"/>
                      <a:pt x="0" y="0"/>
                    </a:cubicBezTo>
                    <a:lnTo>
                      <a:pt x="21600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A8D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rc 26"/>
              <p:cNvSpPr>
                <a:spLocks/>
              </p:cNvSpPr>
              <p:nvPr/>
            </p:nvSpPr>
            <p:spPr bwMode="auto">
              <a:xfrm rot="10800000">
                <a:off x="4556" y="1296"/>
                <a:ext cx="45" cy="396"/>
              </a:xfrm>
              <a:custGeom>
                <a:avLst/>
                <a:gdLst>
                  <a:gd name="G0" fmla="+- 0 0 0"/>
                  <a:gd name="G1" fmla="+- 56 0 0"/>
                  <a:gd name="G2" fmla="+- 21600 0 0"/>
                  <a:gd name="T0" fmla="*/ 21600 w 21600"/>
                  <a:gd name="T1" fmla="*/ 0 h 21656"/>
                  <a:gd name="T2" fmla="*/ 0 w 21600"/>
                  <a:gd name="T3" fmla="*/ 21656 h 21656"/>
                  <a:gd name="T4" fmla="*/ 0 w 21600"/>
                  <a:gd name="T5" fmla="*/ 56 h 2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56" fill="none" extrusionOk="0">
                    <a:moveTo>
                      <a:pt x="21599" y="0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</a:path>
                  <a:path w="21600" h="21656" stroke="0" extrusionOk="0">
                    <a:moveTo>
                      <a:pt x="21599" y="0"/>
                    </a:moveTo>
                    <a:cubicBezTo>
                      <a:pt x="21599" y="18"/>
                      <a:pt x="21600" y="37"/>
                      <a:pt x="21600" y="56"/>
                    </a:cubicBezTo>
                    <a:cubicBezTo>
                      <a:pt x="21600" y="11985"/>
                      <a:pt x="11929" y="21655"/>
                      <a:pt x="0" y="21656"/>
                    </a:cubicBezTo>
                    <a:lnTo>
                      <a:pt x="0" y="5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A8D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663" y="1706"/>
              <a:ext cx="90" cy="396"/>
              <a:chOff x="4663" y="1706"/>
              <a:chExt cx="90" cy="396"/>
            </a:xfrm>
          </p:grpSpPr>
          <p:sp>
            <p:nvSpPr>
              <p:cNvPr id="14364" name="Arc 28"/>
              <p:cNvSpPr>
                <a:spLocks/>
              </p:cNvSpPr>
              <p:nvPr/>
            </p:nvSpPr>
            <p:spPr bwMode="auto">
              <a:xfrm>
                <a:off x="4706" y="1706"/>
                <a:ext cx="47" cy="396"/>
              </a:xfrm>
              <a:custGeom>
                <a:avLst/>
                <a:gdLst>
                  <a:gd name="G0" fmla="+- 471 0 0"/>
                  <a:gd name="G1" fmla="+- 56 0 0"/>
                  <a:gd name="G2" fmla="+- 21600 0 0"/>
                  <a:gd name="T0" fmla="*/ 22071 w 22071"/>
                  <a:gd name="T1" fmla="*/ 0 h 21656"/>
                  <a:gd name="T2" fmla="*/ 0 w 22071"/>
                  <a:gd name="T3" fmla="*/ 21651 h 21656"/>
                  <a:gd name="T4" fmla="*/ 471 w 22071"/>
                  <a:gd name="T5" fmla="*/ 56 h 2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71" h="21656" fill="none" extrusionOk="0">
                    <a:moveTo>
                      <a:pt x="22070" y="0"/>
                    </a:moveTo>
                    <a:cubicBezTo>
                      <a:pt x="22070" y="18"/>
                      <a:pt x="22071" y="37"/>
                      <a:pt x="22071" y="56"/>
                    </a:cubicBezTo>
                    <a:cubicBezTo>
                      <a:pt x="22071" y="11985"/>
                      <a:pt x="12400" y="21656"/>
                      <a:pt x="471" y="21656"/>
                    </a:cubicBezTo>
                    <a:cubicBezTo>
                      <a:pt x="313" y="21656"/>
                      <a:pt x="156" y="21654"/>
                      <a:pt x="0" y="21650"/>
                    </a:cubicBezTo>
                  </a:path>
                  <a:path w="22071" h="21656" stroke="0" extrusionOk="0">
                    <a:moveTo>
                      <a:pt x="22070" y="0"/>
                    </a:moveTo>
                    <a:cubicBezTo>
                      <a:pt x="22070" y="18"/>
                      <a:pt x="22071" y="37"/>
                      <a:pt x="22071" y="56"/>
                    </a:cubicBezTo>
                    <a:cubicBezTo>
                      <a:pt x="22071" y="11985"/>
                      <a:pt x="12400" y="21656"/>
                      <a:pt x="471" y="21656"/>
                    </a:cubicBezTo>
                    <a:cubicBezTo>
                      <a:pt x="313" y="21656"/>
                      <a:pt x="156" y="21654"/>
                      <a:pt x="0" y="21650"/>
                    </a:cubicBezTo>
                    <a:lnTo>
                      <a:pt x="471" y="5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A8D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rc 29"/>
              <p:cNvSpPr>
                <a:spLocks/>
              </p:cNvSpPr>
              <p:nvPr/>
            </p:nvSpPr>
            <p:spPr bwMode="auto">
              <a:xfrm>
                <a:off x="4663" y="1706"/>
                <a:ext cx="46" cy="396"/>
              </a:xfrm>
              <a:custGeom>
                <a:avLst/>
                <a:gdLst>
                  <a:gd name="G0" fmla="+- 21600 0 0"/>
                  <a:gd name="G1" fmla="+- 110 0 0"/>
                  <a:gd name="G2" fmla="+- 21600 0 0"/>
                  <a:gd name="T0" fmla="*/ 21129 w 21600"/>
                  <a:gd name="T1" fmla="*/ 21705 h 21705"/>
                  <a:gd name="T2" fmla="*/ 0 w 21600"/>
                  <a:gd name="T3" fmla="*/ 0 h 21705"/>
                  <a:gd name="T4" fmla="*/ 21600 w 21600"/>
                  <a:gd name="T5" fmla="*/ 110 h 2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05" fill="none" extrusionOk="0">
                    <a:moveTo>
                      <a:pt x="21129" y="21704"/>
                    </a:moveTo>
                    <a:cubicBezTo>
                      <a:pt x="9385" y="21448"/>
                      <a:pt x="0" y="11855"/>
                      <a:pt x="0" y="110"/>
                    </a:cubicBezTo>
                    <a:cubicBezTo>
                      <a:pt x="-1" y="73"/>
                      <a:pt x="0" y="36"/>
                      <a:pt x="0" y="0"/>
                    </a:cubicBezTo>
                  </a:path>
                  <a:path w="21600" h="21705" stroke="0" extrusionOk="0">
                    <a:moveTo>
                      <a:pt x="21129" y="21704"/>
                    </a:moveTo>
                    <a:cubicBezTo>
                      <a:pt x="9385" y="21448"/>
                      <a:pt x="0" y="11855"/>
                      <a:pt x="0" y="110"/>
                    </a:cubicBezTo>
                    <a:cubicBezTo>
                      <a:pt x="-1" y="73"/>
                      <a:pt x="0" y="36"/>
                      <a:pt x="0" y="0"/>
                    </a:cubicBezTo>
                    <a:lnTo>
                      <a:pt x="21600" y="11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A8D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8072438" y="3043238"/>
            <a:ext cx="741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299200" y="2328863"/>
            <a:ext cx="357188" cy="1428750"/>
          </a:xfrm>
          <a:prstGeom prst="rect">
            <a:avLst/>
          </a:prstGeom>
          <a:solidFill>
            <a:schemeClr val="hlink"/>
          </a:solidFill>
          <a:ln w="254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Digitalisasi Data Analog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 r="25381" b="47340"/>
          <a:stretch>
            <a:fillRect/>
          </a:stretch>
        </p:blipFill>
        <p:spPr bwMode="auto">
          <a:xfrm>
            <a:off x="228600" y="1752600"/>
            <a:ext cx="7924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 l="63138" b="47340"/>
          <a:stretch>
            <a:fillRect/>
          </a:stretch>
        </p:blipFill>
        <p:spPr bwMode="auto">
          <a:xfrm>
            <a:off x="2819400" y="3962400"/>
            <a:ext cx="39147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057650" y="5287963"/>
            <a:ext cx="1966913" cy="15081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91000" y="5429250"/>
            <a:ext cx="1595438" cy="1136650"/>
            <a:chOff x="2347" y="2908"/>
            <a:chExt cx="894" cy="637"/>
          </a:xfrm>
        </p:grpSpPr>
        <p:sp>
          <p:nvSpPr>
            <p:cNvPr id="11268" name="Arc 4"/>
            <p:cNvSpPr>
              <a:spLocks/>
            </p:cNvSpPr>
            <p:nvPr/>
          </p:nvSpPr>
          <p:spPr bwMode="auto">
            <a:xfrm>
              <a:off x="2347" y="2908"/>
              <a:ext cx="200" cy="345"/>
            </a:xfrm>
            <a:custGeom>
              <a:avLst/>
              <a:gdLst>
                <a:gd name="G0" fmla="+- 21597 0 0"/>
                <a:gd name="G1" fmla="+- 21600 0 0"/>
                <a:gd name="G2" fmla="+- 21600 0 0"/>
                <a:gd name="T0" fmla="*/ 0 w 43197"/>
                <a:gd name="T1" fmla="*/ 21222 h 21727"/>
                <a:gd name="T2" fmla="*/ 43197 w 43197"/>
                <a:gd name="T3" fmla="*/ 21727 h 21727"/>
                <a:gd name="T4" fmla="*/ 21597 w 43197"/>
                <a:gd name="T5" fmla="*/ 21600 h 2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7" h="21727" fill="none" extrusionOk="0">
                  <a:moveTo>
                    <a:pt x="0" y="21222"/>
                  </a:moveTo>
                  <a:cubicBezTo>
                    <a:pt x="206" y="9441"/>
                    <a:pt x="981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cubicBezTo>
                    <a:pt x="43197" y="21642"/>
                    <a:pt x="43196" y="21684"/>
                    <a:pt x="43196" y="21726"/>
                  </a:cubicBezTo>
                </a:path>
                <a:path w="43197" h="21727" stroke="0" extrusionOk="0">
                  <a:moveTo>
                    <a:pt x="0" y="21222"/>
                  </a:moveTo>
                  <a:cubicBezTo>
                    <a:pt x="206" y="9441"/>
                    <a:pt x="981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cubicBezTo>
                    <a:pt x="43197" y="21642"/>
                    <a:pt x="43196" y="21684"/>
                    <a:pt x="43196" y="21726"/>
                  </a:cubicBezTo>
                  <a:lnTo>
                    <a:pt x="21597" y="21600"/>
                  </a:lnTo>
                  <a:close/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Arc 5"/>
            <p:cNvSpPr>
              <a:spLocks/>
            </p:cNvSpPr>
            <p:nvPr/>
          </p:nvSpPr>
          <p:spPr bwMode="auto">
            <a:xfrm rot="10800000">
              <a:off x="2549" y="3246"/>
              <a:ext cx="272" cy="285"/>
            </a:xfrm>
            <a:custGeom>
              <a:avLst/>
              <a:gdLst>
                <a:gd name="G0" fmla="+- 21574 0 0"/>
                <a:gd name="G1" fmla="+- 21600 0 0"/>
                <a:gd name="G2" fmla="+- 21600 0 0"/>
                <a:gd name="T0" fmla="*/ 0 w 43102"/>
                <a:gd name="T1" fmla="*/ 20544 h 21600"/>
                <a:gd name="T2" fmla="*/ 43102 w 43102"/>
                <a:gd name="T3" fmla="*/ 19843 h 21600"/>
                <a:gd name="T4" fmla="*/ 21574 w 431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2" h="21600" fill="none" extrusionOk="0">
                  <a:moveTo>
                    <a:pt x="-1" y="20543"/>
                  </a:moveTo>
                  <a:cubicBezTo>
                    <a:pt x="562" y="9038"/>
                    <a:pt x="10055" y="-1"/>
                    <a:pt x="21574" y="0"/>
                  </a:cubicBezTo>
                  <a:cubicBezTo>
                    <a:pt x="32822" y="0"/>
                    <a:pt x="42187" y="8632"/>
                    <a:pt x="43102" y="19842"/>
                  </a:cubicBezTo>
                </a:path>
                <a:path w="43102" h="21600" stroke="0" extrusionOk="0">
                  <a:moveTo>
                    <a:pt x="-1" y="20543"/>
                  </a:moveTo>
                  <a:cubicBezTo>
                    <a:pt x="562" y="9038"/>
                    <a:pt x="10055" y="-1"/>
                    <a:pt x="21574" y="0"/>
                  </a:cubicBezTo>
                  <a:cubicBezTo>
                    <a:pt x="32822" y="0"/>
                    <a:pt x="42187" y="8632"/>
                    <a:pt x="43102" y="19842"/>
                  </a:cubicBezTo>
                  <a:lnTo>
                    <a:pt x="21574" y="21600"/>
                  </a:lnTo>
                  <a:close/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Arc 6"/>
            <p:cNvSpPr>
              <a:spLocks/>
            </p:cNvSpPr>
            <p:nvPr/>
          </p:nvSpPr>
          <p:spPr bwMode="auto">
            <a:xfrm>
              <a:off x="2827" y="3197"/>
              <a:ext cx="195" cy="56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6"/>
                <a:gd name="T1" fmla="*/ 21187 h 23282"/>
                <a:gd name="T2" fmla="*/ 43130 w 43196"/>
                <a:gd name="T3" fmla="*/ 23282 h 23282"/>
                <a:gd name="T4" fmla="*/ 21596 w 43196"/>
                <a:gd name="T5" fmla="*/ 21600 h 2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3282" fill="none" extrusionOk="0">
                  <a:moveTo>
                    <a:pt x="-1" y="21186"/>
                  </a:moveTo>
                  <a:cubicBezTo>
                    <a:pt x="224" y="9420"/>
                    <a:pt x="9827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2161"/>
                    <a:pt x="43174" y="22722"/>
                    <a:pt x="43130" y="23282"/>
                  </a:cubicBezTo>
                </a:path>
                <a:path w="43196" h="23282" stroke="0" extrusionOk="0">
                  <a:moveTo>
                    <a:pt x="-1" y="21186"/>
                  </a:moveTo>
                  <a:cubicBezTo>
                    <a:pt x="224" y="9420"/>
                    <a:pt x="9827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cubicBezTo>
                    <a:pt x="43196" y="22161"/>
                    <a:pt x="43174" y="22722"/>
                    <a:pt x="43130" y="23282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Arc 7"/>
            <p:cNvSpPr>
              <a:spLocks/>
            </p:cNvSpPr>
            <p:nvPr/>
          </p:nvSpPr>
          <p:spPr bwMode="auto">
            <a:xfrm rot="10800000">
              <a:off x="3030" y="3245"/>
              <a:ext cx="211" cy="300"/>
            </a:xfrm>
            <a:custGeom>
              <a:avLst/>
              <a:gdLst>
                <a:gd name="G0" fmla="+- 21573 0 0"/>
                <a:gd name="G1" fmla="+- 21600 0 0"/>
                <a:gd name="G2" fmla="+- 21600 0 0"/>
                <a:gd name="T0" fmla="*/ 0 w 43102"/>
                <a:gd name="T1" fmla="*/ 20526 h 21600"/>
                <a:gd name="T2" fmla="*/ 43102 w 43102"/>
                <a:gd name="T3" fmla="*/ 19853 h 21600"/>
                <a:gd name="T4" fmla="*/ 21573 w 431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2" h="21600" fill="none" extrusionOk="0">
                  <a:moveTo>
                    <a:pt x="-1" y="20525"/>
                  </a:moveTo>
                  <a:cubicBezTo>
                    <a:pt x="572" y="9028"/>
                    <a:pt x="10061" y="-1"/>
                    <a:pt x="21573" y="0"/>
                  </a:cubicBezTo>
                  <a:cubicBezTo>
                    <a:pt x="32824" y="0"/>
                    <a:pt x="42192" y="8637"/>
                    <a:pt x="43102" y="19852"/>
                  </a:cubicBezTo>
                </a:path>
                <a:path w="43102" h="21600" stroke="0" extrusionOk="0">
                  <a:moveTo>
                    <a:pt x="-1" y="20525"/>
                  </a:moveTo>
                  <a:cubicBezTo>
                    <a:pt x="572" y="9028"/>
                    <a:pt x="10061" y="-1"/>
                    <a:pt x="21573" y="0"/>
                  </a:cubicBezTo>
                  <a:cubicBezTo>
                    <a:pt x="32824" y="0"/>
                    <a:pt x="42192" y="8637"/>
                    <a:pt x="43102" y="19852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838200"/>
          </a:xfrm>
          <a:noFill/>
          <a:ln/>
        </p:spPr>
        <p:txBody>
          <a:bodyPr lIns="82124" tIns="41061" rIns="82124" bIns="41061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Digitizing Voice: PCM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Waveform </a:t>
            </a:r>
            <a:r>
              <a:rPr lang="en-US" dirty="0"/>
              <a:t>Encoding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200400"/>
          </a:xfrm>
          <a:noFill/>
          <a:ln/>
        </p:spPr>
        <p:txBody>
          <a:bodyPr lIns="82124" tIns="41061" rIns="82124" bIns="41061" anchor="ctr" anchorCtr="1"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z="3000" dirty="0" err="1"/>
              <a:t>Nyquist</a:t>
            </a:r>
            <a:r>
              <a:rPr lang="en-US" sz="3000" dirty="0"/>
              <a:t> Theorem: </a:t>
            </a:r>
            <a:r>
              <a:rPr lang="en-US" sz="3000" dirty="0" err="1"/>
              <a:t>sinyal</a:t>
            </a:r>
            <a:r>
              <a:rPr lang="en-US" sz="3000" dirty="0"/>
              <a:t> analog </a:t>
            </a:r>
            <a:r>
              <a:rPr lang="en-US" sz="3000" dirty="0" err="1"/>
              <a:t>dicuplik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laju</a:t>
            </a:r>
            <a:r>
              <a:rPr lang="en-US" sz="3000" dirty="0"/>
              <a:t>  </a:t>
            </a:r>
            <a:r>
              <a:rPr lang="en-US" sz="3000" dirty="0" err="1"/>
              <a:t>dua</a:t>
            </a:r>
            <a:r>
              <a:rPr lang="en-US" sz="3000" dirty="0"/>
              <a:t> kali </a:t>
            </a:r>
            <a:r>
              <a:rPr lang="en-US" sz="3000" dirty="0" err="1"/>
              <a:t>frekuensi</a:t>
            </a:r>
            <a:r>
              <a:rPr lang="en-US" sz="3000" dirty="0"/>
              <a:t> </a:t>
            </a:r>
            <a:r>
              <a:rPr lang="en-US" sz="3000" dirty="0" err="1"/>
              <a:t>tertinggi</a:t>
            </a:r>
            <a:r>
              <a:rPr lang="en-US" sz="3000" dirty="0"/>
              <a:t> </a:t>
            </a:r>
            <a:r>
              <a:rPr lang="en-US" sz="3000" dirty="0" err="1"/>
              <a:t>sinyal</a:t>
            </a:r>
            <a:r>
              <a:rPr lang="en-US" sz="3000" dirty="0"/>
              <a:t> analog </a:t>
            </a:r>
            <a:r>
              <a:rPr lang="en-US" sz="3000" dirty="0" err="1"/>
              <a:t>tersebut</a:t>
            </a:r>
            <a:endParaRPr lang="en-US" sz="3000" dirty="0"/>
          </a:p>
          <a:p>
            <a:pPr lvl="1">
              <a:lnSpc>
                <a:spcPct val="95000"/>
              </a:lnSpc>
            </a:pPr>
            <a:r>
              <a:rPr lang="en-US" sz="2400" dirty="0" smtClean="0"/>
              <a:t>Voice </a:t>
            </a:r>
            <a:r>
              <a:rPr lang="en-US" sz="2400" dirty="0"/>
              <a:t>frequency range: 300-3400 Hz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Sampling </a:t>
            </a:r>
            <a:r>
              <a:rPr lang="en-US" sz="2400" dirty="0"/>
              <a:t>frequency = 8000/sec (every 125us)</a:t>
            </a:r>
          </a:p>
          <a:p>
            <a:pPr lvl="1">
              <a:lnSpc>
                <a:spcPct val="95000"/>
              </a:lnSpc>
            </a:pPr>
            <a:r>
              <a:rPr lang="en-US" sz="2400" dirty="0" smtClean="0"/>
              <a:t>Bit </a:t>
            </a:r>
            <a:r>
              <a:rPr lang="en-US" sz="2400" dirty="0"/>
              <a:t>rate:  (2 x 4 </a:t>
            </a:r>
            <a:r>
              <a:rPr lang="en-US" sz="2400" dirty="0" err="1"/>
              <a:t>Khz</a:t>
            </a:r>
            <a:r>
              <a:rPr lang="en-US" sz="2400" dirty="0"/>
              <a:t>) x 8 bits per </a:t>
            </a:r>
            <a:r>
              <a:rPr lang="en-US" sz="2400" dirty="0" smtClean="0"/>
              <a:t>sample = </a:t>
            </a:r>
            <a:r>
              <a:rPr lang="en-US" sz="2400" dirty="0"/>
              <a:t>64,000 bits per </a:t>
            </a:r>
            <a:r>
              <a:rPr lang="en-US" sz="2400" dirty="0" smtClean="0"/>
              <a:t>second</a:t>
            </a:r>
            <a:endParaRPr lang="en-US" sz="2400" dirty="0"/>
          </a:p>
          <a:p>
            <a:pPr lvl="1">
              <a:lnSpc>
                <a:spcPct val="95000"/>
              </a:lnSpc>
            </a:pPr>
            <a:r>
              <a:rPr lang="en-US" sz="2600" dirty="0" err="1"/>
              <a:t>Metoda</a:t>
            </a:r>
            <a:r>
              <a:rPr lang="en-US" sz="2600" dirty="0"/>
              <a:t> yang </a:t>
            </a:r>
            <a:r>
              <a:rPr lang="en-US" sz="2600" dirty="0" err="1"/>
              <a:t>sering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endParaRPr lang="en-US" sz="2600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703388" y="6040438"/>
            <a:ext cx="2332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284663" y="5591175"/>
            <a:ext cx="63500" cy="4429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62450" y="5516563"/>
            <a:ext cx="61913" cy="5175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438650" y="5667375"/>
            <a:ext cx="60325" cy="3667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513263" y="5819775"/>
            <a:ext cx="63500" cy="2143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210050" y="5819775"/>
            <a:ext cx="60325" cy="2143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591050" y="6048375"/>
            <a:ext cx="61913" cy="2143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667250" y="6048375"/>
            <a:ext cx="60325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741863" y="6048375"/>
            <a:ext cx="635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819650" y="6048375"/>
            <a:ext cx="61913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895850" y="6048375"/>
            <a:ext cx="60325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970463" y="6048375"/>
            <a:ext cx="63500" cy="2143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048250" y="5973763"/>
            <a:ext cx="61913" cy="603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124450" y="5973763"/>
            <a:ext cx="61913" cy="603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200650" y="5973763"/>
            <a:ext cx="61913" cy="603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429250" y="6048375"/>
            <a:ext cx="61913" cy="619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505450" y="6048375"/>
            <a:ext cx="61913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5581650" y="6048375"/>
            <a:ext cx="61913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5657850" y="6048375"/>
            <a:ext cx="61913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734050" y="6048375"/>
            <a:ext cx="61913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475163" y="4953000"/>
            <a:ext cx="1131887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2000" b="1"/>
              <a:t>CODEC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048375" y="6040438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143625" y="5411788"/>
            <a:ext cx="1146175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2000"/>
              <a:t>PCM</a:t>
            </a:r>
          </a:p>
          <a:p>
            <a:pPr algn="ctr" defTabSz="1028700"/>
            <a:r>
              <a:rPr lang="en-US" sz="2000"/>
              <a:t>64 Kbps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7127875" y="5562600"/>
            <a:ext cx="101123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763" tIns="49988" rIns="101763" bIns="49988">
            <a:spAutoFit/>
          </a:bodyPr>
          <a:lstStyle/>
          <a:p>
            <a:pPr algn="ctr" defTabSz="1028700"/>
            <a:r>
              <a:rPr lang="en-US" sz="2000"/>
              <a:t>= DS-0</a:t>
            </a:r>
          </a:p>
        </p:txBody>
      </p:sp>
      <p:pic>
        <p:nvPicPr>
          <p:cNvPr id="11298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743575"/>
            <a:ext cx="839787" cy="57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217738" y="5359400"/>
            <a:ext cx="1563687" cy="1128713"/>
            <a:chOff x="1242" y="2869"/>
            <a:chExt cx="876" cy="632"/>
          </a:xfrm>
        </p:grpSpPr>
        <p:sp>
          <p:nvSpPr>
            <p:cNvPr id="11300" name="Arc 36"/>
            <p:cNvSpPr>
              <a:spLocks/>
            </p:cNvSpPr>
            <p:nvPr/>
          </p:nvSpPr>
          <p:spPr bwMode="auto">
            <a:xfrm>
              <a:off x="1242" y="2869"/>
              <a:ext cx="205" cy="382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5"/>
                <a:gd name="T1" fmla="*/ 21206 h 21600"/>
                <a:gd name="T2" fmla="*/ 43195 w 43195"/>
                <a:gd name="T3" fmla="*/ 21428 h 21600"/>
                <a:gd name="T4" fmla="*/ 21596 w 4319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-1" y="21205"/>
                  </a:moveTo>
                  <a:cubicBezTo>
                    <a:pt x="214" y="9432"/>
                    <a:pt x="9820" y="-1"/>
                    <a:pt x="21596" y="0"/>
                  </a:cubicBezTo>
                  <a:cubicBezTo>
                    <a:pt x="33458" y="0"/>
                    <a:pt x="43100" y="9566"/>
                    <a:pt x="43195" y="21427"/>
                  </a:cubicBezTo>
                </a:path>
                <a:path w="43195" h="21600" stroke="0" extrusionOk="0">
                  <a:moveTo>
                    <a:pt x="-1" y="21205"/>
                  </a:moveTo>
                  <a:cubicBezTo>
                    <a:pt x="214" y="9432"/>
                    <a:pt x="9820" y="-1"/>
                    <a:pt x="21596" y="0"/>
                  </a:cubicBezTo>
                  <a:cubicBezTo>
                    <a:pt x="33458" y="0"/>
                    <a:pt x="43100" y="9566"/>
                    <a:pt x="43195" y="21427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Arc 37"/>
            <p:cNvSpPr>
              <a:spLocks/>
            </p:cNvSpPr>
            <p:nvPr/>
          </p:nvSpPr>
          <p:spPr bwMode="auto">
            <a:xfrm rot="10800000">
              <a:off x="1450" y="3245"/>
              <a:ext cx="231" cy="236"/>
            </a:xfrm>
            <a:custGeom>
              <a:avLst/>
              <a:gdLst>
                <a:gd name="G0" fmla="+- 21450 0 0"/>
                <a:gd name="G1" fmla="+- 21600 0 0"/>
                <a:gd name="G2" fmla="+- 21600 0 0"/>
                <a:gd name="T0" fmla="*/ 0 w 42979"/>
                <a:gd name="T1" fmla="*/ 19055 h 21600"/>
                <a:gd name="T2" fmla="*/ 42979 w 42979"/>
                <a:gd name="T3" fmla="*/ 19852 h 21600"/>
                <a:gd name="T4" fmla="*/ 21450 w 429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79" h="21600" fill="none" extrusionOk="0">
                  <a:moveTo>
                    <a:pt x="0" y="19055"/>
                  </a:moveTo>
                  <a:cubicBezTo>
                    <a:pt x="1289" y="8186"/>
                    <a:pt x="10505" y="-1"/>
                    <a:pt x="21450" y="0"/>
                  </a:cubicBezTo>
                  <a:cubicBezTo>
                    <a:pt x="32701" y="0"/>
                    <a:pt x="42068" y="8637"/>
                    <a:pt x="42979" y="19851"/>
                  </a:cubicBezTo>
                </a:path>
                <a:path w="42979" h="21600" stroke="0" extrusionOk="0">
                  <a:moveTo>
                    <a:pt x="0" y="19055"/>
                  </a:moveTo>
                  <a:cubicBezTo>
                    <a:pt x="1289" y="8186"/>
                    <a:pt x="10505" y="-1"/>
                    <a:pt x="21450" y="0"/>
                  </a:cubicBezTo>
                  <a:cubicBezTo>
                    <a:pt x="32701" y="0"/>
                    <a:pt x="42068" y="8637"/>
                    <a:pt x="42979" y="19851"/>
                  </a:cubicBezTo>
                  <a:lnTo>
                    <a:pt x="2145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rc 38"/>
            <p:cNvSpPr>
              <a:spLocks/>
            </p:cNvSpPr>
            <p:nvPr/>
          </p:nvSpPr>
          <p:spPr bwMode="auto">
            <a:xfrm>
              <a:off x="1688" y="3157"/>
              <a:ext cx="250" cy="92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0 w 43194"/>
                <a:gd name="T1" fmla="*/ 21131 h 21600"/>
                <a:gd name="T2" fmla="*/ 43194 w 43194"/>
                <a:gd name="T3" fmla="*/ 21363 h 21600"/>
                <a:gd name="T4" fmla="*/ 21595 w 43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4" h="21600" fill="none" extrusionOk="0">
                  <a:moveTo>
                    <a:pt x="0" y="21131"/>
                  </a:moveTo>
                  <a:cubicBezTo>
                    <a:pt x="255" y="9387"/>
                    <a:pt x="9848" y="-1"/>
                    <a:pt x="21595" y="0"/>
                  </a:cubicBezTo>
                  <a:cubicBezTo>
                    <a:pt x="33431" y="0"/>
                    <a:pt x="43063" y="9526"/>
                    <a:pt x="43193" y="21363"/>
                  </a:cubicBezTo>
                </a:path>
                <a:path w="43194" h="21600" stroke="0" extrusionOk="0">
                  <a:moveTo>
                    <a:pt x="0" y="21131"/>
                  </a:moveTo>
                  <a:cubicBezTo>
                    <a:pt x="255" y="9387"/>
                    <a:pt x="9848" y="-1"/>
                    <a:pt x="21595" y="0"/>
                  </a:cubicBezTo>
                  <a:cubicBezTo>
                    <a:pt x="33431" y="0"/>
                    <a:pt x="43063" y="9526"/>
                    <a:pt x="43193" y="21363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Arc 39"/>
            <p:cNvSpPr>
              <a:spLocks/>
            </p:cNvSpPr>
            <p:nvPr/>
          </p:nvSpPr>
          <p:spPr bwMode="auto">
            <a:xfrm rot="10800000">
              <a:off x="1944" y="3245"/>
              <a:ext cx="174" cy="256"/>
            </a:xfrm>
            <a:custGeom>
              <a:avLst/>
              <a:gdLst>
                <a:gd name="G0" fmla="+- 21572 0 0"/>
                <a:gd name="G1" fmla="+- 21600 0 0"/>
                <a:gd name="G2" fmla="+- 21600 0 0"/>
                <a:gd name="T0" fmla="*/ 0 w 43098"/>
                <a:gd name="T1" fmla="*/ 20505 h 21600"/>
                <a:gd name="T2" fmla="*/ 43098 w 43098"/>
                <a:gd name="T3" fmla="*/ 19814 h 21600"/>
                <a:gd name="T4" fmla="*/ 21572 w 430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98" h="21600" fill="none" extrusionOk="0">
                  <a:moveTo>
                    <a:pt x="-1" y="20504"/>
                  </a:moveTo>
                  <a:cubicBezTo>
                    <a:pt x="582" y="9016"/>
                    <a:pt x="10068" y="-1"/>
                    <a:pt x="21572" y="0"/>
                  </a:cubicBezTo>
                  <a:cubicBezTo>
                    <a:pt x="32808" y="0"/>
                    <a:pt x="42168" y="8615"/>
                    <a:pt x="43098" y="19813"/>
                  </a:cubicBezTo>
                </a:path>
                <a:path w="43098" h="21600" stroke="0" extrusionOk="0">
                  <a:moveTo>
                    <a:pt x="-1" y="20504"/>
                  </a:moveTo>
                  <a:cubicBezTo>
                    <a:pt x="582" y="9016"/>
                    <a:pt x="10068" y="-1"/>
                    <a:pt x="21572" y="0"/>
                  </a:cubicBezTo>
                  <a:cubicBezTo>
                    <a:pt x="32808" y="0"/>
                    <a:pt x="42168" y="8615"/>
                    <a:pt x="43098" y="19813"/>
                  </a:cubicBezTo>
                  <a:lnTo>
                    <a:pt x="21572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Pulse Code </a:t>
            </a:r>
            <a:r>
              <a:rPr lang="en-US" altLang="en-US" dirty="0" smtClean="0"/>
              <a:t>Modulation (</a:t>
            </a:r>
            <a:r>
              <a:rPr lang="en-US" altLang="en-US" dirty="0"/>
              <a:t>PCM)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Jika suatu sinyal dicuplik (sampling) dg interval regular dg laju lebih besar drpd dua kali frekuensi tertinggi sinyal, sampel-sampel memuat semua informasi dari sinyal original</a:t>
            </a:r>
          </a:p>
          <a:p>
            <a:r>
              <a:rPr lang="en-US" altLang="en-US"/>
              <a:t>Data suara dibatasi di bawah 4000Hz</a:t>
            </a:r>
          </a:p>
          <a:p>
            <a:r>
              <a:rPr lang="en-US" altLang="en-US"/>
              <a:t>Memerlukan 8000 sampel per detik</a:t>
            </a:r>
          </a:p>
          <a:p>
            <a:r>
              <a:rPr lang="en-US" altLang="en-US"/>
              <a:t>Sampel-sampel analog (Pulse Amplitude Modulation, PAM)</a:t>
            </a:r>
          </a:p>
          <a:p>
            <a:r>
              <a:rPr lang="en-US" altLang="en-US"/>
              <a:t>Tiap sampel dialokasikan nilai 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699956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63162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Pulse Code </a:t>
            </a:r>
            <a:r>
              <a:rPr lang="en-US" altLang="en-US" dirty="0" smtClean="0"/>
              <a:t>Modulation (</a:t>
            </a:r>
            <a:r>
              <a:rPr lang="en-US" altLang="en-US" dirty="0"/>
              <a:t>PCM)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Sistem 4 bit memberikan 16 level</a:t>
            </a:r>
          </a:p>
          <a:p>
            <a:r>
              <a:rPr lang="en-US" altLang="en-US"/>
              <a:t>Kuantisasi</a:t>
            </a:r>
          </a:p>
          <a:p>
            <a:pPr lvl="1"/>
            <a:r>
              <a:rPr lang="en-US" altLang="en-US"/>
              <a:t>Error kuantisasi atau noise</a:t>
            </a:r>
          </a:p>
          <a:p>
            <a:pPr lvl="1"/>
            <a:r>
              <a:rPr lang="en-US" altLang="en-US"/>
              <a:t>Aproksimasi berarti tdk mungkin utk mendpkan kembali sinyal original secara eksak</a:t>
            </a:r>
          </a:p>
          <a:p>
            <a:r>
              <a:rPr lang="en-US" altLang="en-US"/>
              <a:t>Sampel 8 bit memberikan 256 level</a:t>
            </a:r>
          </a:p>
          <a:p>
            <a:r>
              <a:rPr lang="en-US" altLang="en-US"/>
              <a:t>Kualitas sebanding dg transmisi analog</a:t>
            </a:r>
          </a:p>
          <a:p>
            <a:r>
              <a:rPr lang="en-US" altLang="en-US"/>
              <a:t>8000 sampel per detik dg masing-masing sampel 8 bit memberikan 64kbps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164607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PCM Example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 b="18814"/>
          <a:stretch>
            <a:fillRect/>
          </a:stretch>
        </p:blipFill>
        <p:spPr bwMode="auto">
          <a:xfrm>
            <a:off x="609600" y="1524000"/>
            <a:ext cx="7696200" cy="51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PCM Block Diagram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 b="44820"/>
          <a:stretch>
            <a:fillRect/>
          </a:stretch>
        </p:blipFill>
        <p:spPr bwMode="auto">
          <a:xfrm>
            <a:off x="76200" y="2819400"/>
            <a:ext cx="8839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Nonlinear Encoding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2800" dirty="0" smtClean="0"/>
              <a:t>Skema PCM menggunakan Nonlinear Encoding yg artinya bhw level2 kuantisasi tdk diperlakukan sama. </a:t>
            </a:r>
          </a:p>
          <a:p>
            <a:pPr eaLnBrk="1" hangingPunct="1"/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</a:t>
            </a:r>
            <a:r>
              <a:rPr lang="en-US" sz="2800" dirty="0" err="1" smtClean="0"/>
              <a:t>distorsi</a:t>
            </a:r>
            <a:endParaRPr lang="en-US" sz="2800" dirty="0" smtClean="0"/>
          </a:p>
          <a:p>
            <a:pPr eaLnBrk="1" hangingPunct="1"/>
            <a:r>
              <a:rPr lang="id-ID" altLang="en-US" sz="2800" dirty="0" smtClean="0"/>
              <a:t>Pengurangan sinyal distorsi dpt dilakukan dg menggunakan kuantisasi yg seragam dan </a:t>
            </a:r>
            <a:r>
              <a:rPr lang="en-US" altLang="en-US" sz="2800" dirty="0" err="1" smtClean="0"/>
              <a:t>companding</a:t>
            </a:r>
            <a:r>
              <a:rPr lang="id-ID" altLang="en-US" sz="2800" dirty="0" smtClean="0"/>
              <a:t> yakni proses mempersingkat rentang intensitas sebuah sinyal dg penambahan lbh banyak penguat utk sinyal</a:t>
            </a:r>
            <a:r>
              <a:rPr lang="en-US" altLang="en-US" sz="2800" dirty="0" smtClean="0"/>
              <a:t>-</a:t>
            </a:r>
            <a:r>
              <a:rPr lang="en-US" altLang="en-US" sz="2800" dirty="0" err="1" smtClean="0"/>
              <a:t>sinyal</a:t>
            </a:r>
            <a:r>
              <a:rPr lang="id-ID" altLang="en-US" sz="2800" dirty="0" smtClean="0"/>
              <a:t> yg lemah dibanding thd sinyal yg kuat pd input.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companding</a:t>
            </a:r>
            <a:r>
              <a:rPr lang="en-US" dirty="0" smtClean="0"/>
              <a:t> (</a:t>
            </a:r>
            <a:r>
              <a:rPr lang="en-US" i="1" dirty="0" smtClean="0"/>
              <a:t>compressing and expanding</a:t>
            </a:r>
            <a:r>
              <a:rPr lang="en-US" dirty="0" smtClean="0"/>
              <a:t>)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µ-law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A-law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berturut-turut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U.S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Pengkuantisasian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i="1" dirty="0" smtClean="0"/>
              <a:t>non-uniform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melewatkan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penguat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(</a:t>
            </a:r>
            <a:r>
              <a:rPr lang="en-US" dirty="0" err="1" smtClean="0"/>
              <a:t>logaritmis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melewatkan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yang </a:t>
            </a:r>
            <a:r>
              <a:rPr lang="en-US" dirty="0" err="1" smtClean="0"/>
              <a:t>terkompresi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pengkuantisasi</a:t>
            </a:r>
            <a:r>
              <a:rPr lang="en-US" dirty="0" smtClean="0"/>
              <a:t> uniform </a:t>
            </a:r>
            <a:r>
              <a:rPr lang="en-US" dirty="0" err="1" smtClean="0"/>
              <a:t>standar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companding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dikuatkan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dikompresi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 dari Non-Linear Coding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 b="15381"/>
          <a:stretch>
            <a:fillRect/>
          </a:stretch>
        </p:blipFill>
        <p:spPr bwMode="auto">
          <a:xfrm>
            <a:off x="76200" y="1676400"/>
            <a:ext cx="90551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Fungsi Companding Tipikal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 b="12939"/>
          <a:stretch>
            <a:fillRect/>
          </a:stretch>
        </p:blipFill>
        <p:spPr bwMode="auto">
          <a:xfrm>
            <a:off x="1676400" y="1676400"/>
            <a:ext cx="50392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Modulation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>Delta Modulation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alternatif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sederhana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PCM yang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1 bit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proses</a:t>
            </a:r>
            <a:r>
              <a:rPr lang="en-US" altLang="en-US" sz="2800" dirty="0" smtClean="0"/>
              <a:t> encoding.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1 bit </a:t>
            </a:r>
            <a:r>
              <a:rPr lang="en-US" altLang="en-US" sz="2800" dirty="0" err="1" smtClean="0"/>
              <a:t>maka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keadaan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dikodekan</a:t>
            </a:r>
            <a:r>
              <a:rPr lang="en-US" altLang="en-US" sz="2800" dirty="0" smtClean="0"/>
              <a:t>.</a:t>
            </a:r>
          </a:p>
          <a:p>
            <a:pPr algn="just"/>
            <a:r>
              <a:rPr lang="id-ID" sz="2800" dirty="0" smtClean="0"/>
              <a:t>Dg DM, suatu input </a:t>
            </a:r>
            <a:r>
              <a:rPr lang="en-US" sz="2800" dirty="0" smtClean="0"/>
              <a:t>analog  </a:t>
            </a:r>
            <a:r>
              <a:rPr lang="en-US" sz="2800" dirty="0" err="1" smtClean="0"/>
              <a:t>kira-kira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tangga</a:t>
            </a:r>
            <a:r>
              <a:rPr lang="id-ID" sz="2800" dirty="0" smtClean="0"/>
              <a:t> yg bergerak naik-turun dg satu level kuantisasi pd tiap interval sampling</a:t>
            </a:r>
          </a:p>
          <a:p>
            <a:pPr algn="just"/>
            <a:r>
              <a:rPr lang="id-ID" sz="2800" dirty="0" smtClean="0"/>
              <a:t>Output dari proses DM adalah tuntunan biner yg dpt digunakan receiver utk rekonstruksi fungsi tangga</a:t>
            </a:r>
            <a:endParaRPr lang="en-US" sz="2800" dirty="0" smtClean="0"/>
          </a:p>
          <a:p>
            <a:r>
              <a:rPr lang="en-US" altLang="en-US" sz="2800" dirty="0" err="1" smtClean="0"/>
              <a:t>Naik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turun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satu</a:t>
            </a:r>
            <a:r>
              <a:rPr lang="en-US" altLang="en-US" sz="2800" dirty="0"/>
              <a:t> level (</a:t>
            </a:r>
            <a:r>
              <a:rPr lang="en-US" altLang="en-US" sz="2800" dirty="0">
                <a:sym typeface="Symbol" pitchFamily="18" charset="2"/>
              </a:rPr>
              <a:t></a:t>
            </a:r>
            <a:r>
              <a:rPr lang="en-US" altLang="en-US" sz="2800" dirty="0"/>
              <a:t>) pd </a:t>
            </a:r>
            <a:r>
              <a:rPr lang="en-US" altLang="en-US" sz="2800" dirty="0" err="1"/>
              <a:t>tiap</a:t>
            </a:r>
            <a:r>
              <a:rPr lang="en-US" altLang="en-US" sz="2800" dirty="0"/>
              <a:t> interval </a:t>
            </a:r>
            <a:r>
              <a:rPr lang="en-US" altLang="en-US" sz="2800" dirty="0" err="1"/>
              <a:t>sampel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Amplitude </a:t>
            </a:r>
            <a:r>
              <a:rPr lang="en-US" dirty="0" smtClean="0"/>
              <a:t>Modulation (AM)</a:t>
            </a:r>
          </a:p>
          <a:p>
            <a:r>
              <a:rPr lang="en-US" dirty="0" smtClean="0"/>
              <a:t>Frequency Modulation (FM)</a:t>
            </a:r>
          </a:p>
          <a:p>
            <a:r>
              <a:rPr lang="en-US" dirty="0" smtClean="0"/>
              <a:t>Phase Modulation (PM)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Analog </a:t>
            </a:r>
            <a:r>
              <a:rPr lang="en-US" dirty="0" err="1" smtClean="0"/>
              <a:t>Sinyal</a:t>
            </a:r>
            <a:r>
              <a:rPr lang="en-US" dirty="0" smtClean="0"/>
              <a:t> Analog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Modulation - contoh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 b="8936"/>
          <a:stretch>
            <a:fillRect/>
          </a:stretch>
        </p:blipFill>
        <p:spPr bwMode="auto">
          <a:xfrm>
            <a:off x="1066800" y="1600200"/>
            <a:ext cx="6781800" cy="495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input analog </a:t>
            </a:r>
            <a:r>
              <a:rPr lang="en-US" dirty="0" err="1" smtClean="0"/>
              <a:t>didekati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level </a:t>
            </a:r>
            <a:r>
              <a:rPr lang="en-US" dirty="0" err="1" smtClean="0"/>
              <a:t>perhitungan</a:t>
            </a:r>
            <a:r>
              <a:rPr lang="en-US" dirty="0" smtClean="0"/>
              <a:t> (d)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interval sampling (Ts). Dan </a:t>
            </a:r>
            <a:r>
              <a:rPr lang="en-US" dirty="0" err="1" smtClean="0"/>
              <a:t>outputnya</a:t>
            </a:r>
            <a:r>
              <a:rPr lang="en-US" dirty="0" smtClean="0"/>
              <a:t> </a:t>
            </a:r>
            <a:r>
              <a:rPr lang="en-US" dirty="0" err="1" smtClean="0"/>
              <a:t>diwakilkan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bit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(‘1’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tangganya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interval </a:t>
            </a:r>
            <a:r>
              <a:rPr lang="en-US" dirty="0" err="1" smtClean="0"/>
              <a:t>berikutnya</a:t>
            </a:r>
            <a:r>
              <a:rPr lang="en-US" dirty="0" smtClean="0"/>
              <a:t>; ‘0’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Modulation - Operasi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 b="10977"/>
          <a:stretch>
            <a:fillRect/>
          </a:stretch>
        </p:blipFill>
        <p:spPr bwMode="auto">
          <a:xfrm>
            <a:off x="1905000" y="1533525"/>
            <a:ext cx="49752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pemodulasi</a:t>
            </a:r>
            <a:r>
              <a:rPr lang="en-US" dirty="0" smtClean="0"/>
              <a:t> s(t)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input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komparator</a:t>
            </a:r>
            <a:r>
              <a:rPr lang="en-US" dirty="0" smtClean="0"/>
              <a:t>.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X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input </a:t>
            </a:r>
            <a:r>
              <a:rPr lang="en-US" dirty="0" err="1" smtClean="0"/>
              <a:t>pembalik</a:t>
            </a:r>
            <a:r>
              <a:rPr lang="en-US" dirty="0" smtClean="0"/>
              <a:t> </a:t>
            </a:r>
            <a:r>
              <a:rPr lang="en-US" dirty="0" err="1" smtClean="0"/>
              <a:t>komparator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ambang</a:t>
            </a:r>
            <a:r>
              <a:rPr lang="en-US" dirty="0" smtClean="0"/>
              <a:t> variable </a:t>
            </a:r>
            <a:r>
              <a:rPr lang="en-US" dirty="0" err="1" smtClean="0"/>
              <a:t>komparator</a:t>
            </a:r>
            <a:r>
              <a:rPr lang="en-US" dirty="0" smtClean="0"/>
              <a:t> switch. </a:t>
            </a:r>
            <a:r>
              <a:rPr lang="en-US" dirty="0" err="1" smtClean="0"/>
              <a:t>Jika</a:t>
            </a:r>
            <a:r>
              <a:rPr lang="en-US" dirty="0" smtClean="0"/>
              <a:t> s(t) &gt; X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komparator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1. </a:t>
            </a:r>
            <a:r>
              <a:rPr lang="en-US" dirty="0" err="1" smtClean="0"/>
              <a:t>Jika</a:t>
            </a:r>
            <a:r>
              <a:rPr lang="en-US" dirty="0" smtClean="0"/>
              <a:t> s(t) &lt; X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komparator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0.</a:t>
            </a:r>
          </a:p>
          <a:p>
            <a:r>
              <a:rPr lang="en-US" dirty="0" smtClean="0"/>
              <a:t>Switch </a:t>
            </a:r>
            <a:r>
              <a:rPr lang="en-US" dirty="0" err="1" smtClean="0"/>
              <a:t>komparator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pemodulasi</a:t>
            </a:r>
            <a:r>
              <a:rPr lang="en-US" dirty="0" smtClean="0"/>
              <a:t> s(t)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X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D-flip-flop.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clock </a:t>
            </a:r>
            <a:r>
              <a:rPr lang="en-US" dirty="0" err="1" smtClean="0"/>
              <a:t>pulsa</a:t>
            </a:r>
            <a:r>
              <a:rPr lang="en-US" dirty="0" smtClean="0"/>
              <a:t>, D-FF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menggeser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D-input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D-FF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menyimpannya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Delta Modulation - Performansi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Reproduksi suara baik </a:t>
            </a:r>
          </a:p>
          <a:p>
            <a:pPr lvl="1"/>
            <a:r>
              <a:rPr lang="en-US" altLang="en-US"/>
              <a:t>PCM - 128 level (7 bit)</a:t>
            </a:r>
          </a:p>
          <a:p>
            <a:pPr lvl="1"/>
            <a:r>
              <a:rPr lang="en-US" altLang="en-US"/>
              <a:t>Voice bandwidth 4khz</a:t>
            </a:r>
          </a:p>
          <a:p>
            <a:pPr lvl="1"/>
            <a:r>
              <a:rPr lang="en-US" altLang="en-US"/>
              <a:t>Memerlukan 8000 x 7 = 56kbps utk PCM</a:t>
            </a:r>
          </a:p>
          <a:p>
            <a:r>
              <a:rPr lang="en-US" altLang="en-US"/>
              <a:t>Kompresi data dp memperbaiki ini</a:t>
            </a:r>
          </a:p>
          <a:p>
            <a:pPr lvl="1"/>
            <a:r>
              <a:rPr lang="en-US" altLang="en-US"/>
              <a:t>mis. Teknik Interframe coding untuk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ADPCM </a:t>
            </a:r>
            <a:r>
              <a:rPr lang="en-US" dirty="0" err="1" smtClean="0"/>
              <a:t>itu</a:t>
            </a:r>
            <a:r>
              <a:rPr lang="en-US" dirty="0" smtClean="0"/>
              <a:t>? Dan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kelebihannya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PCM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?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ADPCM!</a:t>
            </a:r>
          </a:p>
          <a:p>
            <a:r>
              <a:rPr lang="en-US" dirty="0" err="1" smtClean="0"/>
              <a:t>Terangkan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Delta Modulation,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90950"/>
          </a:xfr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endParaRPr lang="en-US" b="1" i="1"/>
          </a:p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r>
              <a:rPr lang="en-US" b="1" i="1"/>
              <a:t>Perkataan “Modem” :  </a:t>
            </a:r>
            <a:r>
              <a:rPr lang="en-US" b="1" i="1">
                <a:solidFill>
                  <a:srgbClr val="FF0066"/>
                </a:solidFill>
              </a:rPr>
              <a:t>mo</a:t>
            </a:r>
            <a:r>
              <a:rPr lang="en-US" b="1" i="1"/>
              <a:t>dulator/</a:t>
            </a:r>
            <a:r>
              <a:rPr lang="en-US" b="1" i="1">
                <a:solidFill>
                  <a:srgbClr val="FF0066"/>
                </a:solidFill>
              </a:rPr>
              <a:t>dem</a:t>
            </a:r>
            <a:r>
              <a:rPr lang="en-US" b="1" i="1"/>
              <a:t>odulator.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Modulasi/Demodulasi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457200" y="1828800"/>
            <a:ext cx="8074025" cy="3997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391400" cy="990600"/>
          </a:xfrm>
        </p:spPr>
        <p:txBody>
          <a:bodyPr/>
          <a:lstStyle/>
          <a:p>
            <a:r>
              <a:rPr lang="en-US" dirty="0"/>
              <a:t>Modem </a:t>
            </a:r>
            <a:r>
              <a:rPr lang="en-US" dirty="0" err="1"/>
              <a:t>Tradisional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457200" y="1600200"/>
            <a:ext cx="7848600" cy="49145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914400"/>
          </a:xfrm>
        </p:spPr>
        <p:txBody>
          <a:bodyPr/>
          <a:lstStyle/>
          <a:p>
            <a:r>
              <a:rPr lang="en-US" dirty="0"/>
              <a:t>Modem 56K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304800" y="1752600"/>
            <a:ext cx="8305800" cy="4867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err="1" smtClean="0"/>
              <a:t>Mengapa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memodulasi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sinyal</a:t>
            </a:r>
            <a:r>
              <a:rPr lang="en-US" altLang="en-US" dirty="0" smtClean="0"/>
              <a:t> analog?</a:t>
            </a:r>
          </a:p>
          <a:p>
            <a:pPr lvl="1"/>
            <a:r>
              <a:rPr lang="en-US" altLang="en-US" dirty="0" err="1" smtClean="0"/>
              <a:t>Frekuensi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tinggi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transmisi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efisien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Memungkinkan</a:t>
            </a:r>
            <a:r>
              <a:rPr lang="en-US" altLang="en-US" dirty="0" smtClean="0"/>
              <a:t> Frequency Division Multiplexing</a:t>
            </a:r>
          </a:p>
          <a:p>
            <a:r>
              <a:rPr lang="en-US" altLang="en-US" dirty="0" err="1" smtClean="0"/>
              <a:t>Tipe-Tipe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modulasi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Amplitude Modulation (AM)</a:t>
            </a:r>
          </a:p>
          <a:p>
            <a:pPr lvl="1"/>
            <a:r>
              <a:rPr lang="en-US" altLang="en-US" dirty="0" smtClean="0"/>
              <a:t>Frequency Modulation (FM)</a:t>
            </a:r>
          </a:p>
          <a:p>
            <a:pPr lvl="1"/>
            <a:r>
              <a:rPr lang="en-US" altLang="en-US" dirty="0" smtClean="0"/>
              <a:t>Phase Modulation (PM)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data,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analog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menghantar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(broadband)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digital &lt; -- &gt; analog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Digital </a:t>
            </a:r>
            <a:r>
              <a:rPr lang="en-US" dirty="0" err="1" smtClean="0"/>
              <a:t>Sinyal</a:t>
            </a:r>
            <a:r>
              <a:rPr lang="en-US" dirty="0" smtClean="0"/>
              <a:t> Analog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Biasanya</a:t>
            </a:r>
            <a:r>
              <a:rPr lang="en-US" sz="2800" dirty="0" smtClean="0"/>
              <a:t> modem </a:t>
            </a:r>
            <a:r>
              <a:rPr lang="en-US" sz="2800" dirty="0" err="1" smtClean="0"/>
              <a:t>menukarkan</a:t>
            </a:r>
            <a:r>
              <a:rPr lang="en-US" sz="2800" dirty="0" smtClean="0"/>
              <a:t> </a:t>
            </a:r>
            <a:r>
              <a:rPr lang="en-US" sz="2800" dirty="0" err="1" smtClean="0"/>
              <a:t>gelombang</a:t>
            </a:r>
            <a:r>
              <a:rPr lang="en-US" sz="2800" dirty="0" smtClean="0"/>
              <a:t> </a:t>
            </a:r>
            <a:r>
              <a:rPr lang="en-US" sz="2800" dirty="0" err="1" smtClean="0"/>
              <a:t>diskrit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sinus </a:t>
            </a:r>
            <a:r>
              <a:rPr lang="en-US" sz="2800" dirty="0" err="1" smtClean="0"/>
              <a:t>utk</a:t>
            </a:r>
            <a:r>
              <a:rPr lang="en-US" sz="2800" dirty="0" smtClean="0"/>
              <a:t> </a:t>
            </a:r>
            <a:r>
              <a:rPr lang="en-US" sz="2800" dirty="0" err="1" smtClean="0"/>
              <a:t>transmisi</a:t>
            </a:r>
            <a:r>
              <a:rPr lang="en-US" sz="2800" dirty="0" smtClean="0"/>
              <a:t> analog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modulasi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Terdapat</a:t>
            </a:r>
            <a:r>
              <a:rPr lang="en-US" sz="2800" dirty="0" smtClean="0"/>
              <a:t> 4 </a:t>
            </a:r>
            <a:r>
              <a:rPr lang="en-US" sz="2800" dirty="0" err="1" smtClean="0"/>
              <a:t>kaedah</a:t>
            </a:r>
            <a:r>
              <a:rPr lang="en-US" sz="2800" dirty="0" smtClean="0"/>
              <a:t> </a:t>
            </a:r>
            <a:r>
              <a:rPr lang="en-US" sz="2800" dirty="0" err="1" smtClean="0"/>
              <a:t>modulasi</a:t>
            </a:r>
            <a:r>
              <a:rPr lang="en-US" sz="2800" dirty="0" smtClean="0"/>
              <a:t> 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ASK (Amplitude Shift Keying)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FSK </a:t>
            </a:r>
            <a:r>
              <a:rPr lang="en-US" sz="2400" dirty="0" smtClean="0"/>
              <a:t>(Frequency </a:t>
            </a:r>
            <a:r>
              <a:rPr lang="en-US" sz="2400" dirty="0" smtClean="0"/>
              <a:t>Shift Keying)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PSK (Phase Shift Keying)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QAM (</a:t>
            </a:r>
            <a:r>
              <a:rPr lang="en-US" sz="2400" dirty="0" err="1" smtClean="0"/>
              <a:t>Quadrature</a:t>
            </a:r>
            <a:r>
              <a:rPr lang="en-US" sz="2400" dirty="0" smtClean="0"/>
              <a:t> Amplitude Modulation )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Kedua</a:t>
            </a:r>
            <a:r>
              <a:rPr lang="en-US" sz="2800" dirty="0" smtClean="0"/>
              <a:t> modem yang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kaedah</a:t>
            </a:r>
            <a:r>
              <a:rPr lang="en-US" sz="2800" dirty="0" smtClean="0"/>
              <a:t> </a:t>
            </a:r>
            <a:r>
              <a:rPr lang="en-US" sz="2800" dirty="0" err="1" smtClean="0"/>
              <a:t>modulasi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utk</a:t>
            </a:r>
            <a:r>
              <a:rPr lang="en-US" sz="2800" dirty="0" smtClean="0"/>
              <a:t> </a:t>
            </a:r>
            <a:r>
              <a:rPr lang="en-US" sz="2800" dirty="0" err="1" smtClean="0"/>
              <a:t>berkomunikasi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/>
          <a:stretch>
            <a:fillRect/>
          </a:stretch>
        </p:blipFill>
        <p:spPr>
          <a:xfrm>
            <a:off x="1066800" y="1828800"/>
            <a:ext cx="7162800" cy="465084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Amplitude Shift Keying</a:t>
            </a:r>
            <a:r>
              <a:rPr lang="id-ID" altLang="en-US" b="1" smtClean="0"/>
              <a:t> (ASK)</a:t>
            </a:r>
            <a:endParaRPr lang="en-US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id-ID" sz="2800" dirty="0" smtClean="0"/>
              <a:t>Dua nilai  biner dilambangkan dua amplitudo berbeda dari frekuensi sinyal pembawa.</a:t>
            </a:r>
          </a:p>
          <a:p>
            <a:pPr eaLnBrk="1" hangingPunct="1"/>
            <a:r>
              <a:rPr lang="en-US" sz="2800" dirty="0" err="1" smtClean="0"/>
              <a:t>Selalu</a:t>
            </a:r>
            <a:r>
              <a:rPr lang="en-US" sz="2800" dirty="0" smtClean="0"/>
              <a:t>, </a:t>
            </a:r>
            <a:r>
              <a:rPr lang="id-ID" sz="2800" dirty="0" smtClean="0"/>
              <a:t>salah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amplitudo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zero</a:t>
            </a:r>
          </a:p>
          <a:p>
            <a:pPr lvl="1" eaLnBrk="1" hangingPunct="1"/>
            <a:r>
              <a:rPr lang="en-US" sz="2400" dirty="0" err="1" smtClean="0"/>
              <a:t>Yakni</a:t>
            </a:r>
            <a:r>
              <a:rPr lang="en-US" sz="2400" dirty="0" smtClean="0"/>
              <a:t>,</a:t>
            </a:r>
            <a:r>
              <a:rPr lang="id-ID" sz="2400" dirty="0" smtClean="0"/>
              <a:t> satu digit biner yg ditunjukkan melalui keberadaan sinyal pd amplitudo yg konstan dr sinyal pembawa, sedangkan yg lain melalui ketidakadaan </a:t>
            </a:r>
            <a:r>
              <a:rPr lang="id-ID" sz="2400" dirty="0" smtClean="0"/>
              <a:t>sinya</a:t>
            </a:r>
            <a:r>
              <a:rPr lang="en-US" sz="2400" dirty="0" smtClean="0"/>
              <a:t>l</a:t>
            </a:r>
            <a:r>
              <a:rPr lang="id-ID" sz="2400" dirty="0" smtClean="0"/>
              <a:t> </a:t>
            </a:r>
            <a:r>
              <a:rPr lang="id-ID" sz="2400" dirty="0" smtClean="0"/>
              <a:t>pembawa. </a:t>
            </a:r>
            <a:endParaRPr lang="en-US" sz="2400" dirty="0" smtClean="0"/>
          </a:p>
          <a:p>
            <a:pPr eaLnBrk="1" hangingPunct="1"/>
            <a:r>
              <a:rPr lang="en-US" sz="2800" dirty="0" err="1" smtClean="0"/>
              <a:t>Rentan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pergantian</a:t>
            </a:r>
            <a:r>
              <a:rPr lang="en-US" sz="2800" dirty="0" smtClean="0"/>
              <a:t> gain </a:t>
            </a:r>
            <a:r>
              <a:rPr lang="en-US" sz="2800" dirty="0" err="1" smtClean="0"/>
              <a:t>tiba-tiba</a:t>
            </a:r>
            <a:endParaRPr lang="en-US" sz="2800" dirty="0" smtClean="0"/>
          </a:p>
          <a:p>
            <a:pPr eaLnBrk="1" hangingPunct="1"/>
            <a:r>
              <a:rPr lang="id-ID" sz="2800" dirty="0" smtClean="0"/>
              <a:t>Teknik Modulasi yg t</a:t>
            </a:r>
            <a:r>
              <a:rPr lang="en-US" sz="2800" dirty="0" err="1" smtClean="0"/>
              <a:t>idak</a:t>
            </a:r>
            <a:r>
              <a:rPr lang="en-US" sz="2800" dirty="0" smtClean="0"/>
              <a:t> </a:t>
            </a:r>
            <a:r>
              <a:rPr lang="id-ID" sz="2800" dirty="0" smtClean="0"/>
              <a:t>terlalu </a:t>
            </a:r>
            <a:r>
              <a:rPr lang="en-US" sz="2800" dirty="0" err="1" smtClean="0"/>
              <a:t>efisien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altLang="en-US" sz="2800" dirty="0" smtClean="0"/>
              <a:t>1200bps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voice grade line</a:t>
            </a:r>
          </a:p>
          <a:p>
            <a:pPr eaLnBrk="1" hangingPunct="1"/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fiber optic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</a:blip>
          <a:srcRect/>
          <a:stretch>
            <a:fillRect/>
          </a:stretch>
        </p:blipFill>
        <p:spPr>
          <a:xfrm>
            <a:off x="914400" y="2057400"/>
            <a:ext cx="7467600" cy="4268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Frequency Shift Keying</a:t>
            </a:r>
            <a:r>
              <a:rPr lang="id-ID" altLang="en-US" b="1" smtClean="0"/>
              <a:t> (FSK)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Secara umum berbentuk </a:t>
            </a:r>
            <a:r>
              <a:rPr lang="en-US" altLang="en-US" sz="2800" smtClean="0"/>
              <a:t>binary FSK (BFSK)</a:t>
            </a:r>
          </a:p>
          <a:p>
            <a:pPr eaLnBrk="1" hangingPunct="1"/>
            <a:r>
              <a:rPr lang="en-US" altLang="en-US" sz="2800" smtClean="0"/>
              <a:t>Dua hasil biner diwakili oleh dua frekuensi yang berbeda(carrier dekat)</a:t>
            </a:r>
          </a:p>
          <a:p>
            <a:pPr eaLnBrk="1" hangingPunct="1"/>
            <a:r>
              <a:rPr lang="en-US" altLang="en-US" sz="2800" smtClean="0"/>
              <a:t>Tidak mudah error daripada ASK</a:t>
            </a:r>
          </a:p>
          <a:p>
            <a:pPr eaLnBrk="1" hangingPunct="1"/>
            <a:r>
              <a:rPr lang="en-US" sz="2800" smtClean="0"/>
              <a:t>Sampai dengan </a:t>
            </a:r>
            <a:r>
              <a:rPr lang="en-US" altLang="en-US" sz="2800" smtClean="0"/>
              <a:t>1200</a:t>
            </a:r>
            <a:r>
              <a:rPr lang="id-ID" altLang="en-US" sz="2800" smtClean="0"/>
              <a:t> </a:t>
            </a:r>
            <a:r>
              <a:rPr lang="en-US" altLang="en-US" sz="2800" smtClean="0"/>
              <a:t>bps pada voice grade line</a:t>
            </a:r>
          </a:p>
          <a:p>
            <a:pPr eaLnBrk="1" hangingPunct="1"/>
            <a:r>
              <a:rPr lang="en-US" altLang="en-US" sz="2800" smtClean="0"/>
              <a:t>Frekuensi radio tinggi</a:t>
            </a:r>
          </a:p>
          <a:p>
            <a:pPr eaLnBrk="1" hangingPunct="1"/>
            <a:r>
              <a:rPr lang="en-US" altLang="en-US" sz="2800" smtClean="0"/>
              <a:t>Tiap frekuensi tinggi pada LAN menggunakan koaksial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FSK pada Voice Grade Line</a:t>
            </a:r>
            <a:endParaRPr lang="en-US" smtClean="0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7559675" cy="4043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Shift-Keying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18000"/>
          </a:blip>
          <a:srcRect/>
          <a:stretch>
            <a:fillRect/>
          </a:stretch>
        </p:blipFill>
        <p:spPr>
          <a:xfrm>
            <a:off x="457200" y="1905000"/>
            <a:ext cx="8153400" cy="4181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Phase Shift Keying</a:t>
            </a:r>
            <a:r>
              <a:rPr lang="id-ID" altLang="en-US" b="1" smtClean="0"/>
              <a:t> (PSK)</a:t>
            </a:r>
            <a:endParaRPr lang="en-US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Fase pada sinyal carrier adalah perubahan untuk mewakili data</a:t>
            </a:r>
          </a:p>
          <a:p>
            <a:pPr eaLnBrk="1" hangingPunct="1"/>
            <a:r>
              <a:rPr lang="en-US" altLang="en-US" smtClean="0"/>
              <a:t>Binary PSK</a:t>
            </a:r>
          </a:p>
          <a:p>
            <a:pPr lvl="1" eaLnBrk="1" hangingPunct="1"/>
            <a:r>
              <a:rPr lang="en-US" smtClean="0"/>
              <a:t>Dua fase diwakili dua digit biner</a:t>
            </a:r>
          </a:p>
          <a:p>
            <a:pPr eaLnBrk="1" hangingPunct="1"/>
            <a:r>
              <a:rPr lang="en-US" altLang="en-US" smtClean="0"/>
              <a:t>Differential PSK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Perubahan fase relatif untuk transmisi sebelumnya lebih dari beberapa sinyal referensi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209800"/>
            <a:ext cx="7467600" cy="378709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685800" y="1752600"/>
            <a:ext cx="80772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Shift-Keying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>
          <a:xfrm>
            <a:off x="457200" y="1752600"/>
            <a:ext cx="82296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905000"/>
            <a:ext cx="6488112" cy="460428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828800"/>
            <a:ext cx="5867400" cy="469583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Quadrature PSK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Penggunaan lebih efisien oleh tiap elemen sinyal diwakili lebih dari satu bit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Misalnya perubahan pada </a:t>
            </a:r>
            <a:r>
              <a:rPr lang="en-US" altLang="en-US" sz="2800" smtClean="0">
                <a:sym typeface="Symbol" pitchFamily="18" charset="2"/>
              </a:rPr>
              <a:t>/2 (90</a:t>
            </a:r>
            <a:r>
              <a:rPr lang="en-US" altLang="en-US" sz="2800" baseline="30000" smtClean="0">
                <a:sym typeface="Symbol" pitchFamily="18" charset="2"/>
              </a:rPr>
              <a:t>o</a:t>
            </a:r>
            <a:r>
              <a:rPr lang="en-US" altLang="en-US" sz="280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Tiap elemen diwakili dua bit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Dapat digunakan 8 sudut fase dan memiliki lebih dari satu amplitudo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ym typeface="Symbol" pitchFamily="18" charset="2"/>
              </a:rPr>
              <a:t>9600bps modem menggunakan sudut 12, empat pada tiap dua amplitudo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Offset QPSK (orthogonal QPSK)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Delay dalam aliran Q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828800"/>
            <a:ext cx="7086600" cy="462324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8-QAM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609600" y="1752600"/>
            <a:ext cx="8077200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Kombinasi QAM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8229600" cy="397764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 dan Baud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6000"/>
          </a:blip>
          <a:srcRect/>
          <a:stretch>
            <a:fillRect/>
          </a:stretch>
        </p:blipFill>
        <p:spPr>
          <a:xfrm>
            <a:off x="457200" y="1828800"/>
            <a:ext cx="83058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Perbandingan Kadar Bit dan Baud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57200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FF0066"/>
                </a:solidFill>
              </a:rPr>
              <a:t>Modulation		Units	Bits/Baud	</a:t>
            </a:r>
            <a:r>
              <a:rPr lang="en-US" sz="2800" dirty="0" err="1">
                <a:solidFill>
                  <a:srgbClr val="FF0066"/>
                </a:solidFill>
              </a:rPr>
              <a:t>Baud</a:t>
            </a:r>
            <a:r>
              <a:rPr lang="en-US" sz="2800" dirty="0">
                <a:solidFill>
                  <a:srgbClr val="FF0066"/>
                </a:solidFill>
              </a:rPr>
              <a:t> rate	Bit Rate</a:t>
            </a:r>
          </a:p>
          <a:p>
            <a:pPr>
              <a:buFontTx/>
              <a:buNone/>
            </a:pPr>
            <a:r>
              <a:rPr lang="en-US" sz="2800" dirty="0"/>
              <a:t>ASK, FSK, 2-PSK	Bit		1	N		</a:t>
            </a:r>
            <a:r>
              <a:rPr lang="en-US" sz="2800" dirty="0" err="1"/>
              <a:t>N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4-PSK, 4-QAM	</a:t>
            </a:r>
            <a:r>
              <a:rPr lang="en-US" sz="2800" dirty="0" err="1"/>
              <a:t>Dibit</a:t>
            </a:r>
            <a:r>
              <a:rPr lang="en-US" sz="2800" dirty="0"/>
              <a:t>		2	N		2N</a:t>
            </a:r>
          </a:p>
          <a:p>
            <a:pPr>
              <a:buFontTx/>
              <a:buNone/>
            </a:pPr>
            <a:r>
              <a:rPr lang="en-US" sz="2800" dirty="0"/>
              <a:t>8-PSK, 8-QAM	</a:t>
            </a:r>
            <a:r>
              <a:rPr lang="en-US" sz="2800" dirty="0" err="1"/>
              <a:t>Tribit</a:t>
            </a:r>
            <a:r>
              <a:rPr lang="en-US" sz="2800" dirty="0"/>
              <a:t>		3	N		3N</a:t>
            </a:r>
          </a:p>
          <a:p>
            <a:pPr>
              <a:buFontTx/>
              <a:buNone/>
            </a:pPr>
            <a:r>
              <a:rPr lang="en-US" sz="2800" dirty="0"/>
              <a:t>16-QAM		</a:t>
            </a:r>
            <a:r>
              <a:rPr lang="en-US" sz="2800" dirty="0" err="1"/>
              <a:t>Quadbit</a:t>
            </a:r>
            <a:r>
              <a:rPr lang="en-US" sz="2800" dirty="0"/>
              <a:t>	4	N		4N</a:t>
            </a:r>
          </a:p>
          <a:p>
            <a:pPr>
              <a:buFontTx/>
              <a:buNone/>
            </a:pPr>
            <a:r>
              <a:rPr lang="en-US" sz="2800" dirty="0"/>
              <a:t>32-QAM		</a:t>
            </a:r>
            <a:r>
              <a:rPr lang="en-US" sz="2800" dirty="0" err="1"/>
              <a:t>Pentabit</a:t>
            </a:r>
            <a:r>
              <a:rPr lang="en-US" sz="2800" dirty="0"/>
              <a:t>	5	N		5N</a:t>
            </a:r>
          </a:p>
          <a:p>
            <a:pPr>
              <a:buFontTx/>
              <a:buNone/>
            </a:pPr>
            <a:r>
              <a:rPr lang="en-US" sz="2800" dirty="0"/>
              <a:t>64-QAM		</a:t>
            </a:r>
            <a:r>
              <a:rPr lang="en-US" sz="2800" dirty="0" err="1"/>
              <a:t>Hexabit</a:t>
            </a:r>
            <a:r>
              <a:rPr lang="en-US" sz="2800" dirty="0"/>
              <a:t>	6	N		6N</a:t>
            </a:r>
          </a:p>
          <a:p>
            <a:pPr>
              <a:buFontTx/>
              <a:buNone/>
            </a:pPr>
            <a:r>
              <a:rPr lang="en-US" sz="2800" dirty="0"/>
              <a:t>128-QAM		</a:t>
            </a:r>
            <a:r>
              <a:rPr lang="en-US" sz="2800" dirty="0" err="1"/>
              <a:t>Septabit</a:t>
            </a:r>
            <a:r>
              <a:rPr lang="en-US" sz="2800" dirty="0"/>
              <a:t>	7	N		7N</a:t>
            </a:r>
          </a:p>
          <a:p>
            <a:pPr>
              <a:buFontTx/>
              <a:buNone/>
            </a:pPr>
            <a:r>
              <a:rPr lang="en-US" sz="2800" dirty="0"/>
              <a:t>256-QAM		</a:t>
            </a:r>
            <a:r>
              <a:rPr lang="en-US" sz="2800" dirty="0" err="1"/>
              <a:t>Octabit</a:t>
            </a:r>
            <a:r>
              <a:rPr lang="en-US" sz="2800" dirty="0"/>
              <a:t>	8	N		8N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6552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4 </a:t>
            </a:r>
            <a:r>
              <a:rPr lang="en-US" b="1" dirty="0" err="1" smtClean="0"/>
              <a:t>kombinasi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dihasilkan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pPr lvl="0"/>
            <a:r>
              <a:rPr lang="en-US" i="1" dirty="0" smtClean="0"/>
              <a:t>Data Analog, </a:t>
            </a:r>
            <a:r>
              <a:rPr lang="en-US" i="1" dirty="0" err="1" smtClean="0"/>
              <a:t>Sinyal</a:t>
            </a:r>
            <a:r>
              <a:rPr lang="en-US" i="1" dirty="0" smtClean="0"/>
              <a:t> Analog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baseband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modulasi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menggeser</a:t>
            </a:r>
            <a:r>
              <a:rPr lang="en-US" dirty="0" smtClean="0"/>
              <a:t> bandwidth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baseband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endParaRPr lang="en-US" dirty="0" smtClean="0"/>
          </a:p>
          <a:p>
            <a:pPr lvl="0"/>
            <a:r>
              <a:rPr lang="en-US" i="1" dirty="0" smtClean="0"/>
              <a:t>Data Analog, </a:t>
            </a:r>
            <a:r>
              <a:rPr lang="en-US" i="1" dirty="0" err="1" smtClean="0"/>
              <a:t>Sinyal</a:t>
            </a:r>
            <a:r>
              <a:rPr lang="en-US" i="1" dirty="0" smtClean="0"/>
              <a:t> Digital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Yang </a:t>
            </a:r>
            <a:r>
              <a:rPr lang="en-US" dirty="0" err="1" smtClean="0"/>
              <a:t>diijinkan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digital modern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sakelar</a:t>
            </a:r>
            <a:endParaRPr lang="en-US" dirty="0" smtClean="0"/>
          </a:p>
          <a:p>
            <a:pPr lvl="0"/>
            <a:r>
              <a:rPr lang="en-US" i="1" dirty="0" smtClean="0"/>
              <a:t>Data Digital, </a:t>
            </a:r>
            <a:r>
              <a:rPr lang="en-US" i="1" dirty="0" err="1" smtClean="0"/>
              <a:t>Sinyal</a:t>
            </a:r>
            <a:r>
              <a:rPr lang="en-US" i="1" dirty="0" smtClean="0"/>
              <a:t> Analog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Beberapa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serat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/ software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merambatkan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</a:t>
            </a:r>
          </a:p>
          <a:p>
            <a:pPr lvl="0"/>
            <a:r>
              <a:rPr lang="en-US" i="1" dirty="0" smtClean="0"/>
              <a:t>Data Digital, </a:t>
            </a:r>
            <a:r>
              <a:rPr lang="en-US" i="1" dirty="0" err="1" smtClean="0"/>
              <a:t>Sinyal</a:t>
            </a:r>
            <a:r>
              <a:rPr lang="en-US" i="1" dirty="0" smtClean="0"/>
              <a:t> Digital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mengkode</a:t>
            </a:r>
            <a:r>
              <a:rPr lang="en-US" dirty="0" smtClean="0"/>
              <a:t> data digital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modulator digital </a:t>
            </a:r>
            <a:r>
              <a:rPr lang="en-US" dirty="0" err="1" smtClean="0"/>
              <a:t>ke</a:t>
            </a:r>
            <a:r>
              <a:rPr lang="en-US" dirty="0" smtClean="0"/>
              <a:t> analog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838200" y="1752600"/>
            <a:ext cx="7391400" cy="46386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Digital </a:t>
            </a:r>
            <a:r>
              <a:rPr lang="en-US" dirty="0" err="1" smtClean="0"/>
              <a:t>Sinyal</a:t>
            </a:r>
            <a:r>
              <a:rPr lang="en-US" dirty="0" smtClean="0"/>
              <a:t> Digital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digital. Data </a:t>
            </a:r>
            <a:r>
              <a:rPr lang="en-US" dirty="0" err="1" smtClean="0"/>
              <a:t>binari</a:t>
            </a:r>
            <a:r>
              <a:rPr lang="en-US" dirty="0" smtClean="0"/>
              <a:t> / digital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mengkodekan</a:t>
            </a:r>
            <a:r>
              <a:rPr lang="en-US" dirty="0" smtClean="0"/>
              <a:t> bit-bit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: 	bit </a:t>
            </a:r>
            <a:r>
              <a:rPr lang="en-US" dirty="0" err="1" smtClean="0"/>
              <a:t>binari</a:t>
            </a:r>
            <a:r>
              <a:rPr lang="en-US" dirty="0" smtClean="0"/>
              <a:t> 0 </a:t>
            </a:r>
            <a:r>
              <a:rPr lang="en-US" dirty="0" err="1" smtClean="0"/>
              <a:t>untuk</a:t>
            </a:r>
            <a:r>
              <a:rPr lang="en-US" dirty="0" smtClean="0"/>
              <a:t> level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bit </a:t>
            </a:r>
            <a:r>
              <a:rPr lang="en-US" dirty="0" err="1" smtClean="0"/>
              <a:t>binari</a:t>
            </a:r>
            <a:r>
              <a:rPr lang="en-US" dirty="0" smtClean="0"/>
              <a:t> 1 </a:t>
            </a:r>
            <a:r>
              <a:rPr lang="en-US" dirty="0" err="1" smtClean="0"/>
              <a:t>untuk</a:t>
            </a:r>
            <a:r>
              <a:rPr lang="en-US" dirty="0" smtClean="0"/>
              <a:t> level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kecepatan</a:t>
            </a:r>
            <a:r>
              <a:rPr lang="en-US" dirty="0" smtClean="0"/>
              <a:t> data </a:t>
            </a:r>
            <a:r>
              <a:rPr lang="en-US" dirty="0" err="1" smtClean="0"/>
              <a:t>signalling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bps (bit per </a:t>
            </a:r>
            <a:r>
              <a:rPr lang="en-US" dirty="0" err="1" smtClean="0"/>
              <a:t>detik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unipolar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polar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logic </a:t>
            </a:r>
            <a:r>
              <a:rPr lang="en-US" dirty="0" err="1" smtClean="0"/>
              <a:t>statenya</a:t>
            </a:r>
            <a:r>
              <a:rPr lang="en-US" dirty="0" smtClean="0"/>
              <a:t>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level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level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Durasi</a:t>
            </a:r>
            <a:r>
              <a:rPr lang="en-US" dirty="0" smtClean="0"/>
              <a:t> = </a:t>
            </a:r>
            <a:r>
              <a:rPr lang="en-US" dirty="0" err="1" smtClean="0"/>
              <a:t>panjang</a:t>
            </a:r>
            <a:r>
              <a:rPr lang="en-US" dirty="0" smtClean="0"/>
              <a:t> bit (1/R)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transmiter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bit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R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modulasi</a:t>
            </a:r>
            <a:r>
              <a:rPr lang="en-US" dirty="0" smtClean="0"/>
              <a:t> :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level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baud (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eleman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perdetik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Mark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binari</a:t>
            </a:r>
            <a:r>
              <a:rPr lang="en-US" dirty="0" smtClean="0"/>
              <a:t> 1,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	Space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binari</a:t>
            </a:r>
            <a:r>
              <a:rPr lang="en-US" dirty="0" smtClean="0"/>
              <a:t> 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6552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 </a:t>
            </a:r>
            <a:r>
              <a:rPr lang="en-US" b="1" dirty="0" err="1" smtClean="0"/>
              <a:t>penerima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mengartikan</a:t>
            </a:r>
            <a:r>
              <a:rPr lang="en-US" b="1" dirty="0" smtClean="0"/>
              <a:t> </a:t>
            </a:r>
            <a:r>
              <a:rPr lang="en-US" b="1" dirty="0" err="1" smtClean="0"/>
              <a:t>sinyal</a:t>
            </a:r>
            <a:r>
              <a:rPr lang="en-US" b="1" dirty="0" smtClean="0"/>
              <a:t> yang </a:t>
            </a:r>
            <a:r>
              <a:rPr lang="en-US" b="1" dirty="0" err="1" smtClean="0"/>
              <a:t>datang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Ratio signal to noise (S/N) : </a:t>
            </a:r>
            <a:r>
              <a:rPr lang="en-US" dirty="0" err="1" smtClean="0"/>
              <a:t>peningkatan</a:t>
            </a:r>
            <a:r>
              <a:rPr lang="en-US" dirty="0" smtClean="0"/>
              <a:t> S/N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bit error rate</a:t>
            </a:r>
          </a:p>
          <a:p>
            <a:pPr lvl="1"/>
            <a:r>
              <a:rPr lang="en-US" dirty="0" err="1" smtClean="0"/>
              <a:t>Kecepatan</a:t>
            </a:r>
            <a:r>
              <a:rPr lang="en-US" dirty="0" smtClean="0"/>
              <a:t> data / data rate : </a:t>
            </a:r>
            <a:r>
              <a:rPr lang="en-US" dirty="0" err="1" smtClean="0"/>
              <a:t>peningkatan</a:t>
            </a:r>
            <a:r>
              <a:rPr lang="en-US" dirty="0" smtClean="0"/>
              <a:t> data rate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bit error rate (</a:t>
            </a:r>
            <a:r>
              <a:rPr lang="en-US" dirty="0" err="1" smtClean="0"/>
              <a:t>kecepatan</a:t>
            </a:r>
            <a:r>
              <a:rPr lang="en-US" dirty="0" smtClean="0"/>
              <a:t> error </a:t>
            </a:r>
            <a:r>
              <a:rPr lang="en-US" dirty="0" err="1" smtClean="0"/>
              <a:t>dari</a:t>
            </a:r>
            <a:r>
              <a:rPr lang="en-US" dirty="0" smtClean="0"/>
              <a:t> bit)</a:t>
            </a:r>
          </a:p>
          <a:p>
            <a:pPr lvl="1"/>
            <a:r>
              <a:rPr lang="en-US" dirty="0" smtClean="0"/>
              <a:t>Bandwidth : </a:t>
            </a:r>
            <a:r>
              <a:rPr lang="en-US" dirty="0" err="1" smtClean="0"/>
              <a:t>peningkatan</a:t>
            </a:r>
            <a:r>
              <a:rPr lang="en-US" dirty="0" smtClean="0"/>
              <a:t> bandwidth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data rate.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ketiga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: </a:t>
            </a:r>
          </a:p>
          <a:p>
            <a:pPr lvl="1"/>
            <a:r>
              <a:rPr lang="en-US" dirty="0" err="1" smtClean="0"/>
              <a:t>Kecepatan</a:t>
            </a:r>
            <a:r>
              <a:rPr lang="en-US" dirty="0" smtClean="0"/>
              <a:t> data </a:t>
            </a:r>
            <a:r>
              <a:rPr lang="en-US" dirty="0" err="1" smtClean="0"/>
              <a:t>bertambah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errorpun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bit yang </a:t>
            </a:r>
            <a:r>
              <a:rPr lang="en-US" dirty="0" err="1" smtClean="0"/>
              <a:t>diterima</a:t>
            </a:r>
            <a:r>
              <a:rPr lang="en-US" dirty="0" smtClean="0"/>
              <a:t> error.</a:t>
            </a:r>
          </a:p>
          <a:p>
            <a:pPr lvl="1"/>
            <a:r>
              <a:rPr lang="fi-FI" dirty="0" smtClean="0"/>
              <a:t>Kenaikan S/N mengakibatkan kecepatan error berkurang</a:t>
            </a:r>
            <a:endParaRPr lang="en-US" dirty="0" smtClean="0"/>
          </a:p>
          <a:p>
            <a:pPr lvl="1"/>
            <a:r>
              <a:rPr lang="fi-FI" dirty="0" smtClean="0"/>
              <a:t>Lebar bandwidth membesar yang diperbolehkan, kecepatan data akan bertambah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5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 (</a:t>
            </a:r>
            <a:r>
              <a:rPr lang="en-US" b="1" dirty="0" err="1" smtClean="0"/>
              <a:t>faktor-faktor</a:t>
            </a:r>
            <a:r>
              <a:rPr lang="en-US" b="1" dirty="0" smtClean="0"/>
              <a:t> yang </a:t>
            </a:r>
            <a:r>
              <a:rPr lang="en-US" b="1" dirty="0" err="1" smtClean="0"/>
              <a:t>mempengaruhi</a:t>
            </a:r>
            <a:r>
              <a:rPr lang="en-US" b="1" dirty="0" smtClean="0"/>
              <a:t> coding) </a:t>
            </a:r>
            <a:r>
              <a:rPr lang="en-US" dirty="0" smtClean="0"/>
              <a:t>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/ signal </a:t>
            </a:r>
            <a:r>
              <a:rPr lang="en-US" dirty="0" err="1" smtClean="0"/>
              <a:t>spektrum</a:t>
            </a:r>
            <a:endParaRPr lang="en-US" dirty="0" smtClean="0"/>
          </a:p>
          <a:p>
            <a:pPr marL="83439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Ketidakadaan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bandwidth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.</a:t>
            </a:r>
          </a:p>
          <a:p>
            <a:pPr marL="834390" lvl="1" indent="-514350">
              <a:buFont typeface="+mj-lt"/>
              <a:buAutoNum type="arabicPeriod" startAt="2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sinkronisasi</a:t>
            </a:r>
            <a:r>
              <a:rPr lang="en-US" dirty="0" smtClean="0"/>
              <a:t> / clocking / signal synchronization capability </a:t>
            </a:r>
          </a:p>
          <a:p>
            <a:pPr marL="83439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start </a:t>
            </a:r>
            <a:r>
              <a:rPr lang="en-US" dirty="0" err="1" smtClean="0"/>
              <a:t>dan</a:t>
            </a:r>
            <a:r>
              <a:rPr lang="en-US" dirty="0" smtClean="0"/>
              <a:t> stop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bit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sinkronisasi</a:t>
            </a:r>
            <a:r>
              <a:rPr lang="en-US" dirty="0" smtClean="0"/>
              <a:t>.</a:t>
            </a:r>
          </a:p>
          <a:p>
            <a:pPr marL="834390" lvl="1" indent="-514350">
              <a:buFont typeface="+mj-lt"/>
              <a:buAutoNum type="arabicPeriod" startAt="3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error / signal error detecting capability</a:t>
            </a:r>
          </a:p>
          <a:p>
            <a:pPr marL="83439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Kemampuan</a:t>
            </a:r>
            <a:r>
              <a:rPr lang="en-US" dirty="0" smtClean="0"/>
              <a:t> error detection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natural.</a:t>
            </a:r>
          </a:p>
          <a:p>
            <a:pPr marL="834390" lvl="1" indent="-514350">
              <a:buFont typeface="+mj-lt"/>
              <a:buAutoNum type="arabicPeriod" startAt="4"/>
            </a:pP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/ signal interference and noise immunity</a:t>
            </a:r>
          </a:p>
          <a:p>
            <a:pPr marL="83439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bit error.</a:t>
            </a:r>
          </a:p>
          <a:p>
            <a:pPr marL="834390" lvl="1" indent="-514350">
              <a:buFont typeface="+mj-lt"/>
              <a:buAutoNum type="arabicPeriod" startAt="5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/ cost and complexity</a:t>
            </a:r>
          </a:p>
          <a:p>
            <a:pPr marL="834390" lvl="1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pensinyalan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data rate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Data Digital, </a:t>
            </a:r>
            <a:r>
              <a:rPr lang="en-US" b="1" dirty="0" err="1" smtClean="0"/>
              <a:t>Sinyal</a:t>
            </a:r>
            <a:r>
              <a:rPr lang="en-US" b="1" dirty="0" smtClean="0"/>
              <a:t> Digital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:</a:t>
            </a:r>
          </a:p>
          <a:p>
            <a:pPr lvl="1"/>
            <a:r>
              <a:rPr lang="en-US" altLang="en-US" dirty="0" err="1" smtClean="0"/>
              <a:t>Nonreturn</a:t>
            </a:r>
            <a:r>
              <a:rPr lang="en-US" altLang="en-US" dirty="0" smtClean="0"/>
              <a:t> to Zero-Level (NRZ-L)</a:t>
            </a:r>
          </a:p>
          <a:p>
            <a:pPr lvl="1"/>
            <a:r>
              <a:rPr lang="en-US" altLang="en-US" dirty="0" err="1" smtClean="0"/>
              <a:t>Nonreturn</a:t>
            </a:r>
            <a:r>
              <a:rPr lang="en-US" altLang="en-US" dirty="0" smtClean="0"/>
              <a:t> to Zero Inverted (NRZI)</a:t>
            </a:r>
          </a:p>
          <a:p>
            <a:pPr lvl="1"/>
            <a:r>
              <a:rPr lang="en-US" altLang="en-US" dirty="0" smtClean="0"/>
              <a:t>Bipolar -AMI</a:t>
            </a:r>
          </a:p>
          <a:p>
            <a:pPr lvl="1"/>
            <a:r>
              <a:rPr lang="en-US" altLang="en-US" dirty="0" err="1" smtClean="0"/>
              <a:t>Pseudoternary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Manchester</a:t>
            </a:r>
          </a:p>
          <a:p>
            <a:pPr lvl="1"/>
            <a:r>
              <a:rPr lang="en-US" altLang="en-US" dirty="0" smtClean="0"/>
              <a:t>Differential Manchester</a:t>
            </a:r>
          </a:p>
          <a:p>
            <a:pPr lvl="1"/>
            <a:r>
              <a:rPr lang="en-US" altLang="en-US" dirty="0" smtClean="0"/>
              <a:t>B8ZS</a:t>
            </a:r>
          </a:p>
          <a:p>
            <a:pPr lvl="1"/>
            <a:r>
              <a:rPr lang="en-US" altLang="en-US" dirty="0" smtClean="0"/>
              <a:t>HDB3</a:t>
            </a:r>
          </a:p>
          <a:p>
            <a:endParaRPr lang="en-US" alt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Nonreturn to Zero-Level (NRZ-L)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Dua tegangan berbeda utk bit-bit 0 dan 1</a:t>
            </a:r>
          </a:p>
          <a:p>
            <a:r>
              <a:rPr lang="en-US" altLang="en-US"/>
              <a:t>Tegangan konstan selama bit interval</a:t>
            </a:r>
          </a:p>
          <a:p>
            <a:pPr lvl="1"/>
            <a:r>
              <a:rPr lang="en-US" altLang="en-US"/>
              <a:t>Tdk ada transisi yaitu ada tegangan kembali ke nol</a:t>
            </a:r>
          </a:p>
          <a:p>
            <a:r>
              <a:rPr lang="en-US" altLang="en-US"/>
              <a:t>Mis. Tdk ada tegangan utk “0”, tegangan positif konstan utk “1”</a:t>
            </a:r>
          </a:p>
          <a:p>
            <a:r>
              <a:rPr lang="en-US" altLang="en-US"/>
              <a:t>Lebih sering, tegangan negatif utk satu harga dan positif utk lainnya</a:t>
            </a:r>
          </a:p>
          <a:p>
            <a:r>
              <a:rPr lang="en-US" altLang="en-US"/>
              <a:t>Ini adalah NRZ-L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Nonreturn</a:t>
            </a:r>
            <a:r>
              <a:rPr lang="en-US" altLang="en-US" dirty="0"/>
              <a:t> to Zero </a:t>
            </a:r>
            <a:r>
              <a:rPr lang="en-US" altLang="en-US" dirty="0" smtClean="0"/>
              <a:t>Inverted (NRZ-I)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Nonreturn to zero inverted on ones</a:t>
            </a:r>
          </a:p>
          <a:p>
            <a:r>
              <a:rPr lang="en-US" altLang="en-US"/>
              <a:t>Pulsa tegangan konstan utk durasi bit</a:t>
            </a:r>
          </a:p>
          <a:p>
            <a:r>
              <a:rPr lang="en-US" altLang="en-US"/>
              <a:t>Data dikodekan sbg ada atau tdk ada transisi sinyal pd awal waktu bit</a:t>
            </a:r>
          </a:p>
          <a:p>
            <a:r>
              <a:rPr lang="en-US" altLang="en-US"/>
              <a:t>Transisi (rendah ke tinggi atau tinggi ke rendah) menyatakan  biner 1</a:t>
            </a:r>
          </a:p>
          <a:p>
            <a:r>
              <a:rPr lang="en-US" altLang="en-US"/>
              <a:t>Tdk ada transisi menyatakan biner 0</a:t>
            </a:r>
          </a:p>
          <a:p>
            <a:r>
              <a:rPr lang="en-US" altLang="en-US"/>
              <a:t>Contoh dari differential encoding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NRZ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 l="3047" b="69867"/>
          <a:stretch>
            <a:fillRect/>
          </a:stretch>
        </p:blipFill>
        <p:spPr bwMode="auto">
          <a:xfrm>
            <a:off x="685800" y="1752600"/>
            <a:ext cx="77724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Differential Encoding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 direpresentasikan dg perubahan dr level-level</a:t>
            </a:r>
          </a:p>
          <a:p>
            <a:r>
              <a:rPr lang="en-US" altLang="en-US"/>
              <a:t>Deteksi transisi lebih handal drpd level</a:t>
            </a:r>
          </a:p>
          <a:p>
            <a:r>
              <a:rPr lang="en-US" altLang="en-US"/>
              <a:t>Dlm layout transmisi yg kompleks sangat mudah kehilangan sense polaritas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NRZ pros dan cons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Pros</a:t>
            </a:r>
          </a:p>
          <a:p>
            <a:pPr lvl="1"/>
            <a:r>
              <a:rPr lang="en-US" altLang="en-US"/>
              <a:t>Mudah dlm rekayasa</a:t>
            </a:r>
          </a:p>
          <a:p>
            <a:pPr lvl="1"/>
            <a:r>
              <a:rPr lang="en-US" altLang="en-US"/>
              <a:t>Baik dlm penggunaan bandwidth</a:t>
            </a:r>
          </a:p>
          <a:p>
            <a:r>
              <a:rPr lang="en-US" altLang="en-US"/>
              <a:t>Cons</a:t>
            </a:r>
          </a:p>
          <a:p>
            <a:pPr lvl="1"/>
            <a:r>
              <a:rPr lang="en-US" altLang="en-US"/>
              <a:t>komponen dc</a:t>
            </a:r>
          </a:p>
          <a:p>
            <a:pPr lvl="1"/>
            <a:r>
              <a:rPr lang="en-US" altLang="en-US"/>
              <a:t>Kurang kemampuan sinkronisasi</a:t>
            </a:r>
          </a:p>
          <a:p>
            <a:r>
              <a:rPr lang="en-US" altLang="en-US"/>
              <a:t>Digunakan utk perekaman (recording) magnetis</a:t>
            </a:r>
          </a:p>
          <a:p>
            <a:r>
              <a:rPr lang="en-US" altLang="en-US"/>
              <a:t>Tdk sering digunakan utk transmisi sinyal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/>
              <a:t>AM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>
          <a:xfrm>
            <a:off x="685800" y="1752600"/>
            <a:ext cx="76200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Multilevel Binary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Menggunakan lebih dari dua level</a:t>
            </a:r>
          </a:p>
          <a:p>
            <a:r>
              <a:rPr lang="en-US" altLang="en-US"/>
              <a:t>Bipolar-AMI</a:t>
            </a:r>
          </a:p>
          <a:p>
            <a:pPr lvl="1"/>
            <a:r>
              <a:rPr lang="en-US" altLang="en-US"/>
              <a:t>nol direpresentasikan dg tdk ada sinyal saluran</a:t>
            </a:r>
          </a:p>
          <a:p>
            <a:pPr lvl="1"/>
            <a:r>
              <a:rPr lang="en-US" altLang="en-US"/>
              <a:t>Satu direpresentasikan dg pulsa positif atau negatif</a:t>
            </a:r>
          </a:p>
          <a:p>
            <a:pPr lvl="1"/>
            <a:r>
              <a:rPr lang="en-US" altLang="en-US"/>
              <a:t>Pulsa-pulsa satu bergantian dlm polaritas</a:t>
            </a:r>
          </a:p>
          <a:p>
            <a:pPr lvl="1"/>
            <a:r>
              <a:rPr lang="en-US" altLang="en-US"/>
              <a:t>Tdk kehilangan sinkronisasi utk deretan satu yg panjang (Nol masih masalah)</a:t>
            </a:r>
          </a:p>
          <a:p>
            <a:pPr lvl="1"/>
            <a:r>
              <a:rPr lang="en-US" altLang="en-US"/>
              <a:t>Tdk ada komponen dc</a:t>
            </a:r>
          </a:p>
          <a:p>
            <a:pPr lvl="1"/>
            <a:r>
              <a:rPr lang="en-US" altLang="en-US"/>
              <a:t>Bandwidth lebih rendah</a:t>
            </a:r>
          </a:p>
          <a:p>
            <a:pPr lvl="1"/>
            <a:r>
              <a:rPr lang="en-US" altLang="en-US"/>
              <a:t>Deteksi error mudah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Pseudoternary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Satu direpresentasikan dg ketiadaan sinyal saluran</a:t>
            </a:r>
          </a:p>
          <a:p>
            <a:r>
              <a:rPr lang="en-US" altLang="en-US"/>
              <a:t>Nol direpresentasikan pergantian positif dan  negatif</a:t>
            </a:r>
          </a:p>
          <a:p>
            <a:r>
              <a:rPr lang="en-US" altLang="en-US"/>
              <a:t>Tdk ada kelebihan atau kekurangan dibandingkan bipolar-AMI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Bipolar-AMI dan Pseudoternary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/>
          <a:srcRect l="3047" b="69867"/>
          <a:stretch>
            <a:fillRect/>
          </a:stretch>
        </p:blipFill>
        <p:spPr bwMode="auto">
          <a:xfrm>
            <a:off x="304800" y="1801813"/>
            <a:ext cx="8839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/>
          <a:srcRect t="33022" b="36497"/>
          <a:stretch>
            <a:fillRect/>
          </a:stretch>
        </p:blipFill>
        <p:spPr bwMode="auto">
          <a:xfrm>
            <a:off x="76200" y="2398713"/>
            <a:ext cx="89916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Untung Rugi utk Multilevel Binary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Tdk seefisien NRZ</a:t>
            </a:r>
          </a:p>
          <a:p>
            <a:pPr lvl="1"/>
            <a:r>
              <a:rPr lang="en-US" altLang="en-US"/>
              <a:t>Tiap elemen sinyal hanya merepresentasikan satu bit</a:t>
            </a:r>
          </a:p>
          <a:p>
            <a:pPr lvl="1"/>
            <a:r>
              <a:rPr lang="en-US" altLang="en-US"/>
              <a:t>Dlm suatu sistem 3 level dp merepresentasikan log</a:t>
            </a:r>
            <a:r>
              <a:rPr lang="en-US" altLang="en-US" baseline="-25000"/>
              <a:t>2</a:t>
            </a:r>
            <a:r>
              <a:rPr lang="en-US" altLang="en-US"/>
              <a:t>3 = 1.58 bits</a:t>
            </a:r>
          </a:p>
          <a:p>
            <a:pPr lvl="1"/>
            <a:r>
              <a:rPr lang="en-US" altLang="en-US"/>
              <a:t>Penerima harus membedakan antara tiga level </a:t>
            </a:r>
            <a:br>
              <a:rPr lang="en-US" altLang="en-US"/>
            </a:br>
            <a:r>
              <a:rPr lang="en-US" altLang="en-US"/>
              <a:t>(+A, -A, 0)</a:t>
            </a:r>
          </a:p>
          <a:p>
            <a:pPr lvl="1"/>
            <a:r>
              <a:rPr lang="en-US" altLang="en-US"/>
              <a:t>Memerlukan kira-kira daya sinyal 3dB lebih utk probabilitas bit error yg sama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Biphase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/>
              <a:t>Manchester</a:t>
            </a:r>
          </a:p>
          <a:p>
            <a:pPr lvl="1"/>
            <a:r>
              <a:rPr lang="en-US" altLang="en-US" sz="2000"/>
              <a:t>Transisi pd pertengahan tiap perioda bit</a:t>
            </a:r>
          </a:p>
          <a:p>
            <a:pPr lvl="1"/>
            <a:r>
              <a:rPr lang="en-US" altLang="en-US" sz="2000"/>
              <a:t>Transisi berperan sbg clock dan data</a:t>
            </a:r>
          </a:p>
          <a:p>
            <a:pPr lvl="1"/>
            <a:r>
              <a:rPr lang="en-US" altLang="en-US" sz="2000"/>
              <a:t>Rendah ke tinggi menyatakan satu</a:t>
            </a:r>
          </a:p>
          <a:p>
            <a:pPr lvl="1"/>
            <a:r>
              <a:rPr lang="en-US" altLang="en-US" sz="2000"/>
              <a:t>Tinggi ke rendah menyatakan nol</a:t>
            </a:r>
          </a:p>
          <a:p>
            <a:pPr lvl="1"/>
            <a:r>
              <a:rPr lang="en-US" altLang="en-US" sz="2000"/>
              <a:t>Digunakan pd IEEE 802.3</a:t>
            </a:r>
          </a:p>
          <a:p>
            <a:r>
              <a:rPr lang="en-US" altLang="en-US" sz="2400"/>
              <a:t>Differential Manchester</a:t>
            </a:r>
          </a:p>
          <a:p>
            <a:pPr lvl="1"/>
            <a:r>
              <a:rPr lang="en-US" altLang="en-US" sz="2000"/>
              <a:t>Transisi pertengahan bit hanya utk clocking</a:t>
            </a:r>
          </a:p>
          <a:p>
            <a:pPr lvl="1"/>
            <a:r>
              <a:rPr lang="en-US" altLang="en-US" sz="2000"/>
              <a:t>Transisi pd awal perioda bit menyatakan nol</a:t>
            </a:r>
          </a:p>
          <a:p>
            <a:pPr lvl="1"/>
            <a:r>
              <a:rPr lang="en-US" altLang="en-US" sz="2000"/>
              <a:t>Tdk ada transisi pd awal perioda bit menyatakan satu</a:t>
            </a:r>
          </a:p>
          <a:p>
            <a:pPr lvl="1"/>
            <a:r>
              <a:rPr lang="en-US" altLang="en-US" sz="2000"/>
              <a:t>Cat: ini suatu skimdifferential encoding</a:t>
            </a:r>
          </a:p>
          <a:p>
            <a:pPr lvl="1"/>
            <a:r>
              <a:rPr lang="en-US" altLang="en-US" sz="2000"/>
              <a:t>Digunakan pd IEEE 802.5</a:t>
            </a:r>
          </a:p>
          <a:p>
            <a:pPr lvl="1"/>
            <a:endParaRPr lang="en-US" altLang="en-US" sz="20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Manchester Encoding</a:t>
            </a:r>
          </a:p>
        </p:txBody>
      </p:sp>
      <p:pic>
        <p:nvPicPr>
          <p:cNvPr id="60420" name="Picture 4" descr="LN2E0328"/>
          <p:cNvPicPr>
            <a:picLocks noChangeAspect="1" noChangeArrowheads="1"/>
          </p:cNvPicPr>
          <p:nvPr/>
        </p:nvPicPr>
        <p:blipFill>
          <a:blip r:embed="rId2"/>
          <a:srcRect b="58218"/>
          <a:stretch>
            <a:fillRect/>
          </a:stretch>
        </p:blipFill>
        <p:spPr bwMode="auto">
          <a:xfrm>
            <a:off x="457200" y="2420938"/>
            <a:ext cx="8305800" cy="291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Manchester Encoding</a:t>
            </a:r>
          </a:p>
        </p:txBody>
      </p:sp>
      <p:pic>
        <p:nvPicPr>
          <p:cNvPr id="61444" name="Picture 2052" descr="LN2E0328"/>
          <p:cNvPicPr>
            <a:picLocks noChangeAspect="1" noChangeArrowheads="1"/>
          </p:cNvPicPr>
          <p:nvPr/>
        </p:nvPicPr>
        <p:blipFill>
          <a:blip r:embed="rId2"/>
          <a:srcRect t="44995" b="13223"/>
          <a:stretch>
            <a:fillRect/>
          </a:stretch>
        </p:blipFill>
        <p:spPr bwMode="auto">
          <a:xfrm>
            <a:off x="152400" y="2559050"/>
            <a:ext cx="8839200" cy="3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Biphase Pros dan Cons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Paling sedikit satu transisi per waktu bit dan kemungkinan dua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Laju modulasi maksimum dua kali NRZ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Memerlukan lebih banyak bandwidth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Sinkronisasi pd pertengahan transisi bit (self clocking)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Tdk ada komponen dc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Deteksi error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Ketiadaan transisi yg diharapkan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Laju Modulasi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b="23611"/>
          <a:stretch>
            <a:fillRect/>
          </a:stretch>
        </p:blipFill>
        <p:spPr bwMode="auto">
          <a:xfrm>
            <a:off x="1473200" y="1371600"/>
            <a:ext cx="6299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Scrambling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Gunakan pengacakan (scrambling) utk menggantikan deretan yg akan menghasilkan tegangan konstan</a:t>
            </a:r>
          </a:p>
          <a:p>
            <a:r>
              <a:rPr lang="en-US" altLang="en-US" sz="2400"/>
              <a:t>Pengisisan (filling) deretan </a:t>
            </a:r>
          </a:p>
          <a:p>
            <a:pPr lvl="1"/>
            <a:r>
              <a:rPr lang="en-US" altLang="en-US" sz="2000"/>
              <a:t>Harus menghasilkan cukup transisi utk sinkronisasi</a:t>
            </a:r>
          </a:p>
          <a:p>
            <a:pPr lvl="1"/>
            <a:r>
              <a:rPr lang="en-US" altLang="en-US" sz="2000"/>
              <a:t>Harus dikenali oleh penerima dan diganti dg yg original</a:t>
            </a:r>
          </a:p>
          <a:p>
            <a:pPr lvl="1"/>
            <a:r>
              <a:rPr lang="en-US" altLang="en-US" sz="2000"/>
              <a:t>Sama panjang spt original</a:t>
            </a:r>
          </a:p>
          <a:p>
            <a:r>
              <a:rPr lang="en-US" altLang="en-US" sz="2400"/>
              <a:t>Tdk ada komponen dc</a:t>
            </a:r>
          </a:p>
          <a:p>
            <a:r>
              <a:rPr lang="en-US" altLang="en-US" sz="2400"/>
              <a:t>Tdk ada level sinyal saluran nol yg panjang</a:t>
            </a:r>
          </a:p>
          <a:p>
            <a:r>
              <a:rPr lang="en-US" altLang="en-US" sz="2400"/>
              <a:t>Tdk ada pengurangan dlm laju data</a:t>
            </a:r>
          </a:p>
          <a:p>
            <a:r>
              <a:rPr lang="en-US" altLang="en-US" sz="2400"/>
              <a:t>Kemampuan deteksi error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Modulasi Frekuensi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>
          <a:xfrm>
            <a:off x="685800" y="1905000"/>
            <a:ext cx="78486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B8ZS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Bipolar dg substitusi 8 Nol (Bipolar With 8 Zeros Substitution)</a:t>
            </a:r>
          </a:p>
          <a:p>
            <a:r>
              <a:rPr lang="en-US" altLang="en-US" sz="2400"/>
              <a:t>Didasarkan pd bipolar-AMI</a:t>
            </a:r>
          </a:p>
          <a:p>
            <a:r>
              <a:rPr lang="en-US" altLang="en-US" sz="2400"/>
              <a:t>Jika octet dari semua nol dan tegangan pulsa terakhir sebelumnya positif code-kan sbg 000+-0-+</a:t>
            </a:r>
          </a:p>
          <a:p>
            <a:r>
              <a:rPr lang="en-US" altLang="en-US" sz="2400"/>
              <a:t>Jika octet dari semua nol dan tegangan pulsa terakhir negatif code kan sbg 000-+0+-</a:t>
            </a:r>
          </a:p>
          <a:p>
            <a:r>
              <a:rPr lang="en-US" altLang="en-US" sz="2400"/>
              <a:t>Menyebabkan dua pelanggaran thd AMI code</a:t>
            </a:r>
          </a:p>
          <a:p>
            <a:r>
              <a:rPr lang="en-US" altLang="en-US" sz="2400"/>
              <a:t>Kecil kemungkinannya terjadi sbg hasil dari noise</a:t>
            </a:r>
          </a:p>
          <a:p>
            <a:r>
              <a:rPr lang="en-US" altLang="en-US" sz="2400"/>
              <a:t>Penerima mendeteksi dan menginterpretasikan sbg octet dari semua nol</a:t>
            </a:r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HDB3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High Density Bipolar 3 Zeros</a:t>
            </a:r>
          </a:p>
          <a:p>
            <a:r>
              <a:rPr lang="en-US" altLang="en-US"/>
              <a:t>Kan pd bipolar-AMI</a:t>
            </a:r>
          </a:p>
          <a:p>
            <a:r>
              <a:rPr lang="en-US" altLang="en-US"/>
              <a:t>Deretan empat nol digantikan dg satu atau dua pulsa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B8ZS and HDB3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 b="11125"/>
          <a:stretch>
            <a:fillRect/>
          </a:stretch>
        </p:blipFill>
        <p:spPr bwMode="auto">
          <a:xfrm>
            <a:off x="457200" y="1343025"/>
            <a:ext cx="7924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204200" cy="838200"/>
          </a:xfrm>
        </p:spPr>
        <p:txBody>
          <a:bodyPr/>
          <a:lstStyle/>
          <a:p>
            <a:r>
              <a:rPr lang="en-US" sz="2800"/>
              <a:t>Spectral Density Skim Encoding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6962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800600"/>
          </a:xfr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endParaRPr lang="en-US" b="1" i="1" dirty="0"/>
          </a:p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r>
              <a:rPr lang="en-US" b="1" i="1" dirty="0" err="1"/>
              <a:t>Lebarjalur</a:t>
            </a:r>
            <a:r>
              <a:rPr lang="en-US" b="1" i="1" dirty="0"/>
              <a:t> </a:t>
            </a:r>
            <a:r>
              <a:rPr lang="en-US" b="1" i="1" dirty="0" err="1"/>
              <a:t>keseluruhan</a:t>
            </a:r>
            <a:r>
              <a:rPr lang="en-US" b="1" i="1" dirty="0"/>
              <a:t> </a:t>
            </a:r>
            <a:r>
              <a:rPr lang="en-US" b="1" i="1" dirty="0" err="1"/>
              <a:t>yg</a:t>
            </a:r>
            <a:r>
              <a:rPr lang="en-US" b="1" i="1" dirty="0"/>
              <a:t> </a:t>
            </a:r>
            <a:r>
              <a:rPr lang="en-US" b="1" i="1" dirty="0" err="1"/>
              <a:t>diperlukan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FM </a:t>
            </a:r>
            <a:r>
              <a:rPr lang="en-US" b="1" i="1" dirty="0" err="1"/>
              <a:t>dapat</a:t>
            </a:r>
            <a:r>
              <a:rPr lang="en-US" b="1" i="1" dirty="0"/>
              <a:t> </a:t>
            </a:r>
            <a:r>
              <a:rPr lang="en-US" b="1" i="1" dirty="0" err="1"/>
              <a:t>ditentukan</a:t>
            </a:r>
            <a:r>
              <a:rPr lang="en-US" b="1" i="1" dirty="0"/>
              <a:t> </a:t>
            </a:r>
            <a:r>
              <a:rPr lang="en-US" b="1" i="1" dirty="0" err="1"/>
              <a:t>melalui</a:t>
            </a:r>
            <a:r>
              <a:rPr lang="en-US" b="1" i="1" dirty="0"/>
              <a:t> </a:t>
            </a:r>
            <a:r>
              <a:rPr lang="en-US" b="1" i="1" dirty="0" err="1"/>
              <a:t>lebarjalur</a:t>
            </a:r>
            <a:r>
              <a:rPr lang="en-US" b="1" i="1" dirty="0"/>
              <a:t> </a:t>
            </a:r>
            <a:r>
              <a:rPr lang="en-US" b="1" i="1" dirty="0" err="1"/>
              <a:t>isyarat</a:t>
            </a:r>
            <a:r>
              <a:rPr lang="en-US" b="1" i="1" dirty="0"/>
              <a:t> audio: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FontTx/>
              <a:buNone/>
            </a:pPr>
            <a:r>
              <a:rPr lang="en-US" b="1" i="1" dirty="0" err="1"/>
              <a:t>BWt</a:t>
            </a:r>
            <a:r>
              <a:rPr lang="en-US" b="1" i="1" dirty="0"/>
              <a:t> = 10 x </a:t>
            </a:r>
            <a:r>
              <a:rPr lang="en-US" b="1" i="1" dirty="0" err="1"/>
              <a:t>BWm</a:t>
            </a:r>
            <a:r>
              <a:rPr lang="en-US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1285</TotalTime>
  <Words>1950</Words>
  <Application>Microsoft Office PowerPoint</Application>
  <PresentationFormat>On-screen Show (4:3)</PresentationFormat>
  <Paragraphs>312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Median</vt:lpstr>
      <vt:lpstr>Sinyal pemodulasi</vt:lpstr>
      <vt:lpstr>Slide 2</vt:lpstr>
      <vt:lpstr>Data Analog Sinyal Analog</vt:lpstr>
      <vt:lpstr>Slide 4</vt:lpstr>
      <vt:lpstr>Slide 5</vt:lpstr>
      <vt:lpstr>Slide 6</vt:lpstr>
      <vt:lpstr>Lebar jalur AM</vt:lpstr>
      <vt:lpstr>Modulasi Frekuensi</vt:lpstr>
      <vt:lpstr>Slide 9</vt:lpstr>
      <vt:lpstr>Lebarjalur FM</vt:lpstr>
      <vt:lpstr>Slide 11</vt:lpstr>
      <vt:lpstr>Jalur FM</vt:lpstr>
      <vt:lpstr>Slide 13</vt:lpstr>
      <vt:lpstr>Data Analog Sinyal Digital</vt:lpstr>
      <vt:lpstr>Slide 15</vt:lpstr>
      <vt:lpstr>Waveform Coders</vt:lpstr>
      <vt:lpstr>Digitalisasi Data Analog</vt:lpstr>
      <vt:lpstr>Digitizing Voice: PCM  Waveform Encoding</vt:lpstr>
      <vt:lpstr>Pulse Code Modulation (PCM) (1)</vt:lpstr>
      <vt:lpstr>Slide 20</vt:lpstr>
      <vt:lpstr>Pulse Code Modulation (PCM) (2)</vt:lpstr>
      <vt:lpstr>Slide 22</vt:lpstr>
      <vt:lpstr>PCM Example</vt:lpstr>
      <vt:lpstr>PCM Block Diagram</vt:lpstr>
      <vt:lpstr>Nonlinear Encoding</vt:lpstr>
      <vt:lpstr>Slide 26</vt:lpstr>
      <vt:lpstr>Effect dari Non-Linear Coding</vt:lpstr>
      <vt:lpstr>Fungsi Companding Tipikal</vt:lpstr>
      <vt:lpstr>Delta Modulation</vt:lpstr>
      <vt:lpstr>Delta Modulation - contoh</vt:lpstr>
      <vt:lpstr>Slide 31</vt:lpstr>
      <vt:lpstr>Delta Modulation - Operasi</vt:lpstr>
      <vt:lpstr>Slide 33</vt:lpstr>
      <vt:lpstr>Delta Modulation - Performansi</vt:lpstr>
      <vt:lpstr>Tugas</vt:lpstr>
      <vt:lpstr>Slide 36</vt:lpstr>
      <vt:lpstr>Modulasi/Demodulasi</vt:lpstr>
      <vt:lpstr>Modem Tradisional</vt:lpstr>
      <vt:lpstr>Modem 56K</vt:lpstr>
      <vt:lpstr>Data Digital Sinyal Analog</vt:lpstr>
      <vt:lpstr>Slide 41</vt:lpstr>
      <vt:lpstr>Slide 42</vt:lpstr>
      <vt:lpstr>Amplitude Shift Keying (ASK)</vt:lpstr>
      <vt:lpstr>ASK</vt:lpstr>
      <vt:lpstr>Frequency Shift Keying (FSK)</vt:lpstr>
      <vt:lpstr>FSK pada Voice Grade Line</vt:lpstr>
      <vt:lpstr>Frequency Shift-Keying</vt:lpstr>
      <vt:lpstr>Phase Shift Keying (PSK)</vt:lpstr>
      <vt:lpstr>Slide 49</vt:lpstr>
      <vt:lpstr>Phase Shift-Keying</vt:lpstr>
      <vt:lpstr>Slide 51</vt:lpstr>
      <vt:lpstr>Slide 52</vt:lpstr>
      <vt:lpstr>Quadrature PSK</vt:lpstr>
      <vt:lpstr>Slide 54</vt:lpstr>
      <vt:lpstr>8-QAM</vt:lpstr>
      <vt:lpstr>Kombinasi QAM</vt:lpstr>
      <vt:lpstr>Bit dan Baud</vt:lpstr>
      <vt:lpstr>Perbandingan Kadar Bit dan Baud </vt:lpstr>
      <vt:lpstr>Kesimpulan</vt:lpstr>
      <vt:lpstr>Data Digital Sinyal Digital</vt:lpstr>
      <vt:lpstr>Slide 61</vt:lpstr>
      <vt:lpstr>Slide 62</vt:lpstr>
      <vt:lpstr>Slide 63</vt:lpstr>
      <vt:lpstr>Slide 64</vt:lpstr>
      <vt:lpstr>Nonreturn to Zero-Level (NRZ-L)</vt:lpstr>
      <vt:lpstr>Nonreturn to Zero Inverted (NRZ-I)</vt:lpstr>
      <vt:lpstr>NRZ</vt:lpstr>
      <vt:lpstr>Differential Encoding</vt:lpstr>
      <vt:lpstr>NRZ pros dan cons</vt:lpstr>
      <vt:lpstr>Multilevel Binary</vt:lpstr>
      <vt:lpstr>Pseudoternary</vt:lpstr>
      <vt:lpstr>Bipolar-AMI dan Pseudoternary</vt:lpstr>
      <vt:lpstr>Untung Rugi utk Multilevel Binary</vt:lpstr>
      <vt:lpstr>Biphase</vt:lpstr>
      <vt:lpstr>Manchester Encoding</vt:lpstr>
      <vt:lpstr>Differential Manchester Encoding</vt:lpstr>
      <vt:lpstr>Biphase Pros dan Cons</vt:lpstr>
      <vt:lpstr>Laju Modulasi</vt:lpstr>
      <vt:lpstr>Scrambling</vt:lpstr>
      <vt:lpstr>B8ZS</vt:lpstr>
      <vt:lpstr>HDB3</vt:lpstr>
      <vt:lpstr>B8ZS and HDB3</vt:lpstr>
      <vt:lpstr>Spectral Density Skim Encoding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pengkodean</dc:title>
  <dc:creator>Universitas Komputer Indonesia</dc:creator>
  <cp:lastModifiedBy>Universitas Komputer Indonesia</cp:lastModifiedBy>
  <cp:revision>11</cp:revision>
  <dcterms:created xsi:type="dcterms:W3CDTF">2009-12-09T02:51:17Z</dcterms:created>
  <dcterms:modified xsi:type="dcterms:W3CDTF">2010-03-09T12:58:44Z</dcterms:modified>
</cp:coreProperties>
</file>