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5A8ABE-3857-4346-B428-45577145A17E}" type="datetimeFigureOut">
              <a:rPr lang="en-US" smtClean="0"/>
              <a:t>3/23/2010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5A8ABE-3857-4346-B428-45577145A17E}" type="datetimeFigureOut">
              <a:rPr lang="en-US" smtClean="0"/>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5A8ABE-3857-4346-B428-45577145A17E}" type="datetimeFigureOut">
              <a:rPr lang="en-US" smtClean="0"/>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5A8ABE-3857-4346-B428-45577145A17E}" type="datetimeFigureOut">
              <a:rPr lang="en-US" smtClean="0"/>
              <a:t>3/23/2010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5A8ABE-3857-4346-B428-45577145A17E}" type="datetimeFigureOut">
              <a:rPr lang="en-US" smtClean="0"/>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5A8ABE-3857-4346-B428-45577145A17E}" type="datetimeFigureOut">
              <a:rPr lang="en-US" smtClean="0"/>
              <a:t>3/24/2010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5A8ABE-3857-4346-B428-45577145A17E}" type="datetimeFigureOut">
              <a:rPr lang="en-US" smtClean="0"/>
              <a:t>3/24/2010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5A8ABE-3857-4346-B428-45577145A17E}" type="datetimeFigureOut">
              <a:rPr lang="en-US" smtClean="0"/>
              <a:t>3/24/2010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A8ABE-3857-4346-B428-45577145A17E}" type="datetimeFigureOut">
              <a:rPr lang="en-US" smtClean="0"/>
              <a:t>3/24/2010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A8ABE-3857-4346-B428-45577145A17E}" type="datetimeFigureOut">
              <a:rPr lang="en-US" smtClean="0"/>
              <a:t>3/24/2010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A8ABE-3857-4346-B428-45577145A17E}" type="datetimeFigureOut">
              <a:rPr lang="en-US" smtClean="0"/>
              <a:t>3/24/2010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8606B-BC54-489B-A860-17C53F9765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A8ABE-3857-4346-B428-45577145A17E}" type="datetimeFigureOut">
              <a:rPr lang="en-US" smtClean="0"/>
              <a:t>3/23/2010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8606B-BC54-489B-A860-17C53F9765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258204" cy="679433"/>
          </a:xfrm>
        </p:spPr>
        <p:txBody>
          <a:bodyPr>
            <a:noAutofit/>
          </a:bodyPr>
          <a:lstStyle/>
          <a:p>
            <a:pPr algn="ctr"/>
            <a:r>
              <a:rPr lang="en-US" sz="2800" dirty="0" err="1" smtClean="0">
                <a:solidFill>
                  <a:srgbClr val="00B050"/>
                </a:solidFill>
                <a:latin typeface="Kristen ITC" pitchFamily="66" charset="0"/>
              </a:rPr>
              <a:t>Sistem</a:t>
            </a:r>
            <a:r>
              <a:rPr lang="en-US" sz="2800" dirty="0" smtClean="0">
                <a:solidFill>
                  <a:srgbClr val="00B050"/>
                </a:solidFill>
                <a:latin typeface="Kristen ITC" pitchFamily="66" charset="0"/>
              </a:rPr>
              <a:t> </a:t>
            </a:r>
            <a:r>
              <a:rPr lang="en-US" sz="2800" dirty="0" err="1" smtClean="0">
                <a:solidFill>
                  <a:srgbClr val="00B050"/>
                </a:solidFill>
                <a:latin typeface="Kristen ITC" pitchFamily="66" charset="0"/>
              </a:rPr>
              <a:t>pemerintahan</a:t>
            </a:r>
            <a:r>
              <a:rPr lang="en-US" sz="2800" dirty="0" smtClean="0">
                <a:solidFill>
                  <a:srgbClr val="00B050"/>
                </a:solidFill>
                <a:latin typeface="Kristen ITC" pitchFamily="66" charset="0"/>
              </a:rPr>
              <a:t> </a:t>
            </a:r>
            <a:r>
              <a:rPr lang="en-US" sz="2800" dirty="0" err="1" smtClean="0">
                <a:solidFill>
                  <a:srgbClr val="00B050"/>
                </a:solidFill>
                <a:latin typeface="Kristen ITC" pitchFamily="66" charset="0"/>
              </a:rPr>
              <a:t>daerah</a:t>
            </a:r>
            <a:r>
              <a:rPr lang="en-US" sz="2800" dirty="0" smtClean="0">
                <a:solidFill>
                  <a:srgbClr val="00B050"/>
                </a:solidFill>
                <a:latin typeface="Kristen ITC" pitchFamily="66" charset="0"/>
              </a:rPr>
              <a:t> </a:t>
            </a:r>
            <a:br>
              <a:rPr lang="en-US" sz="2800" dirty="0" smtClean="0">
                <a:solidFill>
                  <a:srgbClr val="00B050"/>
                </a:solidFill>
                <a:latin typeface="Kristen ITC" pitchFamily="66" charset="0"/>
              </a:rPr>
            </a:br>
            <a:r>
              <a:rPr lang="en-US" sz="2800" dirty="0" err="1" smtClean="0">
                <a:solidFill>
                  <a:srgbClr val="00B050"/>
                </a:solidFill>
                <a:latin typeface="Kristen ITC" pitchFamily="66" charset="0"/>
              </a:rPr>
              <a:t>masa</a:t>
            </a:r>
            <a:r>
              <a:rPr lang="en-US" sz="2800" dirty="0" smtClean="0">
                <a:solidFill>
                  <a:srgbClr val="00B050"/>
                </a:solidFill>
                <a:latin typeface="Kristen ITC" pitchFamily="66" charset="0"/>
              </a:rPr>
              <a:t> </a:t>
            </a:r>
            <a:r>
              <a:rPr lang="en-US" sz="2800" dirty="0" err="1" smtClean="0">
                <a:solidFill>
                  <a:srgbClr val="00B050"/>
                </a:solidFill>
                <a:latin typeface="Kristen ITC" pitchFamily="66" charset="0"/>
              </a:rPr>
              <a:t>kerajaan</a:t>
            </a:r>
            <a:r>
              <a:rPr lang="en-US" sz="2800" dirty="0" smtClean="0">
                <a:solidFill>
                  <a:srgbClr val="00B050"/>
                </a:solidFill>
                <a:latin typeface="Kristen ITC" pitchFamily="66" charset="0"/>
              </a:rPr>
              <a:t> </a:t>
            </a:r>
            <a:r>
              <a:rPr lang="en-US" sz="2800" dirty="0" err="1" smtClean="0">
                <a:solidFill>
                  <a:srgbClr val="00B050"/>
                </a:solidFill>
                <a:latin typeface="Kristen ITC" pitchFamily="66" charset="0"/>
              </a:rPr>
              <a:t>nusantara</a:t>
            </a:r>
            <a:endParaRPr lang="en-US" sz="2800" dirty="0">
              <a:solidFill>
                <a:srgbClr val="00B050"/>
              </a:solidFill>
              <a:latin typeface="Kristen ITC" pitchFamily="66" charset="0"/>
            </a:endParaRPr>
          </a:p>
        </p:txBody>
      </p:sp>
      <p:sp>
        <p:nvSpPr>
          <p:cNvPr id="3" name="Content Placeholder 2"/>
          <p:cNvSpPr>
            <a:spLocks noGrp="1"/>
          </p:cNvSpPr>
          <p:nvPr>
            <p:ph idx="1"/>
          </p:nvPr>
        </p:nvSpPr>
        <p:spPr>
          <a:xfrm>
            <a:off x="142844" y="1071546"/>
            <a:ext cx="8786874" cy="5572164"/>
          </a:xfrm>
        </p:spPr>
        <p:txBody>
          <a:bodyPr/>
          <a:lstStyle/>
          <a:p>
            <a:pPr marL="177800" indent="-177800" algn="just">
              <a:spcBef>
                <a:spcPts val="0"/>
              </a:spcBef>
              <a:buFont typeface="Wingdings" pitchFamily="2" charset="2"/>
              <a:buChar char="q"/>
            </a:pPr>
            <a:r>
              <a:rPr lang="id-ID" sz="1700" b="1" dirty="0" smtClean="0">
                <a:solidFill>
                  <a:srgbClr val="0070C0"/>
                </a:solidFill>
                <a:latin typeface="Arial" pitchFamily="34" charset="0"/>
                <a:cs typeface="Arial" pitchFamily="34" charset="0"/>
              </a:rPr>
              <a:t>Sistem pemerintahan dalam lingkup yang sederhana mulai dikenal sejak masuknya generasi Melayu Muda (Deutero Melayu) pada 300 sM yang membawa serta budaya persawahan dan tinggal menetap secara berkelompok.</a:t>
            </a:r>
          </a:p>
          <a:p>
            <a:pPr marL="177800" indent="-177800" algn="just">
              <a:spcBef>
                <a:spcPts val="0"/>
              </a:spcBef>
              <a:buFont typeface="Wingdings" pitchFamily="2" charset="2"/>
              <a:buChar char="q"/>
            </a:pPr>
            <a:r>
              <a:rPr lang="id-ID" sz="1700" b="1" dirty="0" smtClean="0">
                <a:solidFill>
                  <a:srgbClr val="0070C0"/>
                </a:solidFill>
                <a:latin typeface="Arial" pitchFamily="34" charset="0"/>
                <a:cs typeface="Arial" pitchFamily="34" charset="0"/>
              </a:rPr>
              <a:t>Kelompok-kelompok tersebut kemudian membentuk sebuah perkampungan (wanua/desa) sebagai satu-satunya unit politik yang berdaulat, tanpa unit politik lain di atas atau di bawahnya.</a:t>
            </a:r>
          </a:p>
          <a:p>
            <a:pPr marL="177800" indent="-177800" algn="just">
              <a:spcBef>
                <a:spcPts val="0"/>
              </a:spcBef>
              <a:buFont typeface="Wingdings" pitchFamily="2" charset="2"/>
              <a:buChar char="q"/>
            </a:pPr>
            <a:r>
              <a:rPr lang="id-ID" sz="1700" b="1" dirty="0" smtClean="0">
                <a:solidFill>
                  <a:srgbClr val="0070C0"/>
                </a:solidFill>
                <a:latin typeface="Arial" pitchFamily="34" charset="0"/>
                <a:cs typeface="Arial" pitchFamily="34" charset="0"/>
              </a:rPr>
              <a:t>Dalam setiap kampung dibentuk dewan orang tua (karaman) yang mengambil keputusan atas setiap persoalan penting, seperti: penyemaian benih, pengairan, panen, pembnagunan rumah, dan upacara ritual animisme. Anggota karaman bisa mencapai 100-an orang inti desa ybs, yaitu mereka yang merupakan para pelopor berdirinya kampung atau yang tergolong orang kaya.</a:t>
            </a:r>
          </a:p>
          <a:p>
            <a:pPr marL="177800" indent="-177800" algn="just">
              <a:spcBef>
                <a:spcPts val="0"/>
              </a:spcBef>
              <a:buFont typeface="Wingdings" pitchFamily="2" charset="2"/>
              <a:buChar char="q"/>
            </a:pPr>
            <a:r>
              <a:rPr lang="id-ID" sz="1700" b="1" dirty="0" smtClean="0">
                <a:solidFill>
                  <a:srgbClr val="0070C0"/>
                </a:solidFill>
                <a:latin typeface="Arial" pitchFamily="34" charset="0"/>
                <a:cs typeface="Arial" pitchFamily="34" charset="0"/>
              </a:rPr>
              <a:t>Melalui kampung-kampung ini kemudian terbentuklah kerajaan-kerajaan dengan raja sebagai puncak pimpinannya. Kepala desa yang kuat mampu mempersatukan beberapa wanua di bawah kepemimpinannya, yang disebut dengan watek dan kepalanya disebut raka. Watek kemudian menguat menjadi kerajaan kecil dan raka bergantian dengan julukan ratu/raja/maharaja.</a:t>
            </a:r>
          </a:p>
          <a:p>
            <a:pPr marL="177800" indent="-177800" algn="just">
              <a:spcBef>
                <a:spcPts val="0"/>
              </a:spcBef>
              <a:buFont typeface="Wingdings" pitchFamily="2" charset="2"/>
              <a:buChar char="q"/>
            </a:pPr>
            <a:r>
              <a:rPr lang="id-ID" sz="1700" b="1" dirty="0" smtClean="0">
                <a:solidFill>
                  <a:srgbClr val="0070C0"/>
                </a:solidFill>
                <a:latin typeface="Arial" pitchFamily="34" charset="0"/>
                <a:cs typeface="Arial" pitchFamily="34" charset="0"/>
              </a:rPr>
              <a:t>Ketika ajaran Hindu masuk ke Nusantara, konsep tentang kasta dimanfaatkan oleh para bangsawan untuk memberikan legitimasi atas posisi mereka di hadapan rakyat </a:t>
            </a:r>
            <a:r>
              <a:rPr lang="id-ID" sz="1700" b="1" dirty="0" smtClean="0">
                <a:solidFill>
                  <a:srgbClr val="0070C0"/>
                </a:solidFill>
                <a:latin typeface="Arial" pitchFamily="34" charset="0"/>
                <a:cs typeface="Arial" pitchFamily="34" charset="0"/>
                <a:sym typeface="Wingdings" pitchFamily="2" charset="2"/>
              </a:rPr>
              <a:t> berkembang struktur kekuasaan yang feodal-teokratis. Peran raja bersifat simbolik dan bukan sebagai administrator. Legitimasi kekuasaan dipelihara melalui upacara-upacara, kesenian, dan simbol-simbol.</a:t>
            </a:r>
          </a:p>
          <a:p>
            <a:pPr marL="177800" indent="-177800" algn="just">
              <a:spcBef>
                <a:spcPts val="0"/>
              </a:spcBef>
              <a:buFont typeface="Wingdings" pitchFamily="2" charset="2"/>
              <a:buChar char="q"/>
            </a:pPr>
            <a:endParaRPr lang="id-ID" sz="1700" b="1" dirty="0" smtClean="0">
              <a:solidFill>
                <a:srgbClr val="0070C0"/>
              </a:solidFill>
              <a:latin typeface="Arial" pitchFamily="34" charset="0"/>
              <a:cs typeface="Arial" pitchFamily="34" charset="0"/>
            </a:endParaRPr>
          </a:p>
          <a:p>
            <a:pPr marL="177800" indent="-177800" algn="just">
              <a:spcBef>
                <a:spcPts val="0"/>
              </a:spcBef>
              <a:buFont typeface="Wingdings" pitchFamily="2" charset="2"/>
              <a:buChar char="q"/>
            </a:pPr>
            <a:endParaRPr lang="id-ID" sz="1700" b="1" dirty="0" smtClean="0">
              <a:solidFill>
                <a:srgbClr val="0070C0"/>
              </a:solidFill>
              <a:latin typeface="Arial" pitchFamily="34" charset="0"/>
              <a:cs typeface="Arial" pitchFamily="34" charset="0"/>
            </a:endParaRPr>
          </a:p>
          <a:p>
            <a:pPr marL="177800" indent="-177800" algn="just">
              <a:spcBef>
                <a:spcPts val="0"/>
              </a:spcBef>
              <a:buFont typeface="Wingdings" pitchFamily="2" charset="2"/>
              <a:buChar char="q"/>
            </a:pPr>
            <a:endParaRPr lang="id-ID" sz="1700" b="1" dirty="0" smtClean="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643998" cy="6215106"/>
          </a:xfrm>
        </p:spPr>
        <p:txBody>
          <a:bodyPr/>
          <a:lstStyle/>
          <a:p>
            <a:pPr marL="0" indent="0" algn="just">
              <a:buNone/>
            </a:pPr>
            <a:r>
              <a:rPr lang="id-ID" sz="1700" b="1" dirty="0" smtClean="0">
                <a:latin typeface="Arial" pitchFamily="34" charset="0"/>
                <a:cs typeface="Arial" pitchFamily="34" charset="0"/>
              </a:rPr>
              <a:t>Struktur administrasi kerajaan bersifat sentralistis, meski pada kenyataannya , karena keterbatasan teknologi dan kekuatan militer serta letak geografis yang jauh, watek dan wanua (terutama yang jauh dari pusat kerajaan) tetap bertindak otonom. </a:t>
            </a:r>
          </a:p>
          <a:p>
            <a:pPr marL="0" indent="0" algn="ctr">
              <a:spcBef>
                <a:spcPts val="0"/>
              </a:spcBef>
              <a:buNone/>
            </a:pPr>
            <a:r>
              <a:rPr lang="id-ID" sz="1700" b="1" dirty="0" smtClean="0">
                <a:latin typeface="Arial" pitchFamily="34" charset="0"/>
                <a:cs typeface="Arial" pitchFamily="34" charset="0"/>
              </a:rPr>
              <a:t>Gambar 1</a:t>
            </a:r>
          </a:p>
          <a:p>
            <a:pPr marL="0" indent="0" algn="ctr">
              <a:spcBef>
                <a:spcPts val="0"/>
              </a:spcBef>
              <a:buNone/>
            </a:pPr>
            <a:r>
              <a:rPr lang="id-ID" sz="1700" b="1" dirty="0" smtClean="0">
                <a:latin typeface="Arial" pitchFamily="34" charset="0"/>
                <a:cs typeface="Arial" pitchFamily="34" charset="0"/>
              </a:rPr>
              <a:t>Sistem Pemerintahan Daerah Masa Kerajaan (abad ke-4 M)</a:t>
            </a:r>
          </a:p>
          <a:p>
            <a:pPr marL="0" indent="0" algn="ctr">
              <a:spcBef>
                <a:spcPts val="0"/>
              </a:spcBef>
              <a:buNone/>
            </a:pPr>
            <a:endParaRPr lang="id-ID" sz="1700" b="1" dirty="0" smtClean="0">
              <a:latin typeface="Arial" pitchFamily="34" charset="0"/>
              <a:cs typeface="Arial" pitchFamily="34" charset="0"/>
            </a:endParaRPr>
          </a:p>
        </p:txBody>
      </p:sp>
      <p:sp>
        <p:nvSpPr>
          <p:cNvPr id="4" name="Oval 3"/>
          <p:cNvSpPr/>
          <p:nvPr/>
        </p:nvSpPr>
        <p:spPr>
          <a:xfrm>
            <a:off x="3571868" y="2143116"/>
            <a:ext cx="1785950"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Kristen ITC" pitchFamily="66" charset="0"/>
              </a:rPr>
              <a:t>Raja </a:t>
            </a:r>
            <a:endParaRPr lang="en-US" sz="2400" dirty="0">
              <a:latin typeface="Kristen ITC" pitchFamily="66" charset="0"/>
            </a:endParaRPr>
          </a:p>
        </p:txBody>
      </p:sp>
      <p:sp>
        <p:nvSpPr>
          <p:cNvPr id="5" name="Rounded Rectangle 4"/>
          <p:cNvSpPr/>
          <p:nvPr/>
        </p:nvSpPr>
        <p:spPr>
          <a:xfrm>
            <a:off x="3786182" y="3643314"/>
            <a:ext cx="1500198"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latin typeface="Kristen ITC" pitchFamily="66" charset="0"/>
              </a:rPr>
              <a:t>Raka </a:t>
            </a:r>
            <a:endParaRPr lang="id-ID" sz="2400" dirty="0">
              <a:latin typeface="Kristen ITC" pitchFamily="66" charset="0"/>
            </a:endParaRPr>
          </a:p>
        </p:txBody>
      </p:sp>
      <p:sp>
        <p:nvSpPr>
          <p:cNvPr id="6" name="Oval 5"/>
          <p:cNvSpPr/>
          <p:nvPr/>
        </p:nvSpPr>
        <p:spPr>
          <a:xfrm>
            <a:off x="3571868" y="5000636"/>
            <a:ext cx="2000264"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
            </a:pPr>
            <a:r>
              <a:rPr lang="en-US" sz="2000" dirty="0" err="1" smtClean="0">
                <a:latin typeface="Kristen ITC" pitchFamily="66" charset="0"/>
              </a:rPr>
              <a:t>Keraman</a:t>
            </a:r>
            <a:endParaRPr lang="en-US" sz="2000" dirty="0" smtClean="0">
              <a:latin typeface="Kristen ITC" pitchFamily="66" charset="0"/>
            </a:endParaRPr>
          </a:p>
          <a:p>
            <a:pPr algn="ctr">
              <a:buFont typeface="Wingdings" pitchFamily="2" charset="2"/>
              <a:buChar char="§"/>
            </a:pPr>
            <a:r>
              <a:rPr lang="en-US" sz="2000" dirty="0" err="1" smtClean="0">
                <a:latin typeface="Kristen ITC" pitchFamily="66" charset="0"/>
              </a:rPr>
              <a:t>individu</a:t>
            </a:r>
            <a:endParaRPr lang="en-US" sz="2000" dirty="0">
              <a:latin typeface="Kristen ITC" pitchFamily="66" charset="0"/>
            </a:endParaRPr>
          </a:p>
        </p:txBody>
      </p:sp>
      <p:cxnSp>
        <p:nvCxnSpPr>
          <p:cNvPr id="14" name="Straight Connector 13"/>
          <p:cNvCxnSpPr/>
          <p:nvPr/>
        </p:nvCxnSpPr>
        <p:spPr>
          <a:xfrm rot="5400000">
            <a:off x="4215604" y="3571082"/>
            <a:ext cx="571504"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20" name="Straight Connector 19"/>
          <p:cNvCxnSpPr/>
          <p:nvPr/>
        </p:nvCxnSpPr>
        <p:spPr>
          <a:xfrm rot="5400000">
            <a:off x="4144166" y="4928404"/>
            <a:ext cx="714380" cy="1588"/>
          </a:xfrm>
          <a:prstGeom prst="line">
            <a:avLst/>
          </a:prstGeom>
        </p:spPr>
        <p:style>
          <a:lnRef idx="2">
            <a:schemeClr val="accent4"/>
          </a:lnRef>
          <a:fillRef idx="0">
            <a:schemeClr val="accent4"/>
          </a:fillRef>
          <a:effectRef idx="1">
            <a:schemeClr val="accent4"/>
          </a:effectRef>
          <a:fontRef idx="minor">
            <a:schemeClr val="tx1"/>
          </a:fontRef>
        </p:style>
      </p:cxnSp>
      <p:sp>
        <p:nvSpPr>
          <p:cNvPr id="21" name="Flowchart: Terminator 20"/>
          <p:cNvSpPr/>
          <p:nvPr/>
        </p:nvSpPr>
        <p:spPr>
          <a:xfrm>
            <a:off x="6215074" y="3429000"/>
            <a:ext cx="2643206" cy="157163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b="1" dirty="0" smtClean="0">
                <a:latin typeface="Arial" pitchFamily="34" charset="0"/>
                <a:cs typeface="Arial" pitchFamily="34" charset="0"/>
              </a:rPr>
              <a:t>Perlindungan, keamanan, peradilan, upacara agama, contoh perilaku, gaji</a:t>
            </a:r>
            <a:endParaRPr lang="id-ID" sz="1600" b="1" dirty="0">
              <a:latin typeface="Arial" pitchFamily="34" charset="0"/>
              <a:cs typeface="Arial" pitchFamily="34" charset="0"/>
            </a:endParaRPr>
          </a:p>
        </p:txBody>
      </p:sp>
      <p:sp>
        <p:nvSpPr>
          <p:cNvPr id="22" name="Flowchart: Terminator 21"/>
          <p:cNvSpPr/>
          <p:nvPr/>
        </p:nvSpPr>
        <p:spPr>
          <a:xfrm>
            <a:off x="571472" y="3500438"/>
            <a:ext cx="2286016" cy="157163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b="1" dirty="0" smtClean="0">
                <a:latin typeface="Arial" pitchFamily="34" charset="0"/>
                <a:cs typeface="Arial" pitchFamily="34" charset="0"/>
              </a:rPr>
              <a:t>Pajak, upeti, kerjapaksa, tenaga militer, tukang pelayan, penghibur</a:t>
            </a:r>
            <a:endParaRPr lang="id-ID" sz="1600" b="1" dirty="0">
              <a:latin typeface="Arial" pitchFamily="34" charset="0"/>
              <a:cs typeface="Arial" pitchFamily="34" charset="0"/>
            </a:endParaRPr>
          </a:p>
        </p:txBody>
      </p:sp>
      <p:cxnSp>
        <p:nvCxnSpPr>
          <p:cNvPr id="24" name="Straight Connector 23"/>
          <p:cNvCxnSpPr>
            <a:stCxn id="6" idx="2"/>
          </p:cNvCxnSpPr>
          <p:nvPr/>
        </p:nvCxnSpPr>
        <p:spPr>
          <a:xfrm rot="10800000">
            <a:off x="3143240" y="5786454"/>
            <a:ext cx="428628"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rot="5400000" flipH="1" flipV="1">
            <a:off x="2321703" y="4964917"/>
            <a:ext cx="1643074"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8" name="Straight Arrow Connector 27"/>
          <p:cNvCxnSpPr/>
          <p:nvPr/>
        </p:nvCxnSpPr>
        <p:spPr>
          <a:xfrm>
            <a:off x="3143240" y="4143380"/>
            <a:ext cx="571504"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0" name="Straight Connector 29"/>
          <p:cNvCxnSpPr/>
          <p:nvPr/>
        </p:nvCxnSpPr>
        <p:spPr>
          <a:xfrm rot="10800000">
            <a:off x="1785918" y="6286520"/>
            <a:ext cx="1928826" cy="1588"/>
          </a:xfrm>
          <a:prstGeom prst="line">
            <a:avLst/>
          </a:prstGeom>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rot="5400000" flipH="1" flipV="1">
            <a:off x="1214414" y="5715016"/>
            <a:ext cx="1143008" cy="1588"/>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a:xfrm rot="5400000" flipH="1" flipV="1">
            <a:off x="1285058" y="2928934"/>
            <a:ext cx="1000926" cy="794"/>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a:off x="1785918" y="2428868"/>
            <a:ext cx="185738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Connector 37"/>
          <p:cNvCxnSpPr>
            <a:stCxn id="4" idx="6"/>
          </p:cNvCxnSpPr>
          <p:nvPr/>
        </p:nvCxnSpPr>
        <p:spPr>
          <a:xfrm>
            <a:off x="5357818" y="2786058"/>
            <a:ext cx="428628"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40" name="Straight Connector 39"/>
          <p:cNvCxnSpPr/>
          <p:nvPr/>
        </p:nvCxnSpPr>
        <p:spPr>
          <a:xfrm rot="5400000">
            <a:off x="5107785" y="3464719"/>
            <a:ext cx="1357322"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44" name="Straight Arrow Connector 43"/>
          <p:cNvCxnSpPr/>
          <p:nvPr/>
        </p:nvCxnSpPr>
        <p:spPr>
          <a:xfrm rot="10800000">
            <a:off x="5357818" y="4143380"/>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6" name="Straight Connector 45"/>
          <p:cNvCxnSpPr/>
          <p:nvPr/>
        </p:nvCxnSpPr>
        <p:spPr>
          <a:xfrm>
            <a:off x="5286380" y="2428868"/>
            <a:ext cx="1928826" cy="1588"/>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Connector 47"/>
          <p:cNvCxnSpPr/>
          <p:nvPr/>
        </p:nvCxnSpPr>
        <p:spPr>
          <a:xfrm rot="5400000">
            <a:off x="6750065" y="2893215"/>
            <a:ext cx="929488" cy="794"/>
          </a:xfrm>
          <a:prstGeom prst="line">
            <a:avLst/>
          </a:prstGeom>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a:xfrm rot="5400000">
            <a:off x="6573058" y="5643578"/>
            <a:ext cx="1285090" cy="794"/>
          </a:xfrm>
          <a:prstGeom prst="line">
            <a:avLst/>
          </a:prstGeom>
        </p:spPr>
        <p:style>
          <a:lnRef idx="2">
            <a:schemeClr val="dk1"/>
          </a:lnRef>
          <a:fillRef idx="0">
            <a:schemeClr val="dk1"/>
          </a:fillRef>
          <a:effectRef idx="1">
            <a:schemeClr val="dk1"/>
          </a:effectRef>
          <a:fontRef idx="minor">
            <a:schemeClr val="tx1"/>
          </a:fontRef>
        </p:style>
      </p:cxnSp>
      <p:cxnSp>
        <p:nvCxnSpPr>
          <p:cNvPr id="53" name="Straight Arrow Connector 52"/>
          <p:cNvCxnSpPr/>
          <p:nvPr/>
        </p:nvCxnSpPr>
        <p:spPr>
          <a:xfrm rot="10800000">
            <a:off x="5500694" y="6284931"/>
            <a:ext cx="171451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643998" cy="6286544"/>
          </a:xfrm>
        </p:spPr>
        <p:txBody>
          <a:bodyPr/>
          <a:lstStyle/>
          <a:p>
            <a:pPr marL="177800" indent="-177800" algn="just">
              <a:spcBef>
                <a:spcPts val="0"/>
              </a:spcBef>
              <a:buFont typeface="Wingdings" pitchFamily="2" charset="2"/>
              <a:buChar char="q"/>
            </a:pPr>
            <a:r>
              <a:rPr lang="id-ID" sz="1400" b="1" dirty="0" smtClean="0">
                <a:solidFill>
                  <a:srgbClr val="7030A0"/>
                </a:solidFill>
                <a:latin typeface="Arial" pitchFamily="34" charset="0"/>
                <a:cs typeface="Arial" pitchFamily="34" charset="0"/>
              </a:rPr>
              <a:t>Kerajaan di Nusantara tumbuh dari bawah (desa/wanua), tapi berbeda dengan karakteristik asli desa yang demokratis, kerajaan bersifat absolut, otoritarian, dan sentralistis (konsentrik).</a:t>
            </a:r>
          </a:p>
          <a:p>
            <a:pPr marL="177800" indent="-177800" algn="just">
              <a:spcBef>
                <a:spcPts val="0"/>
              </a:spcBef>
              <a:buFont typeface="Wingdings" pitchFamily="2" charset="2"/>
              <a:buChar char="q"/>
            </a:pPr>
            <a:r>
              <a:rPr lang="id-ID" sz="1400" b="1" dirty="0" smtClean="0">
                <a:solidFill>
                  <a:srgbClr val="7030A0"/>
                </a:solidFill>
                <a:latin typeface="Arial" pitchFamily="34" charset="0"/>
                <a:cs typeface="Arial" pitchFamily="34" charset="0"/>
              </a:rPr>
              <a:t>Pembagian wilayah kerajaan selain bersifat konsentrik (dengan istana sebagai pusatnya) juga bersifat dikotomis </a:t>
            </a:r>
            <a:r>
              <a:rPr lang="id-ID" sz="1400" b="1" dirty="0" smtClean="0">
                <a:solidFill>
                  <a:srgbClr val="7030A0"/>
                </a:solidFill>
                <a:latin typeface="Arial" pitchFamily="34" charset="0"/>
                <a:cs typeface="Arial" pitchFamily="34" charset="0"/>
                <a:sym typeface="Wingdings" pitchFamily="2" charset="2"/>
              </a:rPr>
              <a:t> pusat dan pinggiran; negara agung (keraton) dan manca negara (pesisir). Kuthagara (kota) dan desa.</a:t>
            </a:r>
          </a:p>
          <a:p>
            <a:pPr marL="177800" indent="-177800" algn="just">
              <a:spcBef>
                <a:spcPts val="0"/>
              </a:spcBef>
              <a:buFont typeface="Wingdings" pitchFamily="2" charset="2"/>
              <a:buChar char="q"/>
            </a:pPr>
            <a:r>
              <a:rPr lang="id-ID" sz="1400" b="1" dirty="0" smtClean="0">
                <a:solidFill>
                  <a:srgbClr val="7030A0"/>
                </a:solidFill>
                <a:latin typeface="Arial" pitchFamily="34" charset="0"/>
                <a:cs typeface="Arial" pitchFamily="34" charset="0"/>
                <a:sym typeface="Wingdings" pitchFamily="2" charset="2"/>
              </a:rPr>
              <a:t>Raja harus selalu menjaga kesetiaan daerah melalui:</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sym typeface="Wingdings" pitchFamily="2" charset="2"/>
              </a:rPr>
              <a:t>Perjalanan keliling ke semua daerah secara teratur;</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sym typeface="Wingdings" pitchFamily="2" charset="2"/>
              </a:rPr>
              <a:t>Menempatkan agen terpercaya dan mata-mata di semua daerah;</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sym typeface="Wingdings" pitchFamily="2" charset="2"/>
              </a:rPr>
              <a:t>Mengangkat putera pejabat lokal sebagai abdi keraton;</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sym typeface="Wingdings" pitchFamily="2" charset="2"/>
              </a:rPr>
              <a:t>Menempatkan anggota keluarga dalam posisi penting;</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sym typeface="Wingdings" pitchFamily="2" charset="2"/>
              </a:rPr>
              <a:t>Menarik pejabat daerah yang dianggap akan membelot untuk ditempatkan di keraton sehingga mudah diawasi.</a:t>
            </a:r>
          </a:p>
          <a:p>
            <a:pPr marL="177800" indent="-177800" algn="just">
              <a:spcBef>
                <a:spcPts val="0"/>
              </a:spcBef>
              <a:buFont typeface="Wingdings" pitchFamily="2" charset="2"/>
              <a:buChar char="q"/>
            </a:pPr>
            <a:r>
              <a:rPr lang="id-ID" sz="1400" b="1" dirty="0" smtClean="0">
                <a:solidFill>
                  <a:srgbClr val="7030A0"/>
                </a:solidFill>
                <a:latin typeface="Arial" pitchFamily="34" charset="0"/>
                <a:cs typeface="Arial" pitchFamily="34" charset="0"/>
                <a:sym typeface="Wingdings" pitchFamily="2" charset="2"/>
              </a:rPr>
              <a:t>Masuknya ajaran islam yang egaliter mengubah pola struktur masyarakat feodal yang hirarkhis karena kelas bangsawan yang secara ekonomis kuat masih terkonsentrasi di keraton, sedangkan massa rakyat berada dalam kondisi ekonomis yang jauh lebih lemah dan tidak berbentuk kelas menengah yang mandiri.</a:t>
            </a:r>
          </a:p>
          <a:p>
            <a:pPr marL="177800" indent="-177800" algn="just">
              <a:spcBef>
                <a:spcPts val="0"/>
              </a:spcBef>
              <a:buFont typeface="Wingdings" pitchFamily="2" charset="2"/>
              <a:buChar char="q"/>
            </a:pPr>
            <a:r>
              <a:rPr lang="id-ID" sz="1400" b="1" dirty="0" smtClean="0">
                <a:solidFill>
                  <a:srgbClr val="7030A0"/>
                </a:solidFill>
                <a:latin typeface="Arial" pitchFamily="34" charset="0"/>
                <a:cs typeface="Arial" pitchFamily="34" charset="0"/>
                <a:sym typeface="Wingdings" pitchFamily="2" charset="2"/>
              </a:rPr>
              <a:t>Karakteristik sistem pemerintahan daearh pada masa kerajaan Nusantara, yaitu:</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rPr>
              <a:t>Sumber legitimasi kekuasaan raja adalah keturunan atau wahyu;</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rPr>
              <a:t>Raja adalah penjaga kesatuan, penjaga dunia, pemelihara alam semesta, pelindung kerajaan dan kawulanya (patrimonial);</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rPr>
              <a:t>Keputusan pemerintah dirumuskan mutlak oleh raja, peraturan bersifat lisan (tidak tertulis), sehingga dapat berubah setiap saat tergantung pada kepentingan raja;</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rPr>
              <a:t>Jabatan pemerintah dipegang oleh suatu elit secara personal dan paternalistik atas dasar keturunan dan kekerabatan;</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rPr>
              <a:t>Pejabat birokrasi bertugas menjaga ketentraman raja dan keluarganya, karenanya berorientasi pada penguasa (bukan rakyat);</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rPr>
              <a:t>Para pejabat memperoleh gaji berupa tanah jabata; dan</a:t>
            </a:r>
          </a:p>
          <a:p>
            <a:pPr marL="342900" indent="-165100" algn="just">
              <a:spcBef>
                <a:spcPts val="0"/>
              </a:spcBef>
              <a:buFont typeface="+mj-lt"/>
              <a:buAutoNum type="alphaLcParenR"/>
            </a:pPr>
            <a:r>
              <a:rPr lang="id-ID" sz="1400" b="1" dirty="0" smtClean="0">
                <a:solidFill>
                  <a:srgbClr val="7030A0"/>
                </a:solidFill>
                <a:latin typeface="Arial" pitchFamily="34" charset="0"/>
                <a:cs typeface="Arial" pitchFamily="34" charset="0"/>
              </a:rPr>
              <a:t>Keraton menjadi pusat patronase gaya hidup, kesenian, dan kemakmuran.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576</Words>
  <Application>Microsoft Office PowerPoint</Application>
  <PresentationFormat>On-screen Show (4:3)</PresentationFormat>
  <Paragraphs>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Sistem pemerintahan daerah  masa kerajaan nusantara</vt:lpstr>
      <vt:lpstr>Slide 2</vt:lpstr>
      <vt:lpstr>Slide 3</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pemerintahan daerah  masa kerajaan nusantara</dc:title>
  <dc:creator>Your User Name</dc:creator>
  <cp:lastModifiedBy>Your User Name</cp:lastModifiedBy>
  <cp:revision>1</cp:revision>
  <dcterms:created xsi:type="dcterms:W3CDTF">2010-03-23T16:57:57Z</dcterms:created>
  <dcterms:modified xsi:type="dcterms:W3CDTF">2010-03-23T17:00:50Z</dcterms:modified>
</cp:coreProperties>
</file>