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85" r:id="rId9"/>
    <p:sldId id="287" r:id="rId10"/>
    <p:sldId id="263" r:id="rId11"/>
    <p:sldId id="264" r:id="rId12"/>
    <p:sldId id="265" r:id="rId13"/>
    <p:sldId id="266" r:id="rId14"/>
    <p:sldId id="267" r:id="rId15"/>
    <p:sldId id="268" r:id="rId16"/>
    <p:sldId id="269" r:id="rId17"/>
    <p:sldId id="270" r:id="rId18"/>
    <p:sldId id="271" r:id="rId19"/>
    <p:sldId id="272" r:id="rId20"/>
    <p:sldId id="286" r:id="rId21"/>
    <p:sldId id="273" r:id="rId22"/>
    <p:sldId id="274" r:id="rId23"/>
    <p:sldId id="275" r:id="rId24"/>
    <p:sldId id="276" r:id="rId25"/>
    <p:sldId id="277" r:id="rId26"/>
    <p:sldId id="278" r:id="rId27"/>
    <p:sldId id="290" r:id="rId28"/>
    <p:sldId id="279" r:id="rId29"/>
    <p:sldId id="280" r:id="rId30"/>
    <p:sldId id="281" r:id="rId31"/>
    <p:sldId id="282" r:id="rId32"/>
    <p:sldId id="283" r:id="rId33"/>
    <p:sldId id="284"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383C921-71D7-4FF2-92B2-E81CEE8A57FE}" type="datetimeFigureOut">
              <a:rPr lang="en-US" smtClean="0"/>
              <a:pPr/>
              <a:t>3/25/2010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301BA6-65A2-45E6-94DA-BE3316DCF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83C921-71D7-4FF2-92B2-E81CEE8A57FE}" type="datetimeFigureOut">
              <a:rPr lang="en-US" smtClean="0"/>
              <a:pPr/>
              <a:t>3/25/2010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301BA6-65A2-45E6-94DA-BE3316DCFE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523999"/>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FILSAFAT  ETIKA</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667000"/>
            <a:ext cx="6400800" cy="2971800"/>
          </a:xfrm>
        </p:spPr>
        <p:txBody>
          <a:bodyPr/>
          <a:lstStyle/>
          <a:p>
            <a:pPr marL="514350" indent="-514350">
              <a:buAutoNum type="alphaUcPeriod"/>
            </a:pPr>
            <a:r>
              <a:rPr lang="en-US" b="1" dirty="0" smtClean="0"/>
              <a:t>PENGERTIAN FILSAFAT</a:t>
            </a:r>
          </a:p>
          <a:p>
            <a:pPr marL="514350" indent="-514350">
              <a:buAutoNum type="alphaUcPeriod"/>
            </a:pPr>
            <a:r>
              <a:rPr lang="en-US" b="1" dirty="0" smtClean="0"/>
              <a:t>CABANG –CABANG FILSAFAT</a:t>
            </a:r>
          </a:p>
          <a:p>
            <a:pPr marL="514350" indent="-514350">
              <a:buAutoNum type="alphaUcPeriod"/>
            </a:pPr>
            <a:r>
              <a:rPr lang="en-US" b="1" dirty="0" smtClean="0"/>
              <a:t>ALIRAN DI DALAM FILSAFAT</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ETIKA, NORMA-NORMA, KAIDAH, DAN ETIKET</a:t>
            </a:r>
            <a:endParaRPr lang="en-US" b="1" dirty="0"/>
          </a:p>
        </p:txBody>
      </p:sp>
      <p:sp>
        <p:nvSpPr>
          <p:cNvPr id="3" name="Content Placeholder 2"/>
          <p:cNvSpPr>
            <a:spLocks noGrp="1"/>
          </p:cNvSpPr>
          <p:nvPr>
            <p:ph idx="1"/>
          </p:nvPr>
        </p:nvSpPr>
        <p:spPr/>
        <p:txBody>
          <a:bodyPr/>
          <a:lstStyle/>
          <a:p>
            <a:pPr algn="just"/>
            <a:r>
              <a:rPr lang="en-US" dirty="0" smtClean="0"/>
              <a:t>ETIKA :</a:t>
            </a:r>
          </a:p>
          <a:p>
            <a:pPr algn="just"/>
            <a:r>
              <a:rPr lang="en-US" dirty="0" smtClean="0"/>
              <a:t>PENGERTIAN ETIKA (ETIMOLOGI) BERASAL DARI BAHASA YUNANI, YAITU ETHOS YANG BERARTI WATAK KESUSILAAN ATAU ADAT KEBIASAAN (CUSTOM).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ISTILAH LAIN ETIKA</a:t>
            </a:r>
            <a:endParaRPr lang="en-US" b="1" dirty="0"/>
          </a:p>
        </p:txBody>
      </p:sp>
      <p:sp>
        <p:nvSpPr>
          <p:cNvPr id="3" name="Content Placeholder 2"/>
          <p:cNvSpPr>
            <a:spLocks noGrp="1"/>
          </p:cNvSpPr>
          <p:nvPr>
            <p:ph idx="1"/>
          </p:nvPr>
        </p:nvSpPr>
        <p:spPr/>
        <p:txBody>
          <a:bodyPr/>
          <a:lstStyle/>
          <a:p>
            <a:pPr algn="just"/>
            <a:r>
              <a:rPr lang="en-US" dirty="0" smtClean="0"/>
              <a:t>ISTILAH LAIN YANG IDENTIK DENGAN ETIKA ADALAH SEBAGAI BERIKUT :</a:t>
            </a:r>
          </a:p>
          <a:p>
            <a:pPr algn="just"/>
            <a:r>
              <a:rPr lang="en-US" dirty="0" smtClean="0"/>
              <a:t>A. SUSILA (SANSKERTA), LEBIH MENUNJUKKAN DASAR-DASAR, PRINSIP, ATURAN HIDUP(SILA) YANG LEBIH BAIK (SU)</a:t>
            </a:r>
          </a:p>
          <a:p>
            <a:pPr algn="just"/>
            <a:r>
              <a:rPr lang="en-US" dirty="0" smtClean="0"/>
              <a:t>B. AKHLAK (ARAB), BERARTI MORAL, DAN ETIKA BERARTI AKHLAK.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SISTEMATIKA ETIKA</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SECARA UMUM, MENURUT A.SONNY KERAF (1993 : 41) ETIKA DAPAT DIBAGI MENJADI DUA BAGIAN.</a:t>
            </a:r>
          </a:p>
          <a:p>
            <a:pPr algn="just"/>
            <a:r>
              <a:rPr lang="en-US" b="1" dirty="0" smtClean="0"/>
              <a:t>PERTAMA,</a:t>
            </a:r>
          </a:p>
          <a:p>
            <a:pPr algn="just"/>
            <a:r>
              <a:rPr lang="en-US" b="1" dirty="0" smtClean="0"/>
              <a:t>ETIKA UMUM </a:t>
            </a:r>
            <a:r>
              <a:rPr lang="en-US" dirty="0" smtClean="0"/>
              <a:t>YANG MEMBAHAS KONDISI DASAR BAGAIMANA MANUSIA BERTINDAK ETIS, DALAM MENGAMBIL KEPUTUSAN ETIS, DAN TEORI ETIKA SERTA MENGACU PADA PRINSIP MORAL DASAR YANG MENJADI PEGANGAN DALAM BERTINDAK DAN TOLOK UKUR ATAU PEDOMAN UNTUK MENILAI BAIK ATAU BURUKNYA SUATU TINDAKAN YANG DILAKUKAN OLEH SESEORANG ATAU KELOMPOK ORANG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KEDUA,</a:t>
            </a:r>
          </a:p>
          <a:p>
            <a:pPr algn="just">
              <a:buNone/>
            </a:pPr>
            <a:r>
              <a:rPr lang="en-US" b="1" dirty="0" smtClean="0"/>
              <a:t>ETIKA KHUSUS, </a:t>
            </a:r>
            <a:r>
              <a:rPr lang="en-US" dirty="0" smtClean="0"/>
              <a:t>YAITU PENERAPAN PRINSIP-PRINSIP MORAL DASAR DALAM BIDANG KHUSUS, YAITU BAGAIMANA MENGAMBIL KEPUTUSAN DAN BERTINDAK DALAM KEHIDUPAN SEHARI – HARI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PEMBAGIAN ETIKA KHUSUS</a:t>
            </a:r>
            <a:endParaRPr lang="en-US" b="1" dirty="0"/>
          </a:p>
        </p:txBody>
      </p:sp>
      <p:sp>
        <p:nvSpPr>
          <p:cNvPr id="3" name="Content Placeholder 2"/>
          <p:cNvSpPr>
            <a:spLocks noGrp="1"/>
          </p:cNvSpPr>
          <p:nvPr>
            <p:ph idx="1"/>
          </p:nvPr>
        </p:nvSpPr>
        <p:spPr/>
        <p:txBody>
          <a:bodyPr>
            <a:normAutofit/>
          </a:bodyPr>
          <a:lstStyle/>
          <a:p>
            <a:pPr algn="just"/>
            <a:r>
              <a:rPr lang="en-US" dirty="0" smtClean="0"/>
              <a:t>ETIKA KHUSUS DAPAT DIBAGI MENJADI DUA BAGIAN SEBAGAI BERIKUT :</a:t>
            </a:r>
          </a:p>
          <a:p>
            <a:pPr algn="just"/>
            <a:r>
              <a:rPr lang="en-US" b="1" dirty="0" smtClean="0"/>
              <a:t>1. ETIKA INDIVIDUAL</a:t>
            </a:r>
          </a:p>
          <a:p>
            <a:pPr algn="just"/>
            <a:r>
              <a:rPr lang="en-US" dirty="0" smtClean="0"/>
              <a:t>MENYANGKUT KEWAJIBAN DAN PERILAKU MANUSIA TERHADAP DIRINYA SENDIRI UNTUK MENCAPAI KESUCIAN KEHIDUPAN PRIBADI,KEBERSIHAN HATI NURANI, DAN YANG BERAKHLAK LUHUR (AKHLAKUL KHARIMAH)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pPr>
              <a:buNone/>
            </a:pPr>
            <a:r>
              <a:rPr lang="en-US" b="1" dirty="0" smtClean="0"/>
              <a:t>2. ETIKA SOSIAL</a:t>
            </a:r>
          </a:p>
          <a:p>
            <a:pPr algn="just">
              <a:buNone/>
            </a:pPr>
            <a:r>
              <a:rPr lang="en-US" dirty="0" smtClean="0"/>
              <a:t>	BERBICARA MENGENAI KEWAJIBAN, SIKAP, DAN PERILAKU SEBAGAI ANGGOTA MASYARAKAT YANG BERKAITAN DENGAN NILAI – NILAI SOPAN SANTUN, TATA KRAMA DAN SALING MENGHORMATI, YAITU BAGAIMANA SALING BERINTERAKSI YANG MENYANGKUT HUBUNGAN MANUSIA DENGAN MANUSIA, BAIK SECARA PERORANGAN DAN LANGSUNG, MAUPUN SECARA BERSAMA-SAMA ATAU KELOMPOK DALAM BENTUK KELEMBAGAAN MASYARAKAT DAN ORGANISASI FORMAL LAINNYA.</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MACAM – MACAM ETIKA</a:t>
            </a:r>
            <a:endParaRPr lang="en-US" b="1" dirty="0"/>
          </a:p>
        </p:txBody>
      </p:sp>
      <p:sp>
        <p:nvSpPr>
          <p:cNvPr id="3" name="Content Placeholder 2"/>
          <p:cNvSpPr>
            <a:spLocks noGrp="1"/>
          </p:cNvSpPr>
          <p:nvPr>
            <p:ph idx="1"/>
          </p:nvPr>
        </p:nvSpPr>
        <p:spPr/>
        <p:txBody>
          <a:bodyPr/>
          <a:lstStyle/>
          <a:p>
            <a:pPr>
              <a:buNone/>
            </a:pPr>
            <a:r>
              <a:rPr lang="en-US" b="1" dirty="0" smtClean="0"/>
              <a:t>MENURUT KERAF, 1991:23) SEBAGAI BERIKUT :</a:t>
            </a:r>
          </a:p>
          <a:p>
            <a:pPr marL="514350" indent="-514350">
              <a:buNone/>
            </a:pPr>
            <a:r>
              <a:rPr lang="en-US" b="1" dirty="0" smtClean="0"/>
              <a:t>1.ETIKA DESKRIPTIF</a:t>
            </a:r>
          </a:p>
          <a:p>
            <a:pPr marL="514350" indent="-514350">
              <a:buNone/>
            </a:pPr>
            <a:r>
              <a:rPr lang="en-US" dirty="0" smtClean="0"/>
              <a:t>	ETIKA YANG MENELAAH SECARA KRISTIS DAN RASIONAL TENTANG SIKAP DAN PERILAKU MANUSIA, SERTA APA YANG DIKEJAR OLEH SETIAP ORANG DALAM HIDUPNYA SEBAGAI SESUATU YANG BERNILAI.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2. ETIKA NORMATIF</a:t>
            </a:r>
          </a:p>
          <a:p>
            <a:pPr algn="just">
              <a:buNone/>
            </a:pPr>
            <a:r>
              <a:rPr lang="en-US" dirty="0" smtClean="0"/>
              <a:t>	ETIKA YANG MENETAPKAN BERBAGAI SIKAP DAN PERILAKU YANG IDEAL DAN SEHARUSNYA DIMILIKI OLEH MANUSIA ATAU APA YANG SEHARUSNYA DIJALANKAN OLEH MANUSIA DAN TINDAKAN APA YANG BERNILAI DALAM HIDUP INI.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 DAN KAIDAH</a:t>
            </a:r>
            <a:endParaRPr lang="en-US" b="1" dirty="0"/>
          </a:p>
        </p:txBody>
      </p:sp>
      <p:sp>
        <p:nvSpPr>
          <p:cNvPr id="3" name="Content Placeholder 2"/>
          <p:cNvSpPr>
            <a:spLocks noGrp="1"/>
          </p:cNvSpPr>
          <p:nvPr>
            <p:ph idx="1"/>
          </p:nvPr>
        </p:nvSpPr>
        <p:spPr/>
        <p:txBody>
          <a:bodyPr/>
          <a:lstStyle/>
          <a:p>
            <a:pPr algn="just">
              <a:buNone/>
            </a:pPr>
            <a:r>
              <a:rPr lang="en-US" dirty="0" smtClean="0"/>
              <a:t>YAITU SUATU NILAI YANG MENGATUR DAN MEMBERIKAN PEDOMAN ATAU PATOKAN TERTENTU BAGI SETIAP ORANG ATAU MASYARAKAT UNTUK BERSIKAP TINDAK DAN BERPERILAKU SESUAI DENGAN PERATURAN – PERATURAN YANG TELAH DISEPAKATI BERSAMA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 T I K E T</a:t>
            </a:r>
            <a:endParaRPr lang="en-US" b="1" dirty="0"/>
          </a:p>
        </p:txBody>
      </p:sp>
      <p:sp>
        <p:nvSpPr>
          <p:cNvPr id="3" name="Content Placeholder 2"/>
          <p:cNvSpPr>
            <a:spLocks noGrp="1"/>
          </p:cNvSpPr>
          <p:nvPr>
            <p:ph idx="1"/>
          </p:nvPr>
        </p:nvSpPr>
        <p:spPr/>
        <p:txBody>
          <a:bodyPr>
            <a:normAutofit fontScale="92500"/>
          </a:bodyPr>
          <a:lstStyle/>
          <a:p>
            <a:pPr algn="just">
              <a:buNone/>
            </a:pPr>
            <a:r>
              <a:rPr lang="en-US" b="1" dirty="0" smtClean="0"/>
              <a:t>YAITU :</a:t>
            </a:r>
            <a:r>
              <a:rPr lang="en-US" dirty="0" smtClean="0"/>
              <a:t> MERUPAKAN KUMPULAN TATA CARA DAN SIKAP BAIK DALAM PERGAULAN ANTARMANUSIA YANG BERADAB.</a:t>
            </a:r>
          </a:p>
          <a:p>
            <a:pPr algn="just">
              <a:buNone/>
            </a:pPr>
            <a:r>
              <a:rPr lang="en-US" b="1" dirty="0" smtClean="0"/>
              <a:t>PENDAPAT LAIN MENGATAKAN BAHWA ETIKET ADALAH</a:t>
            </a:r>
            <a:r>
              <a:rPr lang="en-US" dirty="0" smtClean="0"/>
              <a:t> TATA ATURAN SOPAN SANTUN YANG DISETUJUI OLEH MASYARAKAT TERTENTU DAN MENJADI NORMA SERTA PANUTAN DALAM BERTINGKAH LAKU SEBAGAI ANGGOTA MASYARAKAT YANG BAIK DAN MENYENANGKAN.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A.PENGERTIAN FILSAFAT</a:t>
            </a:r>
            <a:endParaRPr lang="en-US" b="1" dirty="0"/>
          </a:p>
        </p:txBody>
      </p:sp>
      <p:sp>
        <p:nvSpPr>
          <p:cNvPr id="3" name="Content Placeholder 2"/>
          <p:cNvSpPr>
            <a:spLocks noGrp="1"/>
          </p:cNvSpPr>
          <p:nvPr>
            <p:ph idx="1"/>
          </p:nvPr>
        </p:nvSpPr>
        <p:spPr/>
        <p:txBody>
          <a:bodyPr>
            <a:normAutofit lnSpcReduction="10000"/>
          </a:bodyPr>
          <a:lstStyle/>
          <a:p>
            <a:endParaRPr lang="en-US" dirty="0" smtClean="0"/>
          </a:p>
          <a:p>
            <a:pPr algn="just"/>
            <a:r>
              <a:rPr lang="en-US" dirty="0" smtClean="0"/>
              <a:t>PENGERTIAN FILSAFAT MENURUT ISTILAH ATAU SECARA GARIS BESARNYA ADALAH MENCINTAI KEBENARAN.</a:t>
            </a:r>
          </a:p>
          <a:p>
            <a:pPr algn="just"/>
            <a:endParaRPr lang="en-US" dirty="0" smtClean="0"/>
          </a:p>
          <a:p>
            <a:pPr algn="just"/>
            <a:r>
              <a:rPr lang="en-US" dirty="0" smtClean="0"/>
              <a:t>MENURUT PLATO, BELIAU MENJELASKAN BAHWA PENGERTIAN FILSAFAT YANG BERKAITAN DENGAN ILMU PENGETAHUAN YANG BERMINAT MENCAPAI KEBENARAN YANG ASLI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PENJELASAN ETIKET</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PERKATAAN ETIKET BERASAL DARI BAHASA PERANCIS YAITU NEGARA YANG TERKENAL KARENA TINGGI PERADABAN DAN SOPAN SANTUNNYA. KATA ETIKET MEMPUNYAI RIWAYAT YANG PERLU DIKETAHUI. DICERITAKAN  BAHWA RAJA LOUIS XIV DARI PERANCIS, ADALAH SEORANG RAJA YANG SENANG MENGADAKAN PESTA.DALAM KARTU UNDANGAN TERTERA ATURAN-ATURAN YANG HARUS DIIKUTI,DAN KARTU UNDANGAN INILAH YANG DISEBUT ETIKET.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PERSAMAAN ETIKA DAN ETIKET</a:t>
            </a:r>
            <a:endParaRPr lang="en-US" dirty="0"/>
          </a:p>
        </p:txBody>
      </p:sp>
      <p:sp>
        <p:nvSpPr>
          <p:cNvPr id="3" name="Content Placeholder 2"/>
          <p:cNvSpPr>
            <a:spLocks noGrp="1"/>
          </p:cNvSpPr>
          <p:nvPr>
            <p:ph idx="1"/>
          </p:nvPr>
        </p:nvSpPr>
        <p:spPr/>
        <p:txBody>
          <a:bodyPr/>
          <a:lstStyle/>
          <a:p>
            <a:pPr algn="just">
              <a:buNone/>
            </a:pPr>
            <a:r>
              <a:rPr lang="en-US" b="1" dirty="0" smtClean="0"/>
              <a:t>PERSAMAANNYA ADALAH </a:t>
            </a:r>
            <a:r>
              <a:rPr lang="en-US" dirty="0" smtClean="0"/>
              <a:t>MENGENAI PERILAKU MANUSIA SECARA NORMATIF YANG ETIS. ARTINYA, MEMBERIKAN PEDOMAN ATAU NORMA – NORMA TERTENTU YAITU BAGAIMANA SEHARUSNYA SESEORANG ITU MELAKUKAN PERBUATAN DAN TIDAK MELAKUKAN SESUATU PERBUATAN.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PERBEDAAN ETIKA DAN ETIKET</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ETIKA</a:t>
            </a:r>
            <a:r>
              <a:rPr lang="en-US" dirty="0" smtClean="0"/>
              <a:t> ADALAH NIAT, APAKAH PERBUATAN ITU BOLEH DILAKUKAN ATAU TIDAK SESUAI PERTIMBANGAN NIAT BAIK ATAU BURUK SEBAGAI AKIBATNYA.</a:t>
            </a:r>
          </a:p>
          <a:p>
            <a:pPr marL="514350" indent="-514350">
              <a:buAutoNum type="arabicPeriod"/>
            </a:pPr>
            <a:endParaRPr lang="en-US" dirty="0" smtClean="0"/>
          </a:p>
          <a:p>
            <a:pPr marL="514350" indent="-514350">
              <a:buNone/>
            </a:pPr>
            <a:r>
              <a:rPr lang="en-US" dirty="0" smtClean="0"/>
              <a:t>	</a:t>
            </a:r>
            <a:r>
              <a:rPr lang="en-US" b="1" dirty="0" smtClean="0"/>
              <a:t>ETIKET</a:t>
            </a:r>
            <a:r>
              <a:rPr lang="en-US" dirty="0" smtClean="0"/>
              <a:t> MENETAPKAN CARA UNTUK MELAKUKAN PERBUATAN BENAR SESUAI DENGAN YANG DIHARAPKAN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2. </a:t>
            </a:r>
            <a:r>
              <a:rPr lang="en-US" b="1" dirty="0" smtClean="0"/>
              <a:t>ETIKA ADALAH </a:t>
            </a:r>
            <a:r>
              <a:rPr lang="en-US" dirty="0" smtClean="0"/>
              <a:t>NURANI (BATHINIAH), BAGAIMANA HARUS BERSIKAP ETIS DAN BAIK YANG SESUNGGUHNYA TIMBUL DARI KESADARAN DIRINYA.</a:t>
            </a:r>
          </a:p>
          <a:p>
            <a:pPr algn="just">
              <a:buNone/>
            </a:pPr>
            <a:endParaRPr lang="en-US" dirty="0" smtClean="0"/>
          </a:p>
          <a:p>
            <a:pPr algn="just">
              <a:buNone/>
            </a:pPr>
            <a:r>
              <a:rPr lang="en-US" dirty="0" smtClean="0"/>
              <a:t>	</a:t>
            </a:r>
            <a:r>
              <a:rPr lang="en-US" b="1" dirty="0" smtClean="0"/>
              <a:t>ETIKET ADALAH </a:t>
            </a:r>
            <a:r>
              <a:rPr lang="en-US" dirty="0" smtClean="0"/>
              <a:t>FORMALITAS (LAHIRIAH), TAMPAK DARI SIKAP LUARNYA PENUH DENGAN SOPAN SANTUN DAN KEBAIKAN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3. </a:t>
            </a:r>
            <a:r>
              <a:rPr lang="en-US" b="1" dirty="0" smtClean="0"/>
              <a:t>ETIKA </a:t>
            </a:r>
            <a:r>
              <a:rPr lang="en-US" dirty="0" smtClean="0"/>
              <a:t>BERSIFAT ABSOLUT, ARTINYA TIDAK DAPAT DITAWAR –TAWAR LAGI. KALAU PERBUATAN BAIK MENDAPAT PUJIAN DAN YANG SALAH HARUS MENDAPAT SANKSI.</a:t>
            </a:r>
          </a:p>
          <a:p>
            <a:pPr algn="just">
              <a:buNone/>
            </a:pPr>
            <a:endParaRPr lang="en-US" dirty="0" smtClean="0"/>
          </a:p>
          <a:p>
            <a:pPr algn="just">
              <a:buNone/>
            </a:pPr>
            <a:r>
              <a:rPr lang="en-US" dirty="0" smtClean="0"/>
              <a:t>	</a:t>
            </a:r>
            <a:r>
              <a:rPr lang="en-US" b="1" dirty="0" smtClean="0"/>
              <a:t>ETIKET</a:t>
            </a:r>
            <a:r>
              <a:rPr lang="en-US" dirty="0" smtClean="0"/>
              <a:t> BERSIFAT RELATIF, YAITU HAL YANG DIANGGAP TIDAK SOPAN DALAM SUATU KEBUDAYAAN DAERAH TERTENTU, BELUM TENTU DI DAERAH LAINNYA JUGA TIDAK SOPAN.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lgn="just">
              <a:buNone/>
            </a:pPr>
            <a:r>
              <a:rPr lang="en-US" dirty="0" smtClean="0"/>
              <a:t>4. </a:t>
            </a:r>
            <a:r>
              <a:rPr lang="en-US" b="1" dirty="0" smtClean="0"/>
              <a:t>ETIKA </a:t>
            </a:r>
            <a:r>
              <a:rPr lang="en-US" dirty="0" smtClean="0"/>
              <a:t>BERLAKU TIDAK TERGANTUNG PADA ADA ATAU TIDAKNYA ORANG LAIN YANG HADIR.</a:t>
            </a:r>
          </a:p>
          <a:p>
            <a:pPr algn="just">
              <a:buNone/>
            </a:pPr>
            <a:endParaRPr lang="en-US" dirty="0" smtClean="0"/>
          </a:p>
          <a:p>
            <a:pPr algn="just">
              <a:buNone/>
            </a:pPr>
            <a:r>
              <a:rPr lang="en-US" dirty="0" smtClean="0"/>
              <a:t>	</a:t>
            </a:r>
            <a:r>
              <a:rPr lang="en-US" b="1" dirty="0" smtClean="0"/>
              <a:t>ETIKET</a:t>
            </a:r>
            <a:r>
              <a:rPr lang="en-US" dirty="0" smtClean="0"/>
              <a:t> HANYA BERLAKU JIKA ADA ORANG LAIN YANG HADIR.JIKA TIDAK ADA ORANG LAIN, ETIKET ITU TIDAK BERLAKU.</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ETIKA PROFESI</a:t>
            </a:r>
            <a:endParaRPr lang="en-US" dirty="0"/>
          </a:p>
        </p:txBody>
      </p:sp>
      <p:sp>
        <p:nvSpPr>
          <p:cNvPr id="3" name="Content Placeholder 2"/>
          <p:cNvSpPr>
            <a:spLocks noGrp="1"/>
          </p:cNvSpPr>
          <p:nvPr>
            <p:ph idx="1"/>
          </p:nvPr>
        </p:nvSpPr>
        <p:spPr/>
        <p:txBody>
          <a:bodyPr/>
          <a:lstStyle/>
          <a:p>
            <a:pPr lvl="1">
              <a:buNone/>
            </a:pPr>
            <a:endParaRPr lang="en-US" dirty="0" smtClean="0"/>
          </a:p>
          <a:p>
            <a:pPr lvl="1" algn="just">
              <a:buNone/>
            </a:pPr>
            <a:r>
              <a:rPr lang="en-US" b="1" dirty="0" smtClean="0"/>
              <a:t>PENEMUAN TERBESAR DALAM GENERASI UMAT MANUSIA SEKARANG INI IALAH , BAHWA MANUSIA ITU DAPAT MERUBAH CARA HIDUPNYA DENGAN CARA MERUBAH JALAN PIKIRANNYA</a:t>
            </a:r>
          </a:p>
          <a:p>
            <a:pPr lvl="1">
              <a:buNone/>
            </a:pPr>
            <a:endParaRPr lang="en-US" dirty="0" smtClean="0"/>
          </a:p>
          <a:p>
            <a:pPr lvl="1">
              <a:buNone/>
            </a:pPr>
            <a:r>
              <a:rPr lang="en-US" dirty="0"/>
              <a:t>	</a:t>
            </a:r>
            <a:r>
              <a:rPr lang="en-US" dirty="0" smtClean="0"/>
              <a:t>													(WILLIAM JAMES)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T  U  G  A  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MENCARI  ARTIKEL YANG BERKAITAN DENGAN KEPRIBADIAN, ETIKA, ETIKET SERTA PENERAPAN – PENERAPAN ETIKET SERTA DIBUAT KLIPING DAN DILAKUKAN </a:t>
            </a:r>
            <a:r>
              <a:rPr lang="en-US" smtClean="0"/>
              <a:t>PEMBAHASAN  UNTUK DIPERSIAPKAN UNTUK PRESENTASI……..!</a:t>
            </a:r>
            <a:endParaRPr lang="en-US" dirty="0" smtClean="0"/>
          </a:p>
          <a:p>
            <a:endParaRPr lang="en-US" dirty="0" smtClean="0"/>
          </a:p>
          <a:p>
            <a:r>
              <a:rPr lang="en-US" dirty="0" smtClean="0"/>
              <a:t>TERIMA KASIH..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PENGERTIAN PROFESI</a:t>
            </a:r>
            <a:endParaRPr lang="en-US" b="1" dirty="0"/>
          </a:p>
        </p:txBody>
      </p:sp>
      <p:sp>
        <p:nvSpPr>
          <p:cNvPr id="3" name="Content Placeholder 2"/>
          <p:cNvSpPr>
            <a:spLocks noGrp="1"/>
          </p:cNvSpPr>
          <p:nvPr>
            <p:ph idx="1"/>
          </p:nvPr>
        </p:nvSpPr>
        <p:spPr/>
        <p:txBody>
          <a:bodyPr/>
          <a:lstStyle/>
          <a:p>
            <a:pPr algn="just">
              <a:buNone/>
            </a:pPr>
            <a:r>
              <a:rPr lang="en-US" b="1" dirty="0" smtClean="0"/>
              <a:t>KATA PROFESI BARASAL DARI BAHASA LATIN </a:t>
            </a:r>
            <a:r>
              <a:rPr lang="en-US" dirty="0" smtClean="0"/>
              <a:t>YAITU PROFESSUES YANG BERARTI, “SUATU KEGIATAN ATAU PEKERJAAN YANG SEMULA DIHUBUNGKAN DENGAN SUMPAH DAN JANJI BERSIFAT RELIGIUS”</a:t>
            </a:r>
          </a:p>
          <a:p>
            <a:pPr algn="just">
              <a:buNone/>
            </a:pPr>
            <a:r>
              <a:rPr lang="en-US" b="1" dirty="0" smtClean="0"/>
              <a:t>ADA 2 JENIS BIDANG PROFESI :</a:t>
            </a:r>
          </a:p>
          <a:p>
            <a:pPr marL="514350" indent="-514350" algn="just">
              <a:buAutoNum type="arabicPeriod"/>
            </a:pPr>
            <a:r>
              <a:rPr lang="en-US" b="1" dirty="0" smtClean="0"/>
              <a:t>PROFESI KHUSUS</a:t>
            </a:r>
          </a:p>
          <a:p>
            <a:pPr marL="514350" indent="-514350" algn="just">
              <a:buNone/>
            </a:pPr>
            <a:r>
              <a:rPr lang="en-US" b="1" dirty="0" smtClean="0"/>
              <a:t>2. PROFESI LUHUR</a:t>
            </a:r>
          </a:p>
          <a:p>
            <a:pPr marL="514350" indent="-514350" algn="just">
              <a:buAutoNum type="arabicPeriod"/>
            </a:pP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buNone/>
            </a:pPr>
            <a:r>
              <a:rPr lang="en-US" b="1" dirty="0" smtClean="0"/>
              <a:t>PROFESI KHUSUS IALAH :</a:t>
            </a:r>
          </a:p>
          <a:p>
            <a:pPr algn="just">
              <a:buNone/>
            </a:pPr>
            <a:r>
              <a:rPr lang="en-US" dirty="0" smtClean="0"/>
              <a:t>	PARA PROFESIONAL YANG MELAKSANAKAN PROFESI SECARA KHUSUS UNTUK MENDAPATKAN NAFKAH ATAU PENGHASILAN TERTENTU SEBAGAI TUJUAN POKOKNYA. MISALNYA, PROFESI DI BIDANG EKONOMI, POLITIK, HUKUM, KEDOKTERAN, PENDIDIKAN, TEKNIK, HUMAS DAN SEBAGAI JASA KONSULTAN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CABANG – CABANG FILSAFAT</a:t>
            </a:r>
            <a:endParaRPr lang="en-US" b="1" dirty="0"/>
          </a:p>
        </p:txBody>
      </p:sp>
      <p:sp>
        <p:nvSpPr>
          <p:cNvPr id="3" name="Content Placeholder 2"/>
          <p:cNvSpPr>
            <a:spLocks noGrp="1"/>
          </p:cNvSpPr>
          <p:nvPr>
            <p:ph idx="1"/>
          </p:nvPr>
        </p:nvSpPr>
        <p:spPr/>
        <p:txBody>
          <a:bodyPr>
            <a:normAutofit/>
          </a:bodyPr>
          <a:lstStyle/>
          <a:p>
            <a:pPr algn="just"/>
            <a:r>
              <a:rPr lang="en-US" dirty="0" smtClean="0"/>
              <a:t>BERDASARKAN PERKEMBANGAN FILSAFAT YANG LEBIH TERFOKUS TERSEBUT LOUIS O. KATTSOFT MENGGOLONGKAN FILSAFAT KE DALAM 13 CABANG – CABANG ILMU PENGETAHUAN SEBAGAI BERIKUT :</a:t>
            </a:r>
          </a:p>
          <a:p>
            <a:pPr algn="just"/>
            <a:r>
              <a:rPr lang="en-US" dirty="0" smtClean="0"/>
              <a:t>1. LOGIKA</a:t>
            </a:r>
          </a:p>
          <a:p>
            <a:pPr algn="just"/>
            <a:r>
              <a:rPr lang="en-US" dirty="0" smtClean="0"/>
              <a:t>2. METODOLOGI</a:t>
            </a:r>
          </a:p>
          <a:p>
            <a:pPr algn="just"/>
            <a:r>
              <a:rPr lang="en-US" dirty="0" smtClean="0"/>
              <a:t>3. METAFISIKA</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PROFESI LUHUR IALAH</a:t>
            </a:r>
          </a:p>
          <a:p>
            <a:pPr algn="just">
              <a:buNone/>
            </a:pPr>
            <a:r>
              <a:rPr lang="en-US" dirty="0" smtClean="0"/>
              <a:t>	PARA PROFESIONAL YANG MELAKSANAKAN PROFESINYA, TIDAK LAGI UNTUK MENDAPATKAN NAFKAH SEBAGAI TUJUAN UTAMANYA, TETAPI SUDAH MERUPAKAN DEDIKASI ATAU SEBAGAI JIWA PENGABDIANNYA SEMATA MATA. MISALNYA, KEGIATAN PROFESI DIBIDANG KEAGAMAAN, PENDIDIKAN, SOSIAL, BUDAYA DAN SENI.</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CIRI – CIRI PROFESIONAL</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AutoNum type="alphaUcPeriod"/>
            </a:pPr>
            <a:r>
              <a:rPr lang="en-US" dirty="0" smtClean="0"/>
              <a:t>MEMILIKI SKILL ATAU KEMAMPUAN</a:t>
            </a:r>
          </a:p>
          <a:p>
            <a:pPr marL="514350" indent="-514350">
              <a:buAutoNum type="alphaUcPeriod" startAt="2"/>
            </a:pPr>
            <a:r>
              <a:rPr lang="en-US" dirty="0" smtClean="0"/>
              <a:t>MEMILIKI PENGETAHUAN YANG TINGGI</a:t>
            </a:r>
          </a:p>
          <a:p>
            <a:pPr marL="514350" indent="-514350">
              <a:buNone/>
            </a:pPr>
            <a:r>
              <a:rPr lang="en-US" dirty="0" smtClean="0"/>
              <a:t>C. MEMILIKI TANGGUNG JAWAB PROFESI</a:t>
            </a:r>
          </a:p>
          <a:p>
            <a:pPr marL="514350" indent="-514350">
              <a:buNone/>
            </a:pPr>
            <a:r>
              <a:rPr lang="en-US" dirty="0" smtClean="0"/>
              <a:t>D. MEMILIKI JIWA PENGABDIAN KEPADA PUBLIK DAN MASYARAKAT</a:t>
            </a:r>
          </a:p>
          <a:p>
            <a:pPr marL="514350" indent="-514350">
              <a:buNone/>
            </a:pPr>
            <a:r>
              <a:rPr lang="en-US" dirty="0" smtClean="0"/>
              <a:t>E. OTONOMINISASI ORGANISASI PROFESIONAL, YAITU MEMILIKI KEMAMPUAN UNTUK MENGELOLA, YANG MEMPUNYAI KEMAMPUAN DALAM PERENCANAAN PROGRAMKERJA JELAS,STRATEGIK,MANDIRI DAN TIDAK TERGANTUNG PIHAK LAIN DAN DAPAT BEKERJASAMA DENGAN PIHAK-PIHAK LAIN.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PRINSIP – PRINSIP ETIKA PROFESI</a:t>
            </a:r>
            <a:endParaRPr lang="en-US" b="1" dirty="0"/>
          </a:p>
        </p:txBody>
      </p:sp>
      <p:sp>
        <p:nvSpPr>
          <p:cNvPr id="3" name="Content Placeholder 2"/>
          <p:cNvSpPr>
            <a:spLocks noGrp="1"/>
          </p:cNvSpPr>
          <p:nvPr>
            <p:ph idx="1"/>
          </p:nvPr>
        </p:nvSpPr>
        <p:spPr/>
        <p:txBody>
          <a:bodyPr/>
          <a:lstStyle/>
          <a:p>
            <a:pPr algn="ctr">
              <a:buNone/>
            </a:pPr>
            <a:r>
              <a:rPr lang="en-US" b="1" dirty="0" smtClean="0"/>
              <a:t>MENURUT KERAF,</a:t>
            </a:r>
          </a:p>
          <a:p>
            <a:pPr algn="ctr">
              <a:buNone/>
            </a:pPr>
            <a:endParaRPr lang="en-US" dirty="0" smtClean="0"/>
          </a:p>
          <a:p>
            <a:pPr marL="514350" indent="-514350" algn="ctr">
              <a:buAutoNum type="alphaUcPeriod"/>
            </a:pPr>
            <a:r>
              <a:rPr lang="en-US" dirty="0" smtClean="0"/>
              <a:t>TANGGUNGJAWAB</a:t>
            </a:r>
          </a:p>
          <a:p>
            <a:pPr marL="514350" indent="-514350" algn="ctr">
              <a:buNone/>
            </a:pPr>
            <a:r>
              <a:rPr lang="en-US" dirty="0" smtClean="0"/>
              <a:t>B.KEBEBASAN</a:t>
            </a:r>
          </a:p>
          <a:p>
            <a:pPr marL="514350" indent="-514350" algn="ctr">
              <a:buNone/>
            </a:pPr>
            <a:r>
              <a:rPr lang="en-US" dirty="0" smtClean="0"/>
              <a:t>C. KEJUJURAN</a:t>
            </a:r>
          </a:p>
          <a:p>
            <a:pPr marL="514350" indent="-514350" algn="ctr">
              <a:buNone/>
            </a:pPr>
            <a:r>
              <a:rPr lang="en-US" dirty="0" smtClean="0"/>
              <a:t>D.KEADILAN</a:t>
            </a:r>
          </a:p>
          <a:p>
            <a:pPr marL="514350" indent="-514350" algn="ctr">
              <a:buNone/>
            </a:pPr>
            <a:r>
              <a:rPr lang="en-US" dirty="0" smtClean="0"/>
              <a:t>E.OTONOMI</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PENGEMBANGAN PROFESIONALISME</a:t>
            </a:r>
            <a:endParaRPr lang="en-US" b="1" dirty="0"/>
          </a:p>
        </p:txBody>
      </p:sp>
      <p:sp>
        <p:nvSpPr>
          <p:cNvPr id="3" name="Content Placeholder 2"/>
          <p:cNvSpPr>
            <a:spLocks noGrp="1"/>
          </p:cNvSpPr>
          <p:nvPr>
            <p:ph idx="1"/>
          </p:nvPr>
        </p:nvSpPr>
        <p:spPr/>
        <p:txBody>
          <a:bodyPr/>
          <a:lstStyle/>
          <a:p>
            <a:pPr>
              <a:buNone/>
            </a:pPr>
            <a:r>
              <a:rPr lang="en-US" dirty="0" smtClean="0"/>
              <a:t>SYARAT – SYARAT YANG HARUS DIPENUHI DALAM PENGEMBANGAN PROFESIONALISME </a:t>
            </a:r>
          </a:p>
          <a:p>
            <a:pPr marL="514350" indent="-514350">
              <a:buAutoNum type="arabicPeriod"/>
            </a:pPr>
            <a:r>
              <a:rPr lang="en-US" dirty="0" smtClean="0"/>
              <a:t>PENGAKUAN</a:t>
            </a:r>
          </a:p>
          <a:p>
            <a:pPr marL="514350" indent="-514350">
              <a:buAutoNum type="arabicPeriod" startAt="2"/>
            </a:pPr>
            <a:r>
              <a:rPr lang="en-US" dirty="0" smtClean="0"/>
              <a:t>ORGANISASI</a:t>
            </a:r>
          </a:p>
          <a:p>
            <a:pPr marL="514350" indent="-514350">
              <a:buAutoNum type="arabicPeriod" startAt="3"/>
            </a:pPr>
            <a:r>
              <a:rPr lang="en-US" dirty="0" smtClean="0"/>
              <a:t>KRITERIA</a:t>
            </a:r>
          </a:p>
          <a:p>
            <a:pPr marL="514350" indent="-514350">
              <a:buAutoNum type="arabicPeriod" startAt="4"/>
            </a:pPr>
            <a:r>
              <a:rPr lang="en-US" dirty="0" smtClean="0"/>
              <a:t>KREATIF</a:t>
            </a:r>
          </a:p>
          <a:p>
            <a:pPr marL="514350" indent="-514350">
              <a:buNone/>
            </a:pPr>
            <a:r>
              <a:rPr lang="en-US" dirty="0" smtClean="0"/>
              <a:t>5.  KONSEPTOR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HUMAS PROFESIONAL AKAN SELALU MENGHINDARI</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dirty="0" smtClean="0"/>
              <a:t>MENUTUP – NUTUPI KEBENARAN APA PUN ALASANNYA.</a:t>
            </a:r>
          </a:p>
          <a:p>
            <a:pPr>
              <a:buFont typeface="Arial" charset="0"/>
              <a:buChar char="•"/>
            </a:pPr>
            <a:r>
              <a:rPr lang="en-US" dirty="0" smtClean="0"/>
              <a:t>MENYIARKAN INFORMASI DAN BERITA YANG TIDAK DIDASARI FAKTA YANG AKTUAL, KENYATAAN, DAN KEBENARAN.</a:t>
            </a:r>
          </a:p>
          <a:p>
            <a:pPr>
              <a:buFont typeface="Arial" charset="0"/>
              <a:buChar char="•"/>
            </a:pPr>
            <a:r>
              <a:rPr lang="en-US" dirty="0" smtClean="0"/>
              <a:t>MENGAMBIL BAGIAN DALAM USAHA YANG YIDAK ETIS DAN TIDAK JUJUR YANG AKAN DAPAT MERUSAK MARTABAT DAN KEHORMATANNYA.</a:t>
            </a:r>
          </a:p>
          <a:p>
            <a:pPr>
              <a:buNone/>
            </a:pPr>
            <a:endParaRPr lang="en-US" dirty="0" smtClean="0"/>
          </a:p>
          <a:p>
            <a:pPr>
              <a:buFont typeface="Arial" charset="0"/>
              <a:buChar cha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DILANJUTKAN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ETIKA  PENULIS  HUMAS</a:t>
            </a:r>
          </a:p>
          <a:p>
            <a:pPr>
              <a:buNone/>
            </a:pPr>
            <a:r>
              <a:rPr lang="en-US" dirty="0" smtClean="0"/>
              <a:t>APLIKASI KODE ETIK PROFESI HUMAS</a:t>
            </a:r>
          </a:p>
          <a:p>
            <a:pPr>
              <a:buNone/>
            </a:pPr>
            <a:r>
              <a:rPr lang="en-US" dirty="0" smtClean="0"/>
              <a:t>ETIKA HUMAS PEMERINTAH DAN BUMN</a:t>
            </a:r>
          </a:p>
          <a:p>
            <a:pPr>
              <a:buNone/>
            </a:pPr>
            <a:r>
              <a:rPr lang="en-US" dirty="0" smtClean="0"/>
              <a:t>CONTOH – CONTOH PENERAPAN ETIKET …</a:t>
            </a:r>
          </a:p>
          <a:p>
            <a:pPr>
              <a:buNone/>
            </a:pPr>
            <a:r>
              <a:rPr lang="en-US" dirty="0" smtClean="0"/>
              <a:t>DISKUSI KODE ETIK PERHUMASAN INDONESIA</a:t>
            </a:r>
          </a:p>
          <a:p>
            <a:pPr>
              <a:buNone/>
            </a:pPr>
            <a:r>
              <a:rPr lang="en-US" dirty="0" smtClean="0"/>
              <a:t>DISKUSI KODE ETIKPROFESI APPRI</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 :</a:t>
            </a:r>
            <a:endParaRPr lang="en-US" dirty="0"/>
          </a:p>
        </p:txBody>
      </p:sp>
      <p:sp>
        <p:nvSpPr>
          <p:cNvPr id="3" name="Content Placeholder 2"/>
          <p:cNvSpPr>
            <a:spLocks noGrp="1"/>
          </p:cNvSpPr>
          <p:nvPr>
            <p:ph idx="1"/>
          </p:nvPr>
        </p:nvSpPr>
        <p:spPr/>
        <p:txBody>
          <a:bodyPr/>
          <a:lstStyle/>
          <a:p>
            <a:r>
              <a:rPr lang="en-US" dirty="0" smtClean="0"/>
              <a:t>4. ONTOLOGI</a:t>
            </a:r>
          </a:p>
          <a:p>
            <a:r>
              <a:rPr lang="en-US" dirty="0" smtClean="0"/>
              <a:t>5. KOSMOLOGI</a:t>
            </a:r>
          </a:p>
          <a:p>
            <a:r>
              <a:rPr lang="en-US" dirty="0" smtClean="0"/>
              <a:t>6. EPISTEMOLOGI</a:t>
            </a:r>
          </a:p>
          <a:p>
            <a:r>
              <a:rPr lang="en-US" dirty="0" smtClean="0"/>
              <a:t>7. BIOLOGI KEFILSAFATAN</a:t>
            </a:r>
          </a:p>
          <a:p>
            <a:r>
              <a:rPr lang="en-US" dirty="0" smtClean="0"/>
              <a:t>8. PSIKOLOGI KEFILSAFATAN</a:t>
            </a:r>
          </a:p>
          <a:p>
            <a:r>
              <a:rPr lang="en-US" dirty="0" smtClean="0"/>
              <a:t>9.ANTROPOLOGI KEFILSAFATAN</a:t>
            </a:r>
          </a:p>
          <a:p>
            <a:r>
              <a:rPr lang="en-US" dirty="0" smtClean="0"/>
              <a:t>10. SOSIOLOGI KEFILSAFATAN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LANJUTAN :</a:t>
            </a:r>
            <a:br>
              <a:rPr lang="en-US" dirty="0" smtClean="0"/>
            </a:br>
            <a:endParaRPr lang="en-US" dirty="0"/>
          </a:p>
        </p:txBody>
      </p:sp>
      <p:sp>
        <p:nvSpPr>
          <p:cNvPr id="3" name="Content Placeholder 2"/>
          <p:cNvSpPr>
            <a:spLocks noGrp="1"/>
          </p:cNvSpPr>
          <p:nvPr>
            <p:ph idx="1"/>
          </p:nvPr>
        </p:nvSpPr>
        <p:spPr/>
        <p:txBody>
          <a:bodyPr/>
          <a:lstStyle/>
          <a:p>
            <a:r>
              <a:rPr lang="en-US" dirty="0" smtClean="0"/>
              <a:t>11. ETIKA</a:t>
            </a:r>
          </a:p>
          <a:p>
            <a:r>
              <a:rPr lang="en-US" dirty="0" smtClean="0"/>
              <a:t>12. ESTETIKA</a:t>
            </a:r>
          </a:p>
          <a:p>
            <a:r>
              <a:rPr lang="en-US" dirty="0" smtClean="0"/>
              <a:t>13. FILSAFAT AGAMA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ALIRAN DI DALAM FILSAFAT</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Arial" charset="0"/>
              <a:buChar char="•"/>
            </a:pPr>
            <a:r>
              <a:rPr lang="en-US" b="1" u="sng" dirty="0" smtClean="0"/>
              <a:t>POSITIVISME</a:t>
            </a:r>
          </a:p>
          <a:p>
            <a:pPr algn="just">
              <a:buFont typeface="Arial" charset="0"/>
              <a:buChar char="•"/>
            </a:pPr>
            <a:r>
              <a:rPr lang="en-US" dirty="0" smtClean="0"/>
              <a:t>YAITU MENGAGUNGKAN ASPEK KENYATAAN YANG KONGRET.</a:t>
            </a:r>
          </a:p>
          <a:p>
            <a:pPr algn="just">
              <a:buFont typeface="Arial" charset="0"/>
              <a:buChar char="•"/>
            </a:pPr>
            <a:r>
              <a:rPr lang="en-US" b="1" u="sng" dirty="0" smtClean="0"/>
              <a:t>PRAGMATISME</a:t>
            </a:r>
          </a:p>
          <a:p>
            <a:pPr algn="just">
              <a:buFont typeface="Arial" charset="0"/>
              <a:buChar char="•"/>
            </a:pPr>
            <a:r>
              <a:rPr lang="en-US" dirty="0" smtClean="0"/>
              <a:t>YAITU MENGAGUNGKAN ASPEK KEFAEDAHAN</a:t>
            </a:r>
          </a:p>
          <a:p>
            <a:pPr algn="just">
              <a:buFont typeface="Arial" charset="0"/>
              <a:buChar char="•"/>
            </a:pPr>
            <a:r>
              <a:rPr lang="en-US" b="1" u="sng" dirty="0" smtClean="0"/>
              <a:t>MATERIALISME</a:t>
            </a:r>
          </a:p>
          <a:p>
            <a:pPr algn="just">
              <a:buFont typeface="Arial" charset="0"/>
              <a:buChar char="•"/>
            </a:pPr>
            <a:r>
              <a:rPr lang="en-US" dirty="0" smtClean="0"/>
              <a:t>YAITU MENGAGUNGKAN ASPEK KEBENDAAN</a:t>
            </a:r>
          </a:p>
          <a:p>
            <a:pPr algn="just">
              <a:buFont typeface="Arial" charset="0"/>
              <a:buChar char="•"/>
            </a:pPr>
            <a:r>
              <a:rPr lang="en-US" b="1" u="sng" dirty="0" smtClean="0"/>
              <a:t>NATURALISME</a:t>
            </a:r>
          </a:p>
          <a:p>
            <a:pPr algn="just">
              <a:buFont typeface="Arial" charset="0"/>
              <a:buChar char="•"/>
            </a:pPr>
            <a:r>
              <a:rPr lang="en-US" dirty="0" smtClean="0"/>
              <a:t>YAITU MENGAGUNGKAN ASPEK ALAMI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 :</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a:buFont typeface="Arial" charset="0"/>
              <a:buChar char="•"/>
            </a:pPr>
            <a:r>
              <a:rPr lang="en-US" b="1" u="sng" dirty="0" smtClean="0"/>
              <a:t>EMPIRISME</a:t>
            </a:r>
          </a:p>
          <a:p>
            <a:pPr>
              <a:buFont typeface="Arial" charset="0"/>
              <a:buChar char="•"/>
            </a:pPr>
            <a:r>
              <a:rPr lang="en-US" dirty="0" smtClean="0"/>
              <a:t>YAITU MENGAGUNGKAN ASPEK PENGALAMAN DUNIA LUAR (INDRAWI)</a:t>
            </a:r>
          </a:p>
          <a:p>
            <a:pPr>
              <a:buFont typeface="Arial" charset="0"/>
              <a:buChar char="•"/>
            </a:pPr>
            <a:r>
              <a:rPr lang="en-US" b="1" u="sng" dirty="0" smtClean="0"/>
              <a:t>RASIONALISME</a:t>
            </a:r>
          </a:p>
          <a:p>
            <a:pPr>
              <a:buFont typeface="Arial" charset="0"/>
              <a:buChar char="•"/>
            </a:pPr>
            <a:r>
              <a:rPr lang="en-US" dirty="0" smtClean="0"/>
              <a:t>YAITU MENGAGUNGKAN ASPEK AKAL BUDI DAN RASIONAL</a:t>
            </a:r>
          </a:p>
          <a:p>
            <a:pPr>
              <a:buFont typeface="Arial" charset="0"/>
              <a:buChar char="•"/>
            </a:pPr>
            <a:r>
              <a:rPr lang="en-US" b="1" u="sng" dirty="0" smtClean="0"/>
              <a:t>EKSISTENSIALISME</a:t>
            </a:r>
          </a:p>
          <a:p>
            <a:pPr>
              <a:buFont typeface="Arial" charset="0"/>
              <a:buChar char="•"/>
            </a:pPr>
            <a:r>
              <a:rPr lang="en-US" dirty="0" smtClean="0"/>
              <a:t>YAITU MENGAGUNGKAN KEBERADAAN MANUSIA YANG KONKRET</a:t>
            </a:r>
          </a:p>
          <a:p>
            <a:pPr>
              <a:buFont typeface="Arial" charset="0"/>
              <a:buChar char="•"/>
            </a:pPr>
            <a:r>
              <a:rPr lang="en-US" b="1" u="sng" dirty="0" smtClean="0"/>
              <a:t>SPIRITUALISME</a:t>
            </a:r>
          </a:p>
          <a:p>
            <a:pPr>
              <a:buFont typeface="Arial" charset="0"/>
              <a:buChar char="•"/>
            </a:pPr>
            <a:r>
              <a:rPr lang="en-US" dirty="0" smtClean="0"/>
              <a:t>YAITU MENGAGUNGKAN ROH (SPIRITUAL) SEBAGAI HAKIKATNYA.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a:t>
            </a:r>
            <a:r>
              <a:rPr lang="en-US" b="1" dirty="0" smtClean="0"/>
              <a:t>“APA SAJA YANG DAPAT ANDA LAKUKAN , ATAU IMPIKAN…..LAKUKANLAH. KEBERANIAN MENGANDUNG KECERDASAN PIKIRAN, KEKUATAN, DAN KEAJAIBAN”</a:t>
            </a:r>
          </a:p>
          <a:p>
            <a:pPr>
              <a:buNone/>
            </a:pPr>
            <a:endParaRPr lang="en-US" b="1" dirty="0" smtClean="0"/>
          </a:p>
          <a:p>
            <a:pPr>
              <a:buNone/>
            </a:pPr>
            <a:r>
              <a:rPr lang="en-US" b="1" dirty="0" smtClean="0"/>
              <a:t>						( GOETHE)</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 DALAM ORGANISASI</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DALAM ETIKA ,PERLU :</a:t>
            </a:r>
          </a:p>
          <a:p>
            <a:pPr>
              <a:buNone/>
            </a:pPr>
            <a:endParaRPr lang="en-US" b="1" dirty="0" smtClean="0"/>
          </a:p>
          <a:p>
            <a:pPr>
              <a:buNone/>
            </a:pPr>
            <a:r>
              <a:rPr lang="en-US" b="1" dirty="0" smtClean="0"/>
              <a:t>			KEPEKAAN  DAN  TOLERANSI</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331</TotalTime>
  <Words>922</Words>
  <Application>Microsoft Office PowerPoint</Application>
  <PresentationFormat>On-screen Show (4:3)</PresentationFormat>
  <Paragraphs>161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Metro</vt:lpstr>
      <vt:lpstr>   FILSAFAT  ETIKA   </vt:lpstr>
      <vt:lpstr>A.PENGERTIAN FILSAFAT</vt:lpstr>
      <vt:lpstr>B. CABANG – CABANG FILSAFAT</vt:lpstr>
      <vt:lpstr>LANJUTAN :</vt:lpstr>
      <vt:lpstr>LANJUTAN : </vt:lpstr>
      <vt:lpstr>C. ALIRAN DI DALAM FILSAFAT</vt:lpstr>
      <vt:lpstr>LANJUTAN :</vt:lpstr>
      <vt:lpstr>ETIKA</vt:lpstr>
      <vt:lpstr>ETIKA DALAM ORGANISASI</vt:lpstr>
      <vt:lpstr>ETIKA, NORMA-NORMA, KAIDAH, DAN ETIKET</vt:lpstr>
      <vt:lpstr>ISTILAH LAIN ETIKA</vt:lpstr>
      <vt:lpstr>SISTEMATIKA ETIKA</vt:lpstr>
      <vt:lpstr>LANJUTAN</vt:lpstr>
      <vt:lpstr>PEMBAGIAN ETIKA KHUSUS</vt:lpstr>
      <vt:lpstr>LANJUTAN</vt:lpstr>
      <vt:lpstr>MACAM – MACAM ETIKA</vt:lpstr>
      <vt:lpstr>LANJUTAN</vt:lpstr>
      <vt:lpstr>NORMA DAN KAIDAH</vt:lpstr>
      <vt:lpstr>E T I K E T</vt:lpstr>
      <vt:lpstr>PENJELASAN ETIKET</vt:lpstr>
      <vt:lpstr>PERSAMAAN ETIKA DAN ETIKET</vt:lpstr>
      <vt:lpstr>PERBEDAAN ETIKA DAN ETIKET</vt:lpstr>
      <vt:lpstr>LANJUTAN</vt:lpstr>
      <vt:lpstr>LANJUTAN</vt:lpstr>
      <vt:lpstr>LANJUTAN</vt:lpstr>
      <vt:lpstr>ETIKA PROFESI</vt:lpstr>
      <vt:lpstr> T  U  G  A  S</vt:lpstr>
      <vt:lpstr>A. PENGERTIAN PROFESI</vt:lpstr>
      <vt:lpstr>LANJUTAN</vt:lpstr>
      <vt:lpstr>LANJUTAN</vt:lpstr>
      <vt:lpstr>CIRI – CIRI PROFESIONAL</vt:lpstr>
      <vt:lpstr>PRINSIP – PRINSIP ETIKA PROFESI</vt:lpstr>
      <vt:lpstr>PENGEMBANGAN PROFESIONALISME</vt:lpstr>
      <vt:lpstr>HUMAS PROFESIONAL AKAN SELALU MENGHINDARI</vt:lpstr>
      <vt:lpstr>DILANJUTKAN ….</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Universitas Komputer Indonesia</cp:lastModifiedBy>
  <cp:revision>56</cp:revision>
  <dcterms:created xsi:type="dcterms:W3CDTF">2010-03-23T04:23:42Z</dcterms:created>
  <dcterms:modified xsi:type="dcterms:W3CDTF">2010-03-24T21:35:27Z</dcterms:modified>
</cp:coreProperties>
</file>