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F03CF43-6486-449F-9E96-86426397C7E2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F263AEB-8B2F-4572-9587-F30C7485A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CF43-6486-449F-9E96-86426397C7E2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3AEB-8B2F-4572-9587-F30C7485A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CF43-6486-449F-9E96-86426397C7E2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3AEB-8B2F-4572-9587-F30C7485A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03CF43-6486-449F-9E96-86426397C7E2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263AEB-8B2F-4572-9587-F30C7485A5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F03CF43-6486-449F-9E96-86426397C7E2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F263AEB-8B2F-4572-9587-F30C7485A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CF43-6486-449F-9E96-86426397C7E2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3AEB-8B2F-4572-9587-F30C7485A5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CF43-6486-449F-9E96-86426397C7E2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3AEB-8B2F-4572-9587-F30C7485A5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03CF43-6486-449F-9E96-86426397C7E2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263AEB-8B2F-4572-9587-F30C7485A5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CF43-6486-449F-9E96-86426397C7E2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3AEB-8B2F-4572-9587-F30C7485A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03CF43-6486-449F-9E96-86426397C7E2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263AEB-8B2F-4572-9587-F30C7485A5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03CF43-6486-449F-9E96-86426397C7E2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263AEB-8B2F-4572-9587-F30C7485A5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03CF43-6486-449F-9E96-86426397C7E2}" type="datetimeFigureOut">
              <a:rPr lang="en-US" smtClean="0"/>
              <a:pPr/>
              <a:t>3/25/2010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263AEB-8B2F-4572-9587-F30C7485A5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Doubel</a:t>
            </a:r>
            <a:r>
              <a:rPr lang="en-US" dirty="0" smtClean="0"/>
              <a:t> Linked 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Penambahan</a:t>
            </a:r>
            <a:r>
              <a:rPr lang="en-US" dirty="0" smtClean="0"/>
              <a:t> Data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80000"/>
              </a:lnSpc>
            </a:pPr>
            <a:r>
              <a:rPr lang="de-DE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void</a:t>
            </a:r>
            <a:r>
              <a:rPr lang="de-DE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insertBelakang (int databaru)</a:t>
            </a:r>
          </a:p>
          <a:p>
            <a:pPr algn="just">
              <a:lnSpc>
                <a:spcPct val="80000"/>
              </a:lnSpc>
            </a:pPr>
            <a:r>
              <a:rPr lang="de-DE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Gerbong *baru,*bantu;</a:t>
            </a:r>
          </a:p>
          <a:p>
            <a:pPr algn="just">
              <a:lnSpc>
                <a:spcPct val="80000"/>
              </a:lnSpc>
            </a:pPr>
            <a:r>
              <a:rPr lang="de-DE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baru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new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Gerbong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just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baru.data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databaru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just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baru.next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NULL;</a:t>
            </a:r>
          </a:p>
          <a:p>
            <a:pPr algn="just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baru.prev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NULL;</a:t>
            </a:r>
          </a:p>
          <a:p>
            <a:pPr algn="just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if(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kepala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== NULL)</a:t>
            </a:r>
          </a:p>
          <a:p>
            <a:pPr algn="just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kepala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baru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just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kepala.next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NULL;</a:t>
            </a:r>
          </a:p>
          <a:p>
            <a:pPr algn="just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kepala.prev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NULL;</a:t>
            </a:r>
          </a:p>
          <a:p>
            <a:pPr algn="just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else //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kepala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!= NULL</a:t>
            </a:r>
          </a:p>
          <a:p>
            <a:pPr algn="just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bantu=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kepala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just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while(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bantu.next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!=NULL)</a:t>
            </a:r>
          </a:p>
          <a:p>
            <a:pPr algn="just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 bantu=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bantu.next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just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end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hile</a:t>
            </a:r>
          </a:p>
          <a:p>
            <a:pPr algn="just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bantu.next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baru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just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baru.prev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bantu;</a:t>
            </a:r>
          </a:p>
          <a:p>
            <a:pPr algn="just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end if</a:t>
            </a:r>
          </a:p>
          <a:p>
            <a:pPr algn="just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 smtClean="0"/>
              <a:t>depan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>
                <a:latin typeface="Courier New" pitchFamily="49" charset="0"/>
              </a:rPr>
              <a:t>void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hapusDepan</a:t>
            </a:r>
            <a:r>
              <a:rPr lang="en-US" dirty="0" smtClean="0">
                <a:latin typeface="Courier New" pitchFamily="49" charset="0"/>
              </a:rPr>
              <a:t> (){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gerbong</a:t>
            </a:r>
            <a:r>
              <a:rPr lang="en-US" dirty="0" smtClean="0">
                <a:latin typeface="Courier New" pitchFamily="49" charset="0"/>
              </a:rPr>
              <a:t> *</a:t>
            </a:r>
            <a:r>
              <a:rPr lang="en-US" dirty="0" err="1" smtClean="0">
                <a:latin typeface="Courier New" pitchFamily="49" charset="0"/>
              </a:rPr>
              <a:t>hapus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d;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if (</a:t>
            </a:r>
            <a:r>
              <a:rPr lang="en-US" dirty="0" err="1" smtClean="0">
                <a:latin typeface="Courier New" pitchFamily="49" charset="0"/>
              </a:rPr>
              <a:t>kepala</a:t>
            </a:r>
            <a:r>
              <a:rPr lang="en-US" dirty="0" smtClean="0">
                <a:latin typeface="Courier New" pitchFamily="49" charset="0"/>
              </a:rPr>
              <a:t> != NULL)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 if(</a:t>
            </a:r>
            <a:r>
              <a:rPr lang="en-US" dirty="0" err="1" smtClean="0">
                <a:latin typeface="Courier New" pitchFamily="49" charset="0"/>
              </a:rPr>
              <a:t>kepala</a:t>
            </a:r>
            <a:r>
              <a:rPr lang="en-US" dirty="0" smtClean="0">
                <a:latin typeface="Courier New" pitchFamily="49" charset="0"/>
              </a:rPr>
              <a:t>-&gt;next != NULL)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</a:rPr>
              <a:t>hapus</a:t>
            </a:r>
            <a:r>
              <a:rPr lang="en-US" dirty="0" smtClean="0">
                <a:latin typeface="Courier New" pitchFamily="49" charset="0"/>
              </a:rPr>
              <a:t> = head;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	d = </a:t>
            </a:r>
            <a:r>
              <a:rPr lang="en-US" dirty="0" err="1" smtClean="0">
                <a:latin typeface="Courier New" pitchFamily="49" charset="0"/>
              </a:rPr>
              <a:t>hapus</a:t>
            </a:r>
            <a:r>
              <a:rPr lang="en-US" dirty="0" smtClean="0">
                <a:latin typeface="Courier New" pitchFamily="49" charset="0"/>
              </a:rPr>
              <a:t>-&gt;data;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</a:rPr>
              <a:t>kepala</a:t>
            </a:r>
            <a:r>
              <a:rPr lang="en-US" dirty="0" smtClean="0">
                <a:latin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</a:rPr>
              <a:t>kepala</a:t>
            </a:r>
            <a:r>
              <a:rPr lang="en-US" dirty="0" smtClean="0">
                <a:latin typeface="Courier New" pitchFamily="49" charset="0"/>
              </a:rPr>
              <a:t>-&gt;next;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      	</a:t>
            </a:r>
            <a:r>
              <a:rPr lang="en-US" dirty="0" err="1" smtClean="0">
                <a:latin typeface="Courier New" pitchFamily="49" charset="0"/>
              </a:rPr>
              <a:t>kepala</a:t>
            </a:r>
            <a:r>
              <a:rPr lang="en-US" dirty="0" smtClean="0">
                <a:latin typeface="Courier New" pitchFamily="49" charset="0"/>
              </a:rPr>
              <a:t>-&gt;</a:t>
            </a:r>
            <a:r>
              <a:rPr lang="en-US" dirty="0" err="1" smtClean="0">
                <a:latin typeface="Courier New" pitchFamily="49" charset="0"/>
              </a:rPr>
              <a:t>prev</a:t>
            </a:r>
            <a:r>
              <a:rPr lang="en-US" dirty="0" smtClean="0">
                <a:latin typeface="Courier New" pitchFamily="49" charset="0"/>
              </a:rPr>
              <a:t> = NULL;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	delete </a:t>
            </a:r>
            <a:r>
              <a:rPr lang="en-US" dirty="0" err="1" smtClean="0">
                <a:latin typeface="Courier New" pitchFamily="49" charset="0"/>
              </a:rPr>
              <a:t>hapus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 else 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	d = </a:t>
            </a:r>
            <a:r>
              <a:rPr lang="en-US" dirty="0" err="1" smtClean="0">
                <a:latin typeface="Courier New" pitchFamily="49" charset="0"/>
              </a:rPr>
              <a:t>kepala</a:t>
            </a:r>
            <a:r>
              <a:rPr lang="en-US" dirty="0" smtClean="0">
                <a:latin typeface="Courier New" pitchFamily="49" charset="0"/>
              </a:rPr>
              <a:t>-&gt;data;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</a:rPr>
              <a:t>kepala</a:t>
            </a:r>
            <a:r>
              <a:rPr lang="en-US" dirty="0" smtClean="0">
                <a:latin typeface="Courier New" pitchFamily="49" charset="0"/>
              </a:rPr>
              <a:t> = NULL;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 end if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else //</a:t>
            </a:r>
            <a:r>
              <a:rPr lang="en-US" dirty="0" err="1" smtClean="0">
                <a:latin typeface="Courier New" pitchFamily="49" charset="0"/>
              </a:rPr>
              <a:t>kepala</a:t>
            </a:r>
            <a:r>
              <a:rPr lang="en-US" dirty="0" smtClean="0">
                <a:latin typeface="Courier New" pitchFamily="49" charset="0"/>
              </a:rPr>
              <a:t>=NULL</a:t>
            </a:r>
          </a:p>
          <a:p>
            <a:pPr>
              <a:lnSpc>
                <a:spcPct val="80000"/>
              </a:lnSpc>
              <a:buNone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	output(“</a:t>
            </a:r>
            <a:r>
              <a:rPr lang="en-US" dirty="0" err="1" smtClean="0">
                <a:latin typeface="Courier New" pitchFamily="49" charset="0"/>
              </a:rPr>
              <a:t>tidak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dapat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didelete</a:t>
            </a:r>
            <a:r>
              <a:rPr lang="en-US" dirty="0" smtClean="0">
                <a:latin typeface="Courier New" pitchFamily="49" charset="0"/>
              </a:rPr>
              <a:t>”)</a:t>
            </a:r>
          </a:p>
          <a:p>
            <a:pPr>
              <a:lnSpc>
                <a:spcPct val="80000"/>
              </a:lnSpc>
              <a:buNone/>
            </a:pPr>
            <a:r>
              <a:rPr lang="en-US" sz="4400" dirty="0">
                <a:latin typeface="Courier New" pitchFamily="49" charset="0"/>
              </a:rPr>
              <a:t>	</a:t>
            </a:r>
            <a:r>
              <a:rPr lang="en-US" sz="4400" dirty="0" smtClean="0">
                <a:latin typeface="Courier New" pitchFamily="49" charset="0"/>
              </a:rPr>
              <a:t>	</a:t>
            </a:r>
            <a:r>
              <a:rPr lang="en-US" sz="3300" dirty="0" smtClean="0">
                <a:latin typeface="Courier New" pitchFamily="49" charset="0"/>
              </a:rPr>
              <a:t>end if</a:t>
            </a:r>
            <a:endParaRPr lang="en-US" sz="33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Menghapus</a:t>
            </a:r>
            <a:r>
              <a:rPr lang="en-US" dirty="0" smtClean="0"/>
              <a:t> data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>
                <a:latin typeface="Courier New" pitchFamily="49" charset="0"/>
              </a:rPr>
              <a:t>void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hapusBelakang</a:t>
            </a:r>
            <a:r>
              <a:rPr lang="en-US" dirty="0" smtClean="0">
                <a:latin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gerbong</a:t>
            </a:r>
            <a:r>
              <a:rPr lang="en-US" dirty="0" smtClean="0">
                <a:latin typeface="Courier New" pitchFamily="49" charset="0"/>
              </a:rPr>
              <a:t> *</a:t>
            </a:r>
            <a:r>
              <a:rPr lang="en-US" dirty="0" err="1" smtClean="0">
                <a:latin typeface="Courier New" pitchFamily="49" charset="0"/>
              </a:rPr>
              <a:t>hapus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d;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if (</a:t>
            </a:r>
            <a:r>
              <a:rPr lang="en-US" dirty="0" err="1" smtClean="0">
                <a:latin typeface="Courier New" pitchFamily="49" charset="0"/>
              </a:rPr>
              <a:t>kepala</a:t>
            </a:r>
            <a:r>
              <a:rPr lang="en-US" dirty="0" smtClean="0">
                <a:latin typeface="Courier New" pitchFamily="49" charset="0"/>
              </a:rPr>
              <a:t> != NULL){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 if(</a:t>
            </a:r>
            <a:r>
              <a:rPr lang="en-US" dirty="0" err="1" smtClean="0">
                <a:latin typeface="Courier New" pitchFamily="49" charset="0"/>
              </a:rPr>
              <a:t>kepala.next</a:t>
            </a:r>
            <a:r>
              <a:rPr lang="en-US" dirty="0" smtClean="0">
                <a:latin typeface="Courier New" pitchFamily="49" charset="0"/>
              </a:rPr>
              <a:t> != NULL){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</a:rPr>
              <a:t>hapus</a:t>
            </a:r>
            <a:r>
              <a:rPr lang="en-US" dirty="0" smtClean="0">
                <a:latin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</a:rPr>
              <a:t>kepala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	while(</a:t>
            </a:r>
            <a:r>
              <a:rPr lang="en-US" dirty="0" err="1" smtClean="0">
                <a:latin typeface="Courier New" pitchFamily="49" charset="0"/>
              </a:rPr>
              <a:t>hapus.next</a:t>
            </a:r>
            <a:r>
              <a:rPr lang="en-US" dirty="0" smtClean="0">
                <a:latin typeface="Courier New" pitchFamily="49" charset="0"/>
              </a:rPr>
              <a:t>!=NULL)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	  </a:t>
            </a:r>
            <a:r>
              <a:rPr lang="en-US" dirty="0" err="1" smtClean="0">
                <a:latin typeface="Courier New" pitchFamily="49" charset="0"/>
              </a:rPr>
              <a:t>hapus</a:t>
            </a:r>
            <a:r>
              <a:rPr lang="en-US" dirty="0" smtClean="0">
                <a:latin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</a:rPr>
              <a:t>hapus.next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	end while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	d = </a:t>
            </a:r>
            <a:r>
              <a:rPr lang="en-US" dirty="0" err="1" smtClean="0">
                <a:latin typeface="Courier New" pitchFamily="49" charset="0"/>
              </a:rPr>
              <a:t>hapus.data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</a:rPr>
              <a:t>hapus.prev.next</a:t>
            </a:r>
            <a:r>
              <a:rPr lang="en-US" dirty="0" smtClean="0">
                <a:latin typeface="Courier New" pitchFamily="49" charset="0"/>
              </a:rPr>
              <a:t> = NULL;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	delete </a:t>
            </a:r>
            <a:r>
              <a:rPr lang="en-US" dirty="0" err="1" smtClean="0">
                <a:latin typeface="Courier New" pitchFamily="49" charset="0"/>
              </a:rPr>
              <a:t>hapus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 else 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	d = </a:t>
            </a:r>
            <a:r>
              <a:rPr lang="en-US" dirty="0" err="1" smtClean="0">
                <a:latin typeface="Courier New" pitchFamily="49" charset="0"/>
              </a:rPr>
              <a:t>kepala</a:t>
            </a:r>
            <a:r>
              <a:rPr lang="en-US" dirty="0" smtClean="0">
                <a:latin typeface="Courier New" pitchFamily="49" charset="0"/>
              </a:rPr>
              <a:t>-&gt;data;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</a:rPr>
              <a:t>kepala</a:t>
            </a:r>
            <a:r>
              <a:rPr lang="en-US" dirty="0" smtClean="0">
                <a:latin typeface="Courier New" pitchFamily="49" charset="0"/>
              </a:rPr>
              <a:t> = NULL;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 end if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else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latin typeface="Courier New" pitchFamily="49" charset="0"/>
              </a:rPr>
              <a:t>		output(“</a:t>
            </a:r>
            <a:r>
              <a:rPr lang="en-US" dirty="0" err="1" smtClean="0">
                <a:latin typeface="Courier New" pitchFamily="49" charset="0"/>
              </a:rPr>
              <a:t>tidak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dapat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didelete</a:t>
            </a:r>
            <a:r>
              <a:rPr lang="en-US" dirty="0" smtClean="0">
                <a:latin typeface="Courier New" pitchFamily="49" charset="0"/>
              </a:rPr>
              <a:t>”)</a:t>
            </a:r>
          </a:p>
          <a:p>
            <a:pPr>
              <a:lnSpc>
                <a:spcPct val="80000"/>
              </a:lnSpc>
              <a:buNone/>
            </a:pPr>
            <a:r>
              <a:rPr lang="en-US" sz="4400" dirty="0" smtClean="0">
                <a:latin typeface="Courier New" pitchFamily="49" charset="0"/>
              </a:rPr>
              <a:t>		</a:t>
            </a:r>
            <a:r>
              <a:rPr lang="en-US" sz="3300" dirty="0" smtClean="0">
                <a:latin typeface="Courier New" pitchFamily="49" charset="0"/>
              </a:rPr>
              <a:t>end if</a:t>
            </a:r>
            <a:endParaRPr lang="en-US" sz="33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 dirty="0" smtClean="0"/>
              <a:t>Linked list memiliki 2 buah pointer yaitu pointer next dan prev.  </a:t>
            </a:r>
          </a:p>
          <a:p>
            <a:pPr>
              <a:lnSpc>
                <a:spcPct val="90000"/>
              </a:lnSpc>
            </a:pPr>
            <a:r>
              <a:rPr lang="de-DE" sz="2400" dirty="0" smtClean="0"/>
              <a:t>Pointer next menunjuk pada node setelahnya dan pointer prev menunjuk pada node sebelumnya.</a:t>
            </a:r>
          </a:p>
          <a:p>
            <a:pPr>
              <a:lnSpc>
                <a:spcPct val="90000"/>
              </a:lnSpc>
              <a:buNone/>
            </a:pPr>
            <a:endParaRPr lang="en-US" sz="24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276600"/>
            <a:ext cx="33242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Ilustrasi</a:t>
            </a:r>
            <a:r>
              <a:rPr lang="en-US" dirty="0" smtClean="0"/>
              <a:t> DLLNC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Setiap</a:t>
            </a:r>
            <a:r>
              <a:rPr lang="en-US" dirty="0" smtClean="0"/>
              <a:t> node </a:t>
            </a:r>
            <a:r>
              <a:rPr lang="en-US" dirty="0" err="1" smtClean="0"/>
              <a:t>pada</a:t>
            </a:r>
            <a:r>
              <a:rPr lang="en-US" dirty="0" smtClean="0"/>
              <a:t> linked list </a:t>
            </a:r>
            <a:r>
              <a:rPr lang="en-US" dirty="0" err="1" smtClean="0"/>
              <a:t>mempunyai</a:t>
            </a:r>
            <a:r>
              <a:rPr lang="en-US" dirty="0" smtClean="0"/>
              <a:t> field yang </a:t>
            </a:r>
            <a:r>
              <a:rPr lang="en-US" dirty="0" err="1" smtClean="0"/>
              <a:t>berisi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pointer </a:t>
            </a:r>
            <a:r>
              <a:rPr lang="en-US" dirty="0" err="1" smtClean="0"/>
              <a:t>ke</a:t>
            </a:r>
            <a:r>
              <a:rPr lang="en-US" dirty="0" smtClean="0"/>
              <a:t> node </a:t>
            </a:r>
            <a:r>
              <a:rPr lang="en-US" dirty="0" err="1" smtClean="0"/>
              <a:t>berikutnya</a:t>
            </a:r>
            <a:r>
              <a:rPr lang="en-US" dirty="0" smtClean="0"/>
              <a:t> &amp; </a:t>
            </a:r>
            <a:r>
              <a:rPr lang="en-US" dirty="0" err="1" smtClean="0"/>
              <a:t>ke</a:t>
            </a:r>
            <a:r>
              <a:rPr lang="en-US" dirty="0" smtClean="0"/>
              <a:t> node </a:t>
            </a:r>
            <a:r>
              <a:rPr lang="en-US" dirty="0" err="1" smtClean="0"/>
              <a:t>sebelumnya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node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mulanya</a:t>
            </a:r>
            <a:r>
              <a:rPr lang="en-US" dirty="0" smtClean="0"/>
              <a:t> pointer next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prev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NULL.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Selanjutnya</a:t>
            </a:r>
            <a:r>
              <a:rPr lang="en-US" dirty="0" smtClean="0"/>
              <a:t> pointer </a:t>
            </a:r>
            <a:r>
              <a:rPr lang="en-US" dirty="0" err="1" smtClean="0"/>
              <a:t>prev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node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pointer next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node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list. </a:t>
            </a:r>
            <a:endParaRPr lang="en-US" dirty="0"/>
          </a:p>
        </p:txBody>
      </p:sp>
      <p:pic>
        <p:nvPicPr>
          <p:cNvPr id="4" name="Picture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2975" y="1666875"/>
            <a:ext cx="46958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Deklarasi</a:t>
            </a:r>
            <a:r>
              <a:rPr lang="en-US" dirty="0" smtClean="0"/>
              <a:t> Node </a:t>
            </a:r>
            <a:r>
              <a:rPr lang="en-US" dirty="0" err="1" smtClean="0"/>
              <a:t>baru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err="1" smtClean="0"/>
              <a:t>Deklarasi</a:t>
            </a:r>
            <a:r>
              <a:rPr lang="en-US" u="sng" dirty="0" smtClean="0"/>
              <a:t> node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typedef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</a:rPr>
              <a:t>struct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</a:rPr>
              <a:t>Gerbong</a:t>
            </a:r>
            <a:r>
              <a:rPr lang="en-US" sz="2400" dirty="0" smtClean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</a:rPr>
              <a:t>			</a:t>
            </a:r>
            <a:r>
              <a:rPr lang="en-US" sz="2400" dirty="0" err="1" smtClean="0">
                <a:latin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</a:rPr>
              <a:t> data;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</a:rPr>
              <a:t>			</a:t>
            </a:r>
            <a:r>
              <a:rPr lang="en-US" sz="2400" dirty="0" err="1" smtClean="0">
                <a:latin typeface="Courier New" pitchFamily="49" charset="0"/>
              </a:rPr>
              <a:t>Gerbong</a:t>
            </a:r>
            <a:r>
              <a:rPr lang="en-US" sz="2400" dirty="0" smtClean="0">
                <a:latin typeface="Courier New" pitchFamily="49" charset="0"/>
              </a:rPr>
              <a:t> *next;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</a:rPr>
              <a:t>			</a:t>
            </a:r>
            <a:r>
              <a:rPr lang="en-US" sz="2400" dirty="0" err="1" smtClean="0">
                <a:latin typeface="Courier New" pitchFamily="49" charset="0"/>
              </a:rPr>
              <a:t>Gerbong</a:t>
            </a:r>
            <a:r>
              <a:rPr lang="en-US" sz="2400" dirty="0" smtClean="0">
                <a:latin typeface="Courier New" pitchFamily="49" charset="0"/>
              </a:rPr>
              <a:t> *</a:t>
            </a:r>
            <a:r>
              <a:rPr lang="en-US" sz="2400" dirty="0" err="1" smtClean="0">
                <a:latin typeface="Courier New" pitchFamily="49" charset="0"/>
              </a:rPr>
              <a:t>prev</a:t>
            </a:r>
            <a:r>
              <a:rPr lang="en-US" sz="24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			};</a:t>
            </a:r>
            <a:r>
              <a:rPr lang="en-US" sz="2400" dirty="0" smtClean="0"/>
              <a:t> </a:t>
            </a:r>
            <a:endParaRPr lang="en-US" sz="2400" dirty="0" smtClean="0">
              <a:latin typeface="Courier" pitchFamily="49" charset="0"/>
            </a:endParaRPr>
          </a:p>
          <a:p>
            <a:r>
              <a:rPr lang="en-US" u="sng" dirty="0" err="1" smtClean="0"/>
              <a:t>Pembentukan</a:t>
            </a:r>
            <a:r>
              <a:rPr lang="en-US" u="sng" dirty="0" smtClean="0"/>
              <a:t> node </a:t>
            </a:r>
            <a:r>
              <a:rPr lang="en-US" u="sng" dirty="0" err="1" smtClean="0"/>
              <a:t>baru</a:t>
            </a:r>
            <a:endParaRPr lang="en-US" dirty="0" smtClean="0"/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Gerbong</a:t>
            </a:r>
            <a:r>
              <a:rPr lang="en-US" sz="2400" dirty="0" smtClean="0">
                <a:latin typeface="Courier New" pitchFamily="49" charset="0"/>
              </a:rPr>
              <a:t> *</a:t>
            </a:r>
            <a:r>
              <a:rPr lang="en-US" sz="2400" dirty="0" err="1" smtClean="0">
                <a:latin typeface="Courier New" pitchFamily="49" charset="0"/>
              </a:rPr>
              <a:t>baru</a:t>
            </a:r>
            <a:r>
              <a:rPr lang="en-US" sz="2400" dirty="0" smtClean="0">
                <a:latin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baru</a:t>
            </a:r>
            <a:r>
              <a:rPr lang="en-US" sz="2400" dirty="0" smtClean="0">
                <a:latin typeface="Courier New" pitchFamily="49" charset="0"/>
              </a:rPr>
              <a:t> = new </a:t>
            </a:r>
            <a:r>
              <a:rPr lang="en-US" sz="2400" dirty="0" err="1" smtClean="0">
                <a:latin typeface="Courier New" pitchFamily="49" charset="0"/>
              </a:rPr>
              <a:t>Gerbong</a:t>
            </a:r>
            <a:r>
              <a:rPr lang="en-US" sz="2400" dirty="0" smtClean="0">
                <a:latin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baru.data</a:t>
            </a:r>
            <a:r>
              <a:rPr lang="en-US" sz="2400" dirty="0" smtClean="0">
                <a:latin typeface="Courier New" pitchFamily="49" charset="0"/>
              </a:rPr>
              <a:t> = </a:t>
            </a:r>
            <a:r>
              <a:rPr lang="en-US" sz="2400" dirty="0" err="1" smtClean="0">
                <a:latin typeface="Courier New" pitchFamily="49" charset="0"/>
              </a:rPr>
              <a:t>databaru</a:t>
            </a:r>
            <a:r>
              <a:rPr lang="en-US" sz="2400" dirty="0" smtClean="0">
                <a:latin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baru.next</a:t>
            </a:r>
            <a:r>
              <a:rPr lang="en-US" sz="2400" dirty="0" smtClean="0">
                <a:latin typeface="Courier New" pitchFamily="49" charset="0"/>
              </a:rPr>
              <a:t> = NULL;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baru.prev</a:t>
            </a:r>
            <a:r>
              <a:rPr lang="en-US" sz="2400" dirty="0" smtClean="0">
                <a:latin typeface="Courier New" pitchFamily="49" charset="0"/>
              </a:rPr>
              <a:t> = NULL;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DLLNC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pointer: </a:t>
            </a:r>
            <a:r>
              <a:rPr lang="en-US" dirty="0" err="1" smtClean="0"/>
              <a:t>Kepala</a:t>
            </a:r>
            <a:endParaRPr lang="en-US" dirty="0" smtClean="0"/>
          </a:p>
          <a:p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node </a:t>
            </a:r>
            <a:r>
              <a:rPr lang="en-US" dirty="0" err="1" smtClean="0"/>
              <a:t>pertama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Deklarasi</a:t>
            </a:r>
            <a:r>
              <a:rPr lang="en-US" dirty="0" smtClean="0"/>
              <a:t> Pointer </a:t>
            </a:r>
            <a:r>
              <a:rPr lang="en-US" dirty="0" err="1" smtClean="0"/>
              <a:t>Penunjuk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Double Linked List : </a:t>
            </a:r>
            <a:r>
              <a:rPr lang="en-US" dirty="0" err="1" smtClean="0"/>
              <a:t>Gerbong</a:t>
            </a:r>
            <a:r>
              <a:rPr lang="en-US" dirty="0" smtClean="0">
                <a:latin typeface="Courier" pitchFamily="49" charset="0"/>
              </a:rPr>
              <a:t> *</a:t>
            </a:r>
            <a:r>
              <a:rPr lang="en-US" dirty="0" err="1" smtClean="0">
                <a:latin typeface="Courier" pitchFamily="49" charset="0"/>
              </a:rPr>
              <a:t>kepala</a:t>
            </a:r>
            <a:r>
              <a:rPr lang="en-US" dirty="0" smtClean="0">
                <a:latin typeface="Courier" pitchFamily="49" charset="0"/>
              </a:rPr>
              <a:t>;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248150"/>
            <a:ext cx="64103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DLLNC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tampil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(){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Gerbong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*bantu;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bantu =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kepala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if(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kepala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!= NULL)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while(bantu!=NULL)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	output(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bantu.data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	bantu=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bantu.next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end while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else </a:t>
            </a:r>
          </a:p>
          <a:p>
            <a:pPr algn="just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	output(“list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kosong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”)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sz="4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end if</a:t>
            </a:r>
            <a:r>
              <a:rPr lang="en-US" b="1" dirty="0" smtClean="0">
                <a:latin typeface="Courier" pitchFamily="49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Penambahan</a:t>
            </a:r>
            <a:r>
              <a:rPr lang="en-US" dirty="0" smtClean="0"/>
              <a:t> Data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err="1" smtClean="0"/>
              <a:t>Penambahan</a:t>
            </a:r>
            <a:r>
              <a:rPr lang="en-US" dirty="0" smtClean="0"/>
              <a:t> node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dikaitan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node </a:t>
            </a:r>
            <a:r>
              <a:rPr lang="en-US" b="1" dirty="0" smtClean="0"/>
              <a:t>paling </a:t>
            </a:r>
            <a:r>
              <a:rPr lang="en-US" b="1" dirty="0" err="1" smtClean="0"/>
              <a:t>depan</a:t>
            </a:r>
            <a:r>
              <a:rPr lang="en-US" b="1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(data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data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prinsipnya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mengkaitkan</a:t>
            </a:r>
            <a:r>
              <a:rPr lang="en-US" dirty="0" smtClean="0"/>
              <a:t> data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data </a:t>
            </a:r>
            <a:r>
              <a:rPr lang="en-US" dirty="0" err="1" smtClean="0"/>
              <a:t>terdepan</a:t>
            </a:r>
            <a:r>
              <a:rPr lang="en-US" dirty="0" smtClean="0"/>
              <a:t>.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node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node </a:t>
            </a:r>
            <a:r>
              <a:rPr lang="en-US" dirty="0" err="1" smtClean="0"/>
              <a:t>terdepan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pointer </a:t>
            </a:r>
            <a:r>
              <a:rPr lang="en-US" b="1" dirty="0" smtClean="0"/>
              <a:t>bantu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Penambahan</a:t>
            </a:r>
            <a:r>
              <a:rPr lang="en-US" dirty="0" smtClean="0"/>
              <a:t> Data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>
                <a:latin typeface="Courier New" pitchFamily="49" charset="0"/>
              </a:rPr>
              <a:t>void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insertDepan</a:t>
            </a:r>
            <a:r>
              <a:rPr lang="en-US" dirty="0" smtClean="0">
                <a:latin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databaru</a:t>
            </a:r>
            <a:r>
              <a:rPr lang="en-US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dirty="0" err="1" smtClean="0">
                <a:latin typeface="Courier New" pitchFamily="49" charset="0"/>
              </a:rPr>
              <a:t>Gerbong</a:t>
            </a:r>
            <a:r>
              <a:rPr lang="en-US" dirty="0" smtClean="0">
                <a:latin typeface="Courier New" pitchFamily="49" charset="0"/>
              </a:rPr>
              <a:t> *</a:t>
            </a:r>
            <a:r>
              <a:rPr lang="en-US" dirty="0" err="1" smtClean="0">
                <a:latin typeface="Courier New" pitchFamily="49" charset="0"/>
              </a:rPr>
              <a:t>baru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</a:rPr>
              <a:t>baru</a:t>
            </a:r>
            <a:r>
              <a:rPr lang="en-US" dirty="0" smtClean="0">
                <a:latin typeface="Courier New" pitchFamily="49" charset="0"/>
              </a:rPr>
              <a:t> = new </a:t>
            </a:r>
            <a:r>
              <a:rPr lang="en-US" dirty="0" err="1" smtClean="0">
                <a:latin typeface="Courier New" pitchFamily="49" charset="0"/>
              </a:rPr>
              <a:t>Gerbong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</a:rPr>
              <a:t>baru.data</a:t>
            </a:r>
            <a:r>
              <a:rPr lang="en-US" dirty="0" smtClean="0">
                <a:latin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</a:rPr>
              <a:t>databaru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</a:rPr>
              <a:t>baru.next</a:t>
            </a:r>
            <a:r>
              <a:rPr lang="en-US" dirty="0" smtClean="0">
                <a:latin typeface="Courier New" pitchFamily="49" charset="0"/>
              </a:rPr>
              <a:t> = NULL;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</a:rPr>
              <a:t>baru.prev</a:t>
            </a:r>
            <a:r>
              <a:rPr lang="en-US" dirty="0" smtClean="0">
                <a:latin typeface="Courier New" pitchFamily="49" charset="0"/>
              </a:rPr>
              <a:t> = NULL;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  if(</a:t>
            </a:r>
            <a:r>
              <a:rPr lang="en-US" dirty="0" err="1" smtClean="0">
                <a:latin typeface="Courier New" pitchFamily="49" charset="0"/>
              </a:rPr>
              <a:t>kepala</a:t>
            </a:r>
            <a:r>
              <a:rPr lang="en-US" dirty="0" smtClean="0">
                <a:latin typeface="Courier New" pitchFamily="49" charset="0"/>
              </a:rPr>
              <a:t>==NULL)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 	</a:t>
            </a:r>
            <a:r>
              <a:rPr lang="en-US" dirty="0" err="1" smtClean="0">
                <a:latin typeface="Courier New" pitchFamily="49" charset="0"/>
              </a:rPr>
              <a:t>kepala</a:t>
            </a:r>
            <a:r>
              <a:rPr lang="en-US" dirty="0" smtClean="0">
                <a:latin typeface="Courier New" pitchFamily="49" charset="0"/>
              </a:rPr>
              <a:t>=</a:t>
            </a:r>
            <a:r>
              <a:rPr lang="en-US" dirty="0" err="1" smtClean="0">
                <a:latin typeface="Courier New" pitchFamily="49" charset="0"/>
              </a:rPr>
              <a:t>baru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 	</a:t>
            </a:r>
            <a:r>
              <a:rPr lang="en-US" dirty="0" err="1" smtClean="0">
                <a:latin typeface="Courier New" pitchFamily="49" charset="0"/>
              </a:rPr>
              <a:t>kepala.next</a:t>
            </a:r>
            <a:r>
              <a:rPr lang="en-US" dirty="0" smtClean="0">
                <a:latin typeface="Courier New" pitchFamily="49" charset="0"/>
              </a:rPr>
              <a:t> = NULL;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 	</a:t>
            </a:r>
            <a:r>
              <a:rPr lang="en-US" dirty="0" err="1" smtClean="0">
                <a:latin typeface="Courier New" pitchFamily="49" charset="0"/>
              </a:rPr>
              <a:t>kepala.prev</a:t>
            </a:r>
            <a:r>
              <a:rPr lang="en-US" dirty="0" smtClean="0">
                <a:latin typeface="Courier New" pitchFamily="49" charset="0"/>
              </a:rPr>
              <a:t> = NULL;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  else //</a:t>
            </a:r>
            <a:r>
              <a:rPr lang="en-US" dirty="0" err="1" smtClean="0">
                <a:latin typeface="Courier New" pitchFamily="49" charset="0"/>
              </a:rPr>
              <a:t>kepala</a:t>
            </a:r>
            <a:r>
              <a:rPr lang="en-US" dirty="0" smtClean="0">
                <a:latin typeface="Courier New" pitchFamily="49" charset="0"/>
              </a:rPr>
              <a:t> != NULL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baru.next</a:t>
            </a:r>
            <a:r>
              <a:rPr lang="en-US" dirty="0" smtClean="0">
                <a:latin typeface="Courier New" pitchFamily="49" charset="0"/>
              </a:rPr>
              <a:t> = head;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kepala.prev</a:t>
            </a:r>
            <a:r>
              <a:rPr lang="en-US" dirty="0" smtClean="0">
                <a:latin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</a:rPr>
              <a:t>baru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kepala</a:t>
            </a:r>
            <a:r>
              <a:rPr lang="en-US" dirty="0" smtClean="0">
                <a:latin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</a:rPr>
              <a:t>baru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  end if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</a:rPr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Penambahan</a:t>
            </a:r>
            <a:r>
              <a:rPr lang="en-US" dirty="0" smtClean="0"/>
              <a:t> Data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Penambahan</a:t>
            </a:r>
            <a:r>
              <a:rPr lang="en-US" dirty="0" smtClean="0"/>
              <a:t> data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data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kepala-nya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pointer </a:t>
            </a:r>
            <a:r>
              <a:rPr lang="en-US" b="1" dirty="0" smtClean="0"/>
              <a:t>bantu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data </a:t>
            </a:r>
            <a:r>
              <a:rPr lang="en-US" dirty="0" err="1" smtClean="0"/>
              <a:t>terbelakang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</a:t>
            </a:r>
            <a:r>
              <a:rPr lang="en-US" dirty="0" err="1" smtClean="0"/>
              <a:t>baru</a:t>
            </a:r>
            <a:r>
              <a:rPr lang="en-US" dirty="0" smtClean="0"/>
              <a:t>.  </a:t>
            </a:r>
            <a:r>
              <a:rPr lang="de-DE" dirty="0" smtClean="0"/>
              <a:t>Untuk mengetahui data terbelakang perlu digunakan </a:t>
            </a:r>
            <a:r>
              <a:rPr lang="de-DE" b="1" dirty="0" smtClean="0"/>
              <a:t>perulangan</a:t>
            </a:r>
            <a:r>
              <a:rPr lang="de-DE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</TotalTime>
  <Words>387</Words>
  <Application>Microsoft Office PowerPoint</Application>
  <PresentationFormat>On-screen Show (4:3)</PresentationFormat>
  <Paragraphs>121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Doubel Linked List</vt:lpstr>
      <vt:lpstr>Pengertian</vt:lpstr>
      <vt:lpstr>Ilustrasi DLLNC</vt:lpstr>
      <vt:lpstr>Deklarasi Node baru</vt:lpstr>
      <vt:lpstr>DLLNC dengan Kepala (1)</vt:lpstr>
      <vt:lpstr>DLLNC dengan Kepala (1)</vt:lpstr>
      <vt:lpstr>Penambahan Data di Depan (1)</vt:lpstr>
      <vt:lpstr>Penambahan Data di Depan (2)</vt:lpstr>
      <vt:lpstr>Penambahan Data di Belakang (1)</vt:lpstr>
      <vt:lpstr>Penambahan Data di Belakang (2)</vt:lpstr>
      <vt:lpstr>Menghapus data di depan</vt:lpstr>
      <vt:lpstr>Menghapus data di belakang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Doubel Linked List</dc:title>
  <dc:creator>Sri Nurhayati</dc:creator>
  <cp:lastModifiedBy>Sri Nurhayati</cp:lastModifiedBy>
  <cp:revision>4</cp:revision>
  <dcterms:created xsi:type="dcterms:W3CDTF">2010-03-23T02:37:55Z</dcterms:created>
  <dcterms:modified xsi:type="dcterms:W3CDTF">2010-03-25T01:02:45Z</dcterms:modified>
</cp:coreProperties>
</file>