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8"/>
  </p:notes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3/24/2010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3/24/2010</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3/24/2010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3/24/2010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3/24/2010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3/24/2010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3/24/2010</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3/24/2010</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3/24/2010</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3/24/2010</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3/24/2010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3/24/2010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3/24/2010</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3/24/2010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3/24/2010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3/24/2010</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3/24/2010</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3/24/2010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3/24/2010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3/24/2010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3/24/2010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3/24/2010</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3/24/2010</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3/24/2010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3/24/2010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3/24/2010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3/24/2010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3/24/2010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3/24/2010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3/24/2010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3/24/2010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3/24/2010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3/24/2010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3/24/2010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3/24/2010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3/24/2010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3048000"/>
            <a:ext cx="7772400" cy="1295400"/>
          </a:xfrm>
        </p:spPr>
        <p:txBody>
          <a:bodyPr>
            <a:normAutofit fontScale="90000"/>
          </a:bodyPr>
          <a:lstStyle/>
          <a:p>
            <a:r>
              <a:rPr lang="en-US" sz="2800" dirty="0" err="1" smtClean="0"/>
              <a:t>Disampaikan</a:t>
            </a:r>
            <a:r>
              <a:rPr lang="en-US" sz="2800" dirty="0" smtClean="0"/>
              <a:t> </a:t>
            </a:r>
            <a:r>
              <a:rPr lang="en-US" sz="2800" dirty="0" err="1" smtClean="0"/>
              <a:t>pada</a:t>
            </a:r>
            <a:r>
              <a:rPr lang="en-US" sz="2800" dirty="0" smtClean="0"/>
              <a:t> Mata </a:t>
            </a:r>
            <a:r>
              <a:rPr lang="en-US" sz="2800" dirty="0" err="1" smtClean="0"/>
              <a:t>Kuliah</a:t>
            </a:r>
            <a:r>
              <a:rPr lang="en-US" sz="2800" dirty="0" smtClean="0"/>
              <a:t> </a:t>
            </a:r>
            <a:r>
              <a:rPr lang="en-US" sz="2800" dirty="0" err="1" smtClean="0"/>
              <a:t>Pancasila</a:t>
            </a:r>
            <a:r>
              <a:rPr lang="en-US" sz="2800" dirty="0" smtClean="0"/>
              <a:t/>
            </a:r>
            <a:br>
              <a:rPr lang="en-US" sz="2800" dirty="0" smtClean="0"/>
            </a:br>
            <a:r>
              <a:rPr lang="en-US" sz="2800" dirty="0" err="1" smtClean="0"/>
              <a:t>Dosen</a:t>
            </a:r>
            <a:r>
              <a:rPr lang="en-US" sz="2800" dirty="0" smtClean="0"/>
              <a:t> :</a:t>
            </a:r>
            <a:br>
              <a:rPr lang="en-US" sz="2800" dirty="0" smtClean="0"/>
            </a:br>
            <a:r>
              <a:rPr lang="en-US" sz="2800" dirty="0" smtClean="0"/>
              <a:t>TATIK ROHMAWATI, S.IP </a:t>
            </a:r>
            <a:endParaRPr lang="en-US" sz="2800" dirty="0"/>
          </a:p>
        </p:txBody>
      </p:sp>
      <p:sp>
        <p:nvSpPr>
          <p:cNvPr id="4" name="Date Placeholder 3"/>
          <p:cNvSpPr>
            <a:spLocks noGrp="1"/>
          </p:cNvSpPr>
          <p:nvPr>
            <p:ph type="dt" sz="half" idx="10"/>
          </p:nvPr>
        </p:nvSpPr>
        <p:spPr/>
        <p:txBody>
          <a:bodyPr/>
          <a:lstStyle/>
          <a:p>
            <a:fld id="{31E93151-C22C-42A5-891F-CCF529894FEE}" type="datetime1">
              <a:rPr lang="en-US" smtClean="0"/>
              <a:pPr/>
              <a:t>3/24/2010</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3/24/2010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nilai-niali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dirty="0" smtClean="0"/>
              <a:t/>
            </a:r>
            <a:br>
              <a:rPr lang="en-US" sz="3200" dirty="0" smtClean="0"/>
            </a:br>
            <a:r>
              <a:rPr lang="id-ID" sz="3200" dirty="0" smtClean="0"/>
              <a:t>PANCASILA SEBAGAI IDEOLOGI BANGSA DAN NEGARA INDONESIA</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40544" y="2209800"/>
            <a:ext cx="8062912" cy="3429000"/>
          </a:xfrm>
        </p:spPr>
        <p:txBody>
          <a:bodyPr>
            <a:normAutofit fontScale="70000" lnSpcReduction="20000"/>
          </a:bodyPr>
          <a:lstStyle/>
          <a:p>
            <a:pPr algn="just"/>
            <a:r>
              <a:rPr lang="id-ID" b="1" dirty="0" smtClean="0">
                <a:solidFill>
                  <a:schemeClr val="bg1"/>
                </a:solidFill>
              </a:rPr>
              <a:t>Ideologi:</a:t>
            </a:r>
            <a:endParaRPr lang="en-US" b="1" dirty="0" smtClean="0">
              <a:solidFill>
                <a:schemeClr val="bg1"/>
              </a:solidFill>
            </a:endParaRPr>
          </a:p>
          <a:p>
            <a:pPr algn="just"/>
            <a:r>
              <a:rPr lang="id-ID" b="1" dirty="0" smtClean="0">
                <a:solidFill>
                  <a:schemeClr val="bg1"/>
                </a:solidFill>
              </a:rPr>
              <a:t>	Berasal dari dua kata yaitu Idea : </a:t>
            </a:r>
            <a:r>
              <a:rPr lang="id-ID" b="1" i="1" dirty="0" smtClean="0">
                <a:solidFill>
                  <a:schemeClr val="bg1"/>
                </a:solidFill>
              </a:rPr>
              <a:t>eidos</a:t>
            </a:r>
            <a:r>
              <a:rPr lang="id-ID" b="1" dirty="0" smtClean="0">
                <a:solidFill>
                  <a:schemeClr val="bg1"/>
                </a:solidFill>
              </a:rPr>
              <a:t> (bahasa Yunani yang berarti bentuk), </a:t>
            </a:r>
            <a:r>
              <a:rPr lang="id-ID" b="1" i="1" dirty="0" smtClean="0">
                <a:solidFill>
                  <a:schemeClr val="bg1"/>
                </a:solidFill>
              </a:rPr>
              <a:t>idien</a:t>
            </a:r>
            <a:r>
              <a:rPr lang="id-ID" b="1" dirty="0" smtClean="0">
                <a:solidFill>
                  <a:schemeClr val="bg1"/>
                </a:solidFill>
              </a:rPr>
              <a:t> (melihat), gagasan, konsep, pengertian dasar, cita-cita. Dan Logos : ilmu. Jadi Ideologi adalah ilmu  pengertian-pengertian dasar</a:t>
            </a:r>
            <a:endParaRPr lang="en-US" b="1" dirty="0" smtClean="0">
              <a:solidFill>
                <a:schemeClr val="bg1"/>
              </a:solidFill>
            </a:endParaRPr>
          </a:p>
          <a:p>
            <a:pPr lvl="0" algn="just"/>
            <a:r>
              <a:rPr lang="id-ID" b="1" dirty="0" smtClean="0">
                <a:solidFill>
                  <a:schemeClr val="bg1"/>
                </a:solidFill>
              </a:rPr>
              <a:t>Idea : cita-cita</a:t>
            </a:r>
            <a:endParaRPr lang="en-US" b="1" dirty="0" smtClean="0">
              <a:solidFill>
                <a:schemeClr val="bg1"/>
              </a:solidFill>
            </a:endParaRPr>
          </a:p>
          <a:p>
            <a:pPr lvl="0" algn="just"/>
            <a:r>
              <a:rPr lang="id-ID" b="1" dirty="0" smtClean="0">
                <a:solidFill>
                  <a:schemeClr val="bg1"/>
                </a:solidFill>
              </a:rPr>
              <a:t>Ideologie : </a:t>
            </a:r>
            <a:r>
              <a:rPr lang="id-ID" b="1" i="1" dirty="0" smtClean="0">
                <a:solidFill>
                  <a:schemeClr val="bg1"/>
                </a:solidFill>
              </a:rPr>
              <a:t>science of ideas</a:t>
            </a:r>
            <a:r>
              <a:rPr lang="id-ID" b="1" dirty="0" smtClean="0">
                <a:solidFill>
                  <a:schemeClr val="bg1"/>
                </a:solidFill>
              </a:rPr>
              <a:t> (</a:t>
            </a:r>
            <a:r>
              <a:rPr lang="id-ID" b="1" i="1" dirty="0" smtClean="0">
                <a:solidFill>
                  <a:schemeClr val="bg1"/>
                </a:solidFill>
              </a:rPr>
              <a:t>Destutt de Tracy</a:t>
            </a:r>
            <a:r>
              <a:rPr lang="id-ID" b="1" dirty="0" smtClean="0">
                <a:solidFill>
                  <a:schemeClr val="bg1"/>
                </a:solidFill>
              </a:rPr>
              <a:t>)</a:t>
            </a:r>
            <a:endParaRPr lang="en-US" b="1" dirty="0" smtClean="0">
              <a:solidFill>
                <a:schemeClr val="bg1"/>
              </a:solidFill>
            </a:endParaRPr>
          </a:p>
          <a:p>
            <a:pPr algn="just"/>
            <a:r>
              <a:rPr lang="id-ID" b="1" dirty="0" smtClean="0">
                <a:solidFill>
                  <a:schemeClr val="bg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bg1"/>
              </a:solidFill>
            </a:endParaRPr>
          </a:p>
          <a:p>
            <a:pPr algn="just"/>
            <a:endParaRPr lang="en-US" b="1"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t>Kedudukan Pancasila sebagai Ideologi</a:t>
            </a:r>
            <a:br>
              <a:rPr lang="id-ID" sz="3600" dirty="0" smtClean="0"/>
            </a:br>
            <a:r>
              <a:rPr lang="id-ID" sz="3600" dirty="0" smtClean="0"/>
              <a:t>Pancasila dalam Tri Prakara</a:t>
            </a:r>
            <a:endParaRPr lang="en-US" sz="3600" dirty="0"/>
          </a:p>
        </p:txBody>
      </p:sp>
      <p:sp>
        <p:nvSpPr>
          <p:cNvPr id="3" name="Subtitle 2"/>
          <p:cNvSpPr>
            <a:spLocks noGrp="1"/>
          </p:cNvSpPr>
          <p:nvPr>
            <p:ph type="subTitle" idx="1"/>
          </p:nvPr>
        </p:nvSpPr>
        <p:spPr>
          <a:xfrm>
            <a:off x="433050" y="2667000"/>
            <a:ext cx="8025150" cy="2667000"/>
          </a:xfrm>
        </p:spPr>
        <p:txBody>
          <a:bodyPr/>
          <a:lstStyle/>
          <a:p>
            <a:pPr algn="l"/>
            <a:r>
              <a:rPr lang="en-US" sz="3600" dirty="0" smtClean="0"/>
              <a:t>- </a:t>
            </a:r>
            <a:r>
              <a:rPr lang="id-ID" sz="3600" dirty="0" smtClean="0"/>
              <a:t>Pancasila </a:t>
            </a:r>
            <a:r>
              <a:rPr lang="id-ID" sz="3600" dirty="0" smtClean="0"/>
              <a:t>asas </a:t>
            </a:r>
            <a:r>
              <a:rPr lang="id-ID" sz="3600" dirty="0" smtClean="0"/>
              <a:t>kebudayaan</a:t>
            </a:r>
            <a:endParaRPr lang="en-US" sz="3600" dirty="0" smtClean="0"/>
          </a:p>
          <a:p>
            <a:pPr algn="l"/>
            <a:r>
              <a:rPr lang="en-US" sz="3600" dirty="0" smtClean="0"/>
              <a:t>- </a:t>
            </a:r>
            <a:r>
              <a:rPr lang="id-ID" sz="3600" dirty="0" smtClean="0"/>
              <a:t>Pancasila </a:t>
            </a:r>
            <a:r>
              <a:rPr lang="id-ID" sz="3600" dirty="0" smtClean="0"/>
              <a:t>asas religius</a:t>
            </a:r>
            <a:br>
              <a:rPr lang="id-ID" sz="3600" dirty="0" smtClean="0"/>
            </a:br>
            <a:r>
              <a:rPr lang="en-US" sz="3600" dirty="0" smtClean="0"/>
              <a:t>- </a:t>
            </a:r>
            <a:r>
              <a:rPr lang="id-ID" sz="3600" dirty="0" smtClean="0"/>
              <a:t>Pancasila </a:t>
            </a:r>
            <a:r>
              <a:rPr lang="id-ID" sz="3600" dirty="0" smtClean="0"/>
              <a:t>asas  kenegaraan</a:t>
            </a:r>
            <a:br>
              <a:rPr lang="id-ID" sz="3600" dirty="0" smtClean="0"/>
            </a:br>
            <a:endParaRPr lang="id-ID" sz="3600" dirty="0" smtClean="0"/>
          </a:p>
          <a:p>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3/24/2010</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S.IP.</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9906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914400" y="2057400"/>
            <a:ext cx="7467600" cy="4267200"/>
          </a:xfrm>
        </p:spPr>
        <p:txBody>
          <a:bodyPr>
            <a:noAutofit/>
          </a:bodyPr>
          <a:lstStyle/>
          <a:p>
            <a:pPr algn="just"/>
            <a:r>
              <a:rPr lang="en-US" sz="1700" i="1" dirty="0" smtClean="0"/>
              <a:t>1) </a:t>
            </a:r>
            <a:r>
              <a:rPr lang="id-ID" sz="1700" i="1" dirty="0" smtClean="0"/>
              <a:t>Pancasila sebagai Pandangan Hidup Bangsa</a:t>
            </a:r>
            <a:endParaRPr lang="en-US" sz="1700" dirty="0" smtClean="0"/>
          </a:p>
          <a:p>
            <a:pPr marL="342900" lvl="0" indent="-342900" algn="just">
              <a:buAutoNum type="alphaLcPeriod"/>
            </a:pPr>
            <a:r>
              <a:rPr lang="id-ID" sz="1700" dirty="0" smtClean="0"/>
              <a:t>berfungsi sebagai kerangka acuan baik untuk menata kehidupan diri pribadi maupun dalam interaksi antar manusia dalam masyarakat serta alam sekitarnya</a:t>
            </a:r>
            <a:endParaRPr lang="en-US" sz="1700" dirty="0" smtClean="0"/>
          </a:p>
          <a:p>
            <a:pPr marL="342900" lvl="0" indent="-342900" algn="just">
              <a:buAutoNum type="alphaLcPeriod"/>
            </a:pPr>
            <a:r>
              <a:rPr lang="id-ID" sz="1700" dirty="0" smtClean="0"/>
              <a:t>sebag</a:t>
            </a:r>
            <a:r>
              <a:rPr lang="en-US" sz="1700" dirty="0" smtClean="0"/>
              <a:t>a</a:t>
            </a:r>
            <a:r>
              <a:rPr lang="id-ID" sz="1700" dirty="0" smtClean="0"/>
              <a:t>i individu dan makluk sosial manusia berinteraksi dengan lingkungannya</a:t>
            </a:r>
            <a:endParaRPr lang="en-US" sz="1700" dirty="0" smtClean="0"/>
          </a:p>
          <a:p>
            <a:pPr algn="just"/>
            <a:r>
              <a:rPr lang="id-ID" sz="1700" dirty="0" smtClean="0"/>
              <a:t>2)  </a:t>
            </a:r>
            <a:r>
              <a:rPr lang="id-ID" sz="1700" i="1" dirty="0" smtClean="0"/>
              <a:t>Pancasila sebagai Dasar Negara RI</a:t>
            </a:r>
            <a:endParaRPr lang="en-US" sz="1700" dirty="0" smtClean="0"/>
          </a:p>
          <a:p>
            <a:pPr marL="342900" lvl="0" indent="-342900" algn="just">
              <a:buAutoNum type="alphaLcPeriod"/>
            </a:pPr>
            <a:r>
              <a:rPr lang="id-ID" sz="1700" dirty="0" smtClean="0"/>
              <a:t>sebagai suatu dasar nilai serta norma untuk mengatur pemerintahan negara atau</a:t>
            </a:r>
            <a:endParaRPr lang="en-US" sz="1700" dirty="0" smtClean="0"/>
          </a:p>
          <a:p>
            <a:pPr marL="342900" lvl="0" indent="-342900" algn="just">
              <a:buAutoNum type="alphaLcPeriod"/>
            </a:pPr>
            <a:r>
              <a:rPr lang="id-ID" sz="1700" dirty="0" smtClean="0"/>
              <a:t>sebagai dasar untuk mengatur penyelenggaraan negara</a:t>
            </a:r>
            <a:endParaRPr lang="en-US" sz="1700" dirty="0" smtClean="0"/>
          </a:p>
          <a:p>
            <a:pPr marL="342900" lvl="0" indent="-342900" algn="just">
              <a:buAutoNum type="alphaLcPeriod"/>
            </a:pPr>
            <a:r>
              <a:rPr lang="id-ID" sz="1700" dirty="0" smtClean="0"/>
              <a:t>sebagai sumber dari segala sumber hukum</a:t>
            </a:r>
            <a:endParaRPr lang="en-US" sz="1700" dirty="0" smtClean="0"/>
          </a:p>
          <a:p>
            <a:pPr marL="342900" lvl="0" indent="-342900" algn="just">
              <a:buAutoNum type="alphaLcPeriod"/>
            </a:pPr>
            <a:r>
              <a:rPr lang="id-ID" sz="1700" dirty="0" smtClean="0"/>
              <a:t>meliputi suasana kebatinan dari UUD 1945</a:t>
            </a:r>
            <a:endParaRPr lang="en-US" sz="1700" dirty="0" smtClean="0"/>
          </a:p>
          <a:p>
            <a:pPr marL="342900" lvl="0" indent="-342900" algn="just">
              <a:buAutoNum type="alphaLcPeriod"/>
            </a:pPr>
            <a:r>
              <a:rPr lang="id-ID" sz="1700" dirty="0" smtClean="0"/>
              <a:t>mewujudkan cita-cita hukum bagi hukum dasar</a:t>
            </a:r>
            <a:endParaRPr lang="en-US" sz="1700" dirty="0" smtClean="0"/>
          </a:p>
          <a:p>
            <a:pPr marL="342900" lvl="0" indent="-342900" algn="just">
              <a:buAutoNum type="alphaLcPeriod"/>
            </a:pPr>
            <a:r>
              <a:rPr lang="id-ID" sz="1700" dirty="0" smtClean="0"/>
              <a:t>tercermin dalan kata-kata ’... dengan berdasar kepada Ketuhanan yang Maha Esa.....’</a:t>
            </a:r>
            <a:r>
              <a:rPr lang="en-US" sz="1700" dirty="0" smtClean="0"/>
              <a:t> </a:t>
            </a:r>
            <a:r>
              <a:rPr lang="en-US" sz="1700" dirty="0" err="1" smtClean="0"/>
              <a:t>dan</a:t>
            </a:r>
            <a:r>
              <a:rPr lang="en-US" sz="1700" dirty="0" smtClean="0"/>
              <a:t> </a:t>
            </a:r>
            <a:r>
              <a:rPr lang="en-US" sz="1700" dirty="0" err="1" smtClean="0"/>
              <a:t>sebagai</a:t>
            </a:r>
            <a:r>
              <a:rPr lang="en-US" sz="1700" dirty="0" smtClean="0"/>
              <a:t> </a:t>
            </a:r>
            <a:r>
              <a:rPr lang="id-ID" sz="1700" dirty="0" smtClean="0"/>
              <a:t>sumber semangat bagi penyelenggara negara</a:t>
            </a:r>
            <a:endParaRPr lang="en-US" sz="1700" dirty="0"/>
          </a:p>
        </p:txBody>
      </p:sp>
      <p:sp>
        <p:nvSpPr>
          <p:cNvPr id="4" name="Date Placeholder 3"/>
          <p:cNvSpPr>
            <a:spLocks noGrp="1"/>
          </p:cNvSpPr>
          <p:nvPr>
            <p:ph type="dt" sz="half" idx="10"/>
          </p:nvPr>
        </p:nvSpPr>
        <p:spPr/>
        <p:txBody>
          <a:bodyPr/>
          <a:lstStyle/>
          <a:p>
            <a:fld id="{C1FAC4BE-775B-4380-94AA-6ED14BAB1D27}" type="datetime1">
              <a:rPr lang="en-US" smtClean="0"/>
              <a:pPr/>
              <a:t>3/24/2010</a:t>
            </a:fld>
            <a:endParaRPr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a:t>
            </a:r>
            <a:r>
              <a:rPr lang="id-ID" sz="2400" dirty="0" smtClean="0">
                <a:solidFill>
                  <a:schemeClr val="bg1"/>
                </a:solidFill>
              </a:rPr>
              <a:t>Liberal, sangat menghargai konsep kemerdekaan dan </a:t>
            </a:r>
            <a:r>
              <a:rPr lang="id-ID" sz="2400" dirty="0" smtClean="0">
                <a:solidFill>
                  <a:schemeClr val="bg1"/>
                </a:solidFill>
              </a:rPr>
              <a:t>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a:t>
            </a:r>
            <a:r>
              <a:rPr lang="id-ID" sz="2400" dirty="0" smtClean="0">
                <a:solidFill>
                  <a:schemeClr val="bg1"/>
                </a:solidFill>
              </a:rPr>
              <a:t>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3/24/2010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pic>
        <p:nvPicPr>
          <p:cNvPr id="1026" name="Picture 2" descr="C:\Program Files\Microsoft Office\MEDIA\CAGCAT10\j0281904.wmf"/>
          <p:cNvPicPr>
            <a:picLocks noChangeAspect="1" noChangeArrowheads="1"/>
          </p:cNvPicPr>
          <p:nvPr/>
        </p:nvPicPr>
        <p:blipFill>
          <a:blip r:embed="rId2"/>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TotalTime>
  <Words>411</Words>
  <Application>Microsoft Office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Civic</vt:lpstr>
      <vt:lpstr>Flow</vt:lpstr>
      <vt:lpstr>Concourse</vt:lpstr>
      <vt:lpstr>Oriel</vt:lpstr>
      <vt:lpstr>Verve</vt:lpstr>
      <vt:lpstr>Technic</vt:lpstr>
      <vt:lpstr>Median</vt:lpstr>
      <vt:lpstr>Opulent</vt:lpstr>
      <vt:lpstr>Disampaikan pada Mata Kuliah Pancasila Dosen : TATIK ROHMAWATI, S.IP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Perbandingan dengan ideologi lainnya</vt:lpstr>
      <vt:lpstr>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 </dc:title>
  <dc:creator>Lenovo User</dc:creator>
  <cp:lastModifiedBy>Lenovo User</cp:lastModifiedBy>
  <cp:revision>6</cp:revision>
  <dcterms:created xsi:type="dcterms:W3CDTF">2010-03-19T14:02:46Z</dcterms:created>
  <dcterms:modified xsi:type="dcterms:W3CDTF">2010-03-24T08:40:12Z</dcterms:modified>
</cp:coreProperties>
</file>