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F7D3-68D9-45E4-A42A-0FF1AD47C8B0}" type="datetimeFigureOut">
              <a:rPr lang="id-ID" smtClean="0"/>
              <a:t>27/03/2010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E019E-74CC-45C5-AD37-C0182CF17E7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CARA MEMPEROLEH MODAL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VI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id-ID" b="1" dirty="0" smtClean="0"/>
              <a:t>Kelebihan modal pinjaman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Jumlahnya tidak terbatas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motivasi usaha tinggi</a:t>
            </a:r>
          </a:p>
          <a:p>
            <a:r>
              <a:rPr lang="id-ID" b="1" dirty="0" smtClean="0"/>
              <a:t>Kekurangan modal pinjaman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Dikenakan berbagai biaya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Harus dikembalikan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Beban moral</a:t>
            </a:r>
          </a:p>
          <a:p>
            <a:r>
              <a:rPr lang="id-ID" b="1" dirty="0" smtClean="0"/>
              <a:t>Kelebihan modal campuran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dapat mengatur komposisi modal yang seimbang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id-ID" dirty="0" smtClean="0"/>
              <a:t>3 JENIS 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7216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Modal Tetap (</a:t>
            </a:r>
            <a:r>
              <a:rPr lang="id-ID" i="1" dirty="0" smtClean="0"/>
              <a:t>Fixed Capital</a:t>
            </a:r>
            <a:r>
              <a:rPr lang="id-ID" dirty="0" smtClean="0"/>
              <a:t>)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Diperlukan untuk membeli aset-aset tetap suatu bisnis,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contoh :</a:t>
            </a:r>
          </a:p>
          <a:p>
            <a:pPr marL="900113" indent="-368300"/>
            <a:r>
              <a:rPr lang="id-ID" dirty="0"/>
              <a:t>	</a:t>
            </a:r>
            <a:r>
              <a:rPr lang="id-ID" dirty="0" smtClean="0"/>
              <a:t>Bangunan, tanah, komputer dan peralatan</a:t>
            </a:r>
          </a:p>
          <a:p>
            <a:pPr marL="900113" indent="-368300"/>
            <a:r>
              <a:rPr lang="id-ID" dirty="0" smtClean="0"/>
              <a:t>Uang yang diinvestasikan dalam aset tetap bersifat beku, karena tidak dapat digunakan tujuan lain</a:t>
            </a:r>
          </a:p>
          <a:p>
            <a:pPr marL="900113" indent="-368300"/>
            <a:r>
              <a:rPr lang="id-ID" dirty="0" smtClean="0"/>
              <a:t>Harapan pemberi pinjaman modal tetap, asetnya dapat digunakan untuk pernaikan efisiensi, profitabilitas bisnis, menciptakan arus kas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id-ID" dirty="0" smtClean="0"/>
              <a:t>Modal Kerja (Working Capital)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-  Merujuk pada dana-dana temporer suatu bisnis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-  Para akuntan menyebutkan bahwa modal tetap sebagai aktiva lancar kurang pasiva lancar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-  Kebutuhan akan modal kerja meningkat dikarenakan adanya ketidak seimbangan arus kas masuk dan keluar dari bisnis</a:t>
            </a:r>
          </a:p>
          <a:p>
            <a:pPr marL="514350" indent="-514350">
              <a:buNone/>
            </a:pPr>
            <a:r>
              <a:rPr lang="id-ID" dirty="0"/>
              <a:t>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id-ID" dirty="0" smtClean="0"/>
              <a:t>Modal tumbuh (Growtg Capital)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Modal tumbuh muncul sewaktu bisnis yang telah berjalan mulai melakukan perluasan atau mengubah arah utamanya.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Dewasa ini para wirausahawan baru merasa semakin sulit untuk mendapatkan modal awal yang digunakan untuk menghidupkan bisnis mereka</a:t>
            </a:r>
          </a:p>
          <a:p>
            <a:r>
              <a:rPr lang="id-ID" dirty="0" smtClean="0"/>
              <a:t>Bank saat kini memperketat kriteria pinjaman</a:t>
            </a:r>
          </a:p>
          <a:p>
            <a:r>
              <a:rPr lang="id-ID" dirty="0" smtClean="0"/>
              <a:t>Pemberi modal ventura semakin konservatif</a:t>
            </a:r>
          </a:p>
          <a:p>
            <a:r>
              <a:rPr lang="id-ID" dirty="0" smtClean="0"/>
              <a:t>Investor swasta berhati-hati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3 RAHASIA KEBERHASILAN PEMBIAYAAN UNTUK MENCARI 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Memilih sumber modal yang tepat bagi suatu bisnis melalui keberhasilan hubungan perusahaan dengan sumber modal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Tingkatkan pengetahuan bagaimana mengetahui sumber-sumber modal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Semakin menuntut kreativitas wirausahawan untuk mencari dana pinjaman lain selain dana modal ventura atau pinjaman federal 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PERENCANAAN KEBUTUHAN 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 menjadi seorang wirausahawan seseorang harus menjadi ahli pengumpul dana</a:t>
            </a:r>
          </a:p>
          <a:p>
            <a:r>
              <a:rPr lang="id-ID" dirty="0" smtClean="0"/>
              <a:t>Pada perusahaan yang baru berjalan, pengumpulan dana dengan mudah dapat menghabiskan kira-kira setengah dari waktu seorang wirausahawan.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/>
          <a:lstStyle/>
          <a:p>
            <a:r>
              <a:rPr lang="id-ID" dirty="0" smtClean="0"/>
              <a:t>Adalah suatu bentuk kekayaan yang digunakan untuk memproduksi kekayaan yang lebih banyak lagi untuk perusahaan</a:t>
            </a:r>
          </a:p>
          <a:p>
            <a:r>
              <a:rPr lang="id-ID" dirty="0" smtClean="0"/>
              <a:t>Dalam berbagai bentuk pada suatu bisnis termasuk kas, persediaan, pabrik dan peralatan.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Uang (biaya prainvestasi, pengurusan izin, pembelian aktiva tetap dan modal kerja)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Tenaga/keahlian (mengelola dan menjalankan usaha)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KEBUTUHAN 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86412"/>
          </a:xfrm>
        </p:spPr>
        <p:txBody>
          <a:bodyPr>
            <a:normAutofit/>
          </a:bodyPr>
          <a:lstStyle/>
          <a:p>
            <a:r>
              <a:rPr lang="id-ID" dirty="0" smtClean="0"/>
              <a:t>Modal Investasi</a:t>
            </a:r>
          </a:p>
          <a:p>
            <a:pPr>
              <a:buNone/>
            </a:pPr>
            <a:r>
              <a:rPr lang="id-ID" dirty="0" smtClean="0"/>
              <a:t>	-  Jangka panjang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Berulang-ulang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Lebih dari satu tahun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Membeli aktiva tetap</a:t>
            </a:r>
          </a:p>
          <a:p>
            <a:r>
              <a:rPr lang="id-ID" dirty="0" smtClean="0"/>
              <a:t>Modal Kerja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Jangka pendek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Beberapa kali pakai dalam satu proses produksi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Tidak lebih dari satu tahun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PERTIMBANGAN DALAM MEMPEROLEH 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Tujuan perusahaan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Penggunaan pinjaman untuk apa? Investasi? Kerja? Mendesak?</a:t>
            </a:r>
          </a:p>
          <a:p>
            <a:r>
              <a:rPr lang="id-ID" dirty="0" smtClean="0"/>
              <a:t>Masa pengembalian modal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Jangka waktu, tidak mengganggu </a:t>
            </a:r>
            <a:r>
              <a:rPr lang="id-ID" i="1" dirty="0" smtClean="0"/>
              <a:t>cash flow</a:t>
            </a:r>
          </a:p>
          <a:p>
            <a:r>
              <a:rPr lang="id-ID" dirty="0" smtClean="0"/>
              <a:t>Biaya yang dikeluarkan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Bunga, administrasi, provisi, komisi dll</a:t>
            </a:r>
          </a:p>
          <a:p>
            <a:r>
              <a:rPr lang="id-ID" dirty="0" smtClean="0"/>
              <a:t>Estimasi keuntungan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JENIS MODAL DILIHAT DARI SUMBERNYA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972072"/>
          </a:xfrm>
        </p:spPr>
        <p:txBody>
          <a:bodyPr>
            <a:normAutofit fontScale="85000" lnSpcReduction="20000"/>
          </a:bodyPr>
          <a:lstStyle/>
          <a:p>
            <a:r>
              <a:rPr lang="id-ID" b="1" dirty="0" smtClean="0"/>
              <a:t>Modal sendiri</a:t>
            </a:r>
            <a:r>
              <a:rPr lang="id-ID" dirty="0" smtClean="0"/>
              <a:t>, terdiri dari 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Setoran modal (saham)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Cadangan laba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Laba yang belum dibagi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Modal sumbangan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Hibah</a:t>
            </a:r>
          </a:p>
          <a:p>
            <a:r>
              <a:rPr lang="id-ID" b="1" dirty="0" smtClean="0"/>
              <a:t>Modal asing (pinjaman)</a:t>
            </a:r>
            <a:r>
              <a:rPr lang="id-ID" dirty="0" smtClean="0"/>
              <a:t>, terdiri dari 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Pinjaman dari dunia perbankan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Pinjaman dari lembaga keuangan lainnya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Pinjaman dari perusahaan non keuangan</a:t>
            </a:r>
          </a:p>
          <a:p>
            <a:r>
              <a:rPr lang="id-ID" b="1" dirty="0" smtClean="0"/>
              <a:t>Modal campuran</a:t>
            </a:r>
            <a:endParaRPr lang="id-ID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697559"/>
          </a:xfrm>
        </p:spPr>
        <p:txBody>
          <a:bodyPr>
            <a:normAutofit lnSpcReduction="10000"/>
          </a:bodyPr>
          <a:lstStyle/>
          <a:p>
            <a:r>
              <a:rPr lang="id-ID" b="1" dirty="0" smtClean="0"/>
              <a:t>Kelebihan modal sendiri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Tidak ada biaya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Tidak tergantung kepada pihak lain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Tidak memerlukan persyaratan yang rumit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Tidak ada keharusan pengembalian modal</a:t>
            </a:r>
          </a:p>
          <a:p>
            <a:r>
              <a:rPr lang="id-ID" b="1" dirty="0" smtClean="0"/>
              <a:t>Kekurangan modal sendiri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Jumlahnya terbatas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Perolehan modal sendiri dalam jumlah tertentu sulit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 Kurang motivasi pemilik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194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CARA MEMPEROLEH MODAL</vt:lpstr>
      <vt:lpstr>MODAL</vt:lpstr>
      <vt:lpstr>3 RAHASIA KEBERHASILAN PEMBIAYAAN UNTUK MENCARI MODAL</vt:lpstr>
      <vt:lpstr>PERENCANAAN KEBUTUHAN MODAL</vt:lpstr>
      <vt:lpstr>PENGERTIAN MODAL</vt:lpstr>
      <vt:lpstr>KEBUTUHAN MODAL</vt:lpstr>
      <vt:lpstr>PERTIMBANGAN DALAM MEMPEROLEH MODAL</vt:lpstr>
      <vt:lpstr>JENIS MODAL DILIHAT DARI SUMBERNYA</vt:lpstr>
      <vt:lpstr>Slide 9</vt:lpstr>
      <vt:lpstr>Slide 10</vt:lpstr>
      <vt:lpstr>3 JENIS MODAL</vt:lpstr>
      <vt:lpstr>Slide 12</vt:lpstr>
      <vt:lpstr>Slide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MEMPEROLEH MODAL</dc:title>
  <dc:creator>juli abdul ghapur</dc:creator>
  <cp:lastModifiedBy>juli abdul ghapur</cp:lastModifiedBy>
  <cp:revision>1</cp:revision>
  <dcterms:created xsi:type="dcterms:W3CDTF">2010-03-27T01:15:50Z</dcterms:created>
  <dcterms:modified xsi:type="dcterms:W3CDTF">2010-03-27T02:20:13Z</dcterms:modified>
</cp:coreProperties>
</file>