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9" r:id="rId3"/>
    <p:sldId id="257" r:id="rId4"/>
    <p:sldId id="258" r:id="rId5"/>
    <p:sldId id="261" r:id="rId6"/>
    <p:sldId id="262" r:id="rId7"/>
    <p:sldId id="263" r:id="rId8"/>
    <p:sldId id="264" r:id="rId9"/>
    <p:sldId id="265" r:id="rId10"/>
    <p:sldId id="266" r:id="rId11"/>
    <p:sldId id="267" r:id="rId12"/>
    <p:sldId id="268"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5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33" d="100"/>
          <a:sy n="33" d="100"/>
        </p:scale>
        <p:origin x="-2352" y="-22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454756-87BD-4894-B8D9-B070A6137B60}" type="datetimeFigureOut">
              <a:rPr lang="en-US" smtClean="0"/>
              <a:pPr/>
              <a:t>3/18/2010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7EE307-DA58-4024-B7D8-44E42E31743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17C6C-B93E-423C-A4E0-7274DB8C4279}" type="datetimeFigureOut">
              <a:rPr lang="en-US" smtClean="0"/>
              <a:pPr/>
              <a:t>3/18/2010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1C707-8D78-4309-9C12-AF2ACE0F4F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7012BE5-229B-40FA-8101-7D92C3CD72BA}" type="datetimeFigureOut">
              <a:rPr lang="en-US" smtClean="0"/>
              <a:pPr/>
              <a:t>3/18/2010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5C160E9-B820-418C-B54A-1A6B1681E668}"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C160E9-B820-418C-B54A-1A6B1681E66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C160E9-B820-418C-B54A-1A6B1681E66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C160E9-B820-418C-B54A-1A6B1681E66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7012BE5-229B-40FA-8101-7D92C3CD72BA}" type="datetimeFigureOut">
              <a:rPr lang="en-US" smtClean="0"/>
              <a:pPr/>
              <a:t>3/18/2010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5C160E9-B820-418C-B54A-1A6B1681E668}"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5C160E9-B820-418C-B54A-1A6B1681E668}"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5C160E9-B820-418C-B54A-1A6B1681E66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5C160E9-B820-418C-B54A-1A6B1681E668}"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7012BE5-229B-40FA-8101-7D92C3CD72BA}" type="datetimeFigureOut">
              <a:rPr lang="en-US" smtClean="0"/>
              <a:pPr/>
              <a:t>3/18/2010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5C160E9-B820-418C-B54A-1A6B1681E66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7012BE5-229B-40FA-8101-7D92C3CD72BA}" type="datetimeFigureOut">
              <a:rPr lang="en-US" smtClean="0"/>
              <a:pPr/>
              <a:t>3/18/2010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5C160E9-B820-418C-B54A-1A6B1681E668}"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7012BE5-229B-40FA-8101-7D92C3CD72BA}" type="datetimeFigureOut">
              <a:rPr lang="en-US" smtClean="0"/>
              <a:pPr/>
              <a:t>3/18/2010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5C160E9-B820-418C-B54A-1A6B1681E668}"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7012BE5-229B-40FA-8101-7D92C3CD72BA}" type="datetimeFigureOut">
              <a:rPr lang="en-US" smtClean="0"/>
              <a:pPr/>
              <a:t>3/18/2010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5C160E9-B820-418C-B54A-1A6B1681E668}"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Literature</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Nungki</a:t>
            </a:r>
            <a:r>
              <a:rPr lang="en-US" dirty="0" smtClean="0"/>
              <a:t> </a:t>
            </a:r>
            <a:r>
              <a:rPr lang="en-US" dirty="0" err="1" smtClean="0"/>
              <a:t>Heriyati</a:t>
            </a:r>
            <a:endParaRPr lang="en-US" dirty="0" smtClean="0"/>
          </a:p>
          <a:p>
            <a:endParaRPr lang="en-US" dirty="0"/>
          </a:p>
        </p:txBody>
      </p:sp>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 of Literary art</a:t>
            </a:r>
            <a:endParaRPr lang="en-US" dirty="0"/>
          </a:p>
        </p:txBody>
      </p:sp>
      <p:sp>
        <p:nvSpPr>
          <p:cNvPr id="3" name="Content Placeholder 2"/>
          <p:cNvSpPr>
            <a:spLocks noGrp="1"/>
          </p:cNvSpPr>
          <p:nvPr>
            <p:ph idx="1"/>
          </p:nvPr>
        </p:nvSpPr>
        <p:spPr/>
        <p:txBody>
          <a:bodyPr>
            <a:normAutofit lnSpcReduction="10000"/>
          </a:bodyPr>
          <a:lstStyle/>
          <a:p>
            <a:r>
              <a:rPr lang="en-US" dirty="0" smtClean="0"/>
              <a:t>Escape literature</a:t>
            </a:r>
          </a:p>
          <a:p>
            <a:pPr lvl="1"/>
            <a:r>
              <a:rPr lang="en-US" dirty="0" smtClean="0"/>
              <a:t>Serves to make life less tedious</a:t>
            </a:r>
          </a:p>
          <a:p>
            <a:pPr lvl="1"/>
            <a:r>
              <a:rPr lang="en-US" dirty="0" smtClean="0"/>
              <a:t>Makes the hours pass more quickly and pleasurably</a:t>
            </a:r>
          </a:p>
          <a:p>
            <a:pPr lvl="1"/>
            <a:r>
              <a:rPr lang="en-US" dirty="0" smtClean="0"/>
              <a:t>Takes away from the real world and enables us to forget our problem</a:t>
            </a:r>
          </a:p>
          <a:p>
            <a:pPr lvl="1"/>
            <a:endParaRPr lang="en-US" dirty="0" smtClean="0"/>
          </a:p>
          <a:p>
            <a:r>
              <a:rPr lang="en-US" dirty="0" smtClean="0"/>
              <a:t>Interpretive Literature</a:t>
            </a:r>
          </a:p>
          <a:p>
            <a:pPr lvl="1"/>
            <a:r>
              <a:rPr lang="en-US" dirty="0" smtClean="0"/>
              <a:t>Gives pleasure and also give a deeper understanding about life (enables us to understand our troubles)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 </a:t>
            </a:r>
            <a:endParaRPr lang="en-US" dirty="0"/>
          </a:p>
        </p:txBody>
      </p:sp>
      <p:sp>
        <p:nvSpPr>
          <p:cNvPr id="3" name="Content Placeholder 2"/>
          <p:cNvSpPr>
            <a:spLocks noGrp="1"/>
          </p:cNvSpPr>
          <p:nvPr>
            <p:ph idx="1"/>
          </p:nvPr>
        </p:nvSpPr>
        <p:spPr/>
        <p:txBody>
          <a:bodyPr/>
          <a:lstStyle/>
          <a:p>
            <a:r>
              <a:rPr lang="en-US" dirty="0" smtClean="0"/>
              <a:t>Mature Reader</a:t>
            </a:r>
          </a:p>
          <a:p>
            <a:pPr lvl="1"/>
            <a:r>
              <a:rPr lang="en-US" dirty="0" smtClean="0"/>
              <a:t>Reader who try to understand a literary art not only to seek a pleasure</a:t>
            </a:r>
          </a:p>
          <a:p>
            <a:r>
              <a:rPr lang="en-US" dirty="0" smtClean="0"/>
              <a:t>Immature reader</a:t>
            </a:r>
          </a:p>
          <a:p>
            <a:pPr lvl="1"/>
            <a:r>
              <a:rPr lang="en-US" dirty="0" smtClean="0"/>
              <a:t>Only seek an entertainment</a:t>
            </a:r>
          </a:p>
          <a:p>
            <a:pPr lvl="1"/>
            <a:r>
              <a:rPr lang="en-US" dirty="0" smtClean="0"/>
              <a:t>Focus on the action</a:t>
            </a:r>
          </a:p>
          <a:p>
            <a:pPr lv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studying literature?</a:t>
            </a:r>
            <a:endParaRPr lang="en-US" dirty="0"/>
          </a:p>
        </p:txBody>
      </p:sp>
      <p:sp>
        <p:nvSpPr>
          <p:cNvPr id="4" name="Content Placeholder 3"/>
          <p:cNvSpPr>
            <a:spLocks noGrp="1"/>
          </p:cNvSpPr>
          <p:nvPr>
            <p:ph idx="1"/>
          </p:nvPr>
        </p:nvSpPr>
        <p:spPr>
          <a:xfrm>
            <a:off x="2971800" y="1874837"/>
            <a:ext cx="3352800" cy="1096963"/>
          </a:xfrm>
          <a:prstGeom prst="rect">
            <a:avLst/>
          </a:prstGeom>
          <a:gradFill flip="none" rotWithShape="1">
            <a:gsLst>
              <a:gs pos="0">
                <a:schemeClr val="accent3">
                  <a:lumMod val="75000"/>
                  <a:tint val="66000"/>
                  <a:satMod val="160000"/>
                  <a:shade val="30000"/>
                  <a:satMod val="115000"/>
                </a:schemeClr>
              </a:gs>
              <a:gs pos="50000">
                <a:schemeClr val="accent3">
                  <a:lumMod val="75000"/>
                  <a:tint val="66000"/>
                  <a:satMod val="160000"/>
                  <a:shade val="67500"/>
                  <a:satMod val="115000"/>
                </a:schemeClr>
              </a:gs>
              <a:gs pos="100000">
                <a:schemeClr val="accent3">
                  <a:lumMod val="75000"/>
                  <a:tint val="66000"/>
                  <a:satMod val="160000"/>
                  <a:shade val="100000"/>
                  <a:satMod val="115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Micro</a:t>
            </a:r>
            <a:endParaRPr lang="en-US" sz="4000" dirty="0"/>
          </a:p>
        </p:txBody>
      </p:sp>
      <p:sp>
        <p:nvSpPr>
          <p:cNvPr id="5" name="Down Arrow 4"/>
          <p:cNvSpPr/>
          <p:nvPr/>
        </p:nvSpPr>
        <p:spPr>
          <a:xfrm>
            <a:off x="4267200" y="3276600"/>
            <a:ext cx="914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4419600"/>
            <a:ext cx="2895600" cy="1371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Macro</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95800" y="4191000"/>
            <a:ext cx="368402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slow">
    <p:dissolve/>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Syllabus</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Session 1	: Introduction and an overview of literature</a:t>
            </a:r>
          </a:p>
          <a:p>
            <a:r>
              <a:rPr lang="en-US" dirty="0" smtClean="0"/>
              <a:t>Session 2	: Genre in literature</a:t>
            </a:r>
          </a:p>
          <a:p>
            <a:r>
              <a:rPr lang="en-US" dirty="0" smtClean="0"/>
              <a:t>Session 3	: Literary history</a:t>
            </a:r>
          </a:p>
          <a:p>
            <a:r>
              <a:rPr lang="en-US" dirty="0" smtClean="0"/>
              <a:t>Session 4	: Presentation 1</a:t>
            </a:r>
          </a:p>
          <a:p>
            <a:r>
              <a:rPr lang="en-US" dirty="0" smtClean="0"/>
              <a:t>Session 5	: Presentation 2</a:t>
            </a:r>
          </a:p>
          <a:p>
            <a:r>
              <a:rPr lang="en-US" dirty="0" smtClean="0"/>
              <a:t>Session 6	: Presentation 3</a:t>
            </a:r>
          </a:p>
          <a:p>
            <a:r>
              <a:rPr lang="en-US" dirty="0" smtClean="0"/>
              <a:t>Session 7	: Quiz 1</a:t>
            </a:r>
          </a:p>
          <a:p>
            <a:r>
              <a:rPr lang="en-US" dirty="0" smtClean="0"/>
              <a:t>Session 8	: Mid test	</a:t>
            </a:r>
          </a:p>
          <a:p>
            <a:r>
              <a:rPr lang="en-US" dirty="0" smtClean="0"/>
              <a:t>Session 9	: An introduction to novel</a:t>
            </a:r>
          </a:p>
          <a:p>
            <a:r>
              <a:rPr lang="en-US" dirty="0" smtClean="0"/>
              <a:t>Session10	: An introduction to poetry</a:t>
            </a:r>
          </a:p>
          <a:p>
            <a:r>
              <a:rPr lang="en-US" dirty="0" smtClean="0"/>
              <a:t>Session 11	: An introduction to Plays</a:t>
            </a:r>
          </a:p>
          <a:p>
            <a:r>
              <a:rPr lang="en-US" dirty="0" smtClean="0"/>
              <a:t>Session 12	: Quiz 2</a:t>
            </a:r>
          </a:p>
          <a:p>
            <a:r>
              <a:rPr lang="en-US" dirty="0" smtClean="0"/>
              <a:t>Session 13	:Theoretical approach to literature</a:t>
            </a:r>
          </a:p>
          <a:p>
            <a:r>
              <a:rPr lang="en-US" dirty="0" smtClean="0"/>
              <a:t>Session 14	: Theoretical approach to literature</a:t>
            </a:r>
          </a:p>
          <a:p>
            <a:r>
              <a:rPr lang="en-US" dirty="0" smtClean="0"/>
              <a:t>Session 15	: Quiz 3</a:t>
            </a:r>
          </a:p>
          <a:p>
            <a:r>
              <a:rPr lang="en-US" dirty="0" smtClean="0"/>
              <a:t>Session 16	: Final Test</a:t>
            </a:r>
            <a:endParaRPr lang="en-US" dirty="0"/>
          </a:p>
        </p:txBody>
      </p:sp>
    </p:spTree>
  </p:cSld>
  <p:clrMapOvr>
    <a:masterClrMapping/>
  </p:clrMapOvr>
  <p:transition>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2"/>
                                        </p:tgtEl>
                                        <p:attrNameLst>
                                          <p:attrName>style.fontStyle</p:attrName>
                                        </p:attrNameLst>
                                      </p:cBhvr>
                                      <p:to>
                                        <p:strVal val="normal"/>
                                      </p:to>
                                    </p:set>
                                    <p:set>
                                      <p:cBhvr override="childStyle">
                                        <p:cTn id="7" dur="indefinite"/>
                                        <p:tgtEl>
                                          <p:spTgt spid="2"/>
                                        </p:tgtEl>
                                        <p:attrNameLst>
                                          <p:attrName>style.fontWeight</p:attrName>
                                        </p:attrNameLst>
                                      </p:cBhvr>
                                      <p:to>
                                        <p:strVal val="bold"/>
                                      </p:to>
                                    </p:set>
                                    <p:set>
                                      <p:cBhvr override="childStyle">
                                        <p:cTn id="8" dur="indefinite"/>
                                        <p:tgtEl>
                                          <p:spTgt spid="2"/>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3">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0" nodeType="clickEffect">
                                  <p:stCondLst>
                                    <p:cond delay="0"/>
                                  </p:stCondLst>
                                  <p:childTnLst>
                                    <p:animRot by="21600000">
                                      <p:cBhvr>
                                        <p:cTn id="20" dur="2000" fill="hold"/>
                                        <p:tgtEl>
                                          <p:spTgt spid="3">
                                            <p:txEl>
                                              <p:pRg st="2" end="2"/>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0" nodeType="clickEffect">
                                  <p:stCondLst>
                                    <p:cond delay="0"/>
                                  </p:stCondLst>
                                  <p:childTnLst>
                                    <p:animRot by="21600000">
                                      <p:cBhvr>
                                        <p:cTn id="24" dur="2000" fill="hold"/>
                                        <p:tgtEl>
                                          <p:spTgt spid="3">
                                            <p:txEl>
                                              <p:pRg st="3" end="3"/>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grpId="0" nodeType="clickEffect">
                                  <p:stCondLst>
                                    <p:cond delay="0"/>
                                  </p:stCondLst>
                                  <p:childTnLst>
                                    <p:animRot by="21600000">
                                      <p:cBhvr>
                                        <p:cTn id="28" dur="2000" fill="hold"/>
                                        <p:tgtEl>
                                          <p:spTgt spid="3">
                                            <p:txEl>
                                              <p:pRg st="4" end="4"/>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3">
                                            <p:txEl>
                                              <p:pRg st="5" end="5"/>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0" nodeType="clickEffect">
                                  <p:stCondLst>
                                    <p:cond delay="0"/>
                                  </p:stCondLst>
                                  <p:childTnLst>
                                    <p:animRot by="21600000">
                                      <p:cBhvr>
                                        <p:cTn id="36" dur="2000" fill="hold"/>
                                        <p:tgtEl>
                                          <p:spTgt spid="3">
                                            <p:txEl>
                                              <p:pRg st="6" end="6"/>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0" nodeType="clickEffect">
                                  <p:stCondLst>
                                    <p:cond delay="0"/>
                                  </p:stCondLst>
                                  <p:childTnLst>
                                    <p:animRot by="21600000">
                                      <p:cBhvr>
                                        <p:cTn id="40" dur="2000" fill="hold"/>
                                        <p:tgtEl>
                                          <p:spTgt spid="3">
                                            <p:txEl>
                                              <p:pRg st="7" end="7"/>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8" presetClass="emph" presetSubtype="0" fill="hold" grpId="0" nodeType="clickEffect">
                                  <p:stCondLst>
                                    <p:cond delay="0"/>
                                  </p:stCondLst>
                                  <p:childTnLst>
                                    <p:animRot by="21600000">
                                      <p:cBhvr>
                                        <p:cTn id="44" dur="2000" fill="hold"/>
                                        <p:tgtEl>
                                          <p:spTgt spid="3">
                                            <p:txEl>
                                              <p:pRg st="8" end="8"/>
                                            </p:txEl>
                                          </p:spTgt>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8" presetClass="emph" presetSubtype="0" fill="hold" grpId="0" nodeType="clickEffect">
                                  <p:stCondLst>
                                    <p:cond delay="0"/>
                                  </p:stCondLst>
                                  <p:childTnLst>
                                    <p:animRot by="21600000">
                                      <p:cBhvr>
                                        <p:cTn id="48" dur="2000" fill="hold"/>
                                        <p:tgtEl>
                                          <p:spTgt spid="3">
                                            <p:txEl>
                                              <p:pRg st="9" end="9"/>
                                            </p:txEl>
                                          </p:spTgt>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3">
                                            <p:txEl>
                                              <p:pRg st="10" end="10"/>
                                            </p:txEl>
                                          </p:spTgt>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8" presetClass="emph" presetSubtype="0" fill="hold" grpId="0" nodeType="clickEffect">
                                  <p:stCondLst>
                                    <p:cond delay="0"/>
                                  </p:stCondLst>
                                  <p:childTnLst>
                                    <p:animRot by="21600000">
                                      <p:cBhvr>
                                        <p:cTn id="56" dur="2000" fill="hold"/>
                                        <p:tgtEl>
                                          <p:spTgt spid="3">
                                            <p:txEl>
                                              <p:pRg st="11" end="11"/>
                                            </p:txEl>
                                          </p:spTgt>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8" presetClass="emph" presetSubtype="0" fill="hold" grpId="0" nodeType="clickEffect">
                                  <p:stCondLst>
                                    <p:cond delay="0"/>
                                  </p:stCondLst>
                                  <p:childTnLst>
                                    <p:animRot by="21600000">
                                      <p:cBhvr>
                                        <p:cTn id="60" dur="2000" fill="hold"/>
                                        <p:tgtEl>
                                          <p:spTgt spid="3">
                                            <p:txEl>
                                              <p:pRg st="12" end="12"/>
                                            </p:txEl>
                                          </p:spTgt>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8" presetClass="emph" presetSubtype="0" fill="hold" grpId="0" nodeType="clickEffect">
                                  <p:stCondLst>
                                    <p:cond delay="0"/>
                                  </p:stCondLst>
                                  <p:childTnLst>
                                    <p:animRot by="21600000">
                                      <p:cBhvr>
                                        <p:cTn id="64" dur="2000" fill="hold"/>
                                        <p:tgtEl>
                                          <p:spTgt spid="3">
                                            <p:txEl>
                                              <p:pRg st="13" end="13"/>
                                            </p:txEl>
                                          </p:spTgt>
                                        </p:tgtEl>
                                        <p:attrNameLst>
                                          <p:attrName>r</p:attrName>
                                        </p:attrNameLst>
                                      </p:cBhvr>
                                    </p:animRot>
                                  </p:childTnLst>
                                </p:cTn>
                              </p:par>
                            </p:childTnLst>
                          </p:cTn>
                        </p:par>
                      </p:childTnLst>
                    </p:cTn>
                  </p:par>
                  <p:par>
                    <p:cTn id="65" fill="hold">
                      <p:stCondLst>
                        <p:cond delay="indefinite"/>
                      </p:stCondLst>
                      <p:childTnLst>
                        <p:par>
                          <p:cTn id="66" fill="hold">
                            <p:stCondLst>
                              <p:cond delay="0"/>
                            </p:stCondLst>
                            <p:childTnLst>
                              <p:par>
                                <p:cTn id="67" presetID="8" presetClass="emph" presetSubtype="0" fill="hold" grpId="0" nodeType="clickEffect">
                                  <p:stCondLst>
                                    <p:cond delay="0"/>
                                  </p:stCondLst>
                                  <p:childTnLst>
                                    <p:animRot by="21600000">
                                      <p:cBhvr>
                                        <p:cTn id="68" dur="2000" fill="hold"/>
                                        <p:tgtEl>
                                          <p:spTgt spid="3">
                                            <p:txEl>
                                              <p:pRg st="14" end="14"/>
                                            </p:txEl>
                                          </p:spTgt>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3">
                                            <p:txEl>
                                              <p:pRg st="15" end="1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Literature</a:t>
            </a:r>
            <a:endParaRPr lang="en-US" dirty="0"/>
          </a:p>
        </p:txBody>
      </p:sp>
      <p:sp>
        <p:nvSpPr>
          <p:cNvPr id="3" name="Content Placeholder 2"/>
          <p:cNvSpPr>
            <a:spLocks noGrp="1"/>
          </p:cNvSpPr>
          <p:nvPr>
            <p:ph idx="1"/>
          </p:nvPr>
        </p:nvSpPr>
        <p:spPr>
          <a:xfrm>
            <a:off x="457200" y="2590800"/>
            <a:ext cx="8229600" cy="3306763"/>
          </a:xfrm>
        </p:spPr>
        <p:txBody>
          <a:bodyPr/>
          <a:lstStyle/>
          <a:p>
            <a:r>
              <a:rPr lang="en-US" dirty="0" smtClean="0"/>
              <a:t>The term literature is debatable. You will be struck by the vagueness of its usage as well as an inevitable lack of substance to define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333  E"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literature?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Literature is referred to as the entirety of written expression with the restriction that not every written document can be categorized as literature The definitions, therefore, usually include additional adjectives such as “aesthetic” or “artistic” to distinguish literary work from texts of everyday use such as telephone books, newspapers, legal documents and scholarly writings. (</a:t>
            </a:r>
            <a:r>
              <a:rPr lang="en-US" dirty="0" err="1" smtClean="0"/>
              <a:t>Klaer</a:t>
            </a:r>
            <a:r>
              <a:rPr lang="en-US" dirty="0" smtClean="0"/>
              <a:t>, 1998, 1) </a:t>
            </a:r>
          </a:p>
          <a:p>
            <a:endParaRPr lang="en-US" dirty="0" smtClean="0"/>
          </a:p>
          <a:p>
            <a:endParaRPr lang="en-US" dirty="0" smtClean="0"/>
          </a:p>
          <a:p>
            <a:pPr>
              <a:buNone/>
            </a:pPr>
            <a:endParaRPr lang="en-US" dirty="0"/>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Eagleton, 1996:</a:t>
            </a:r>
          </a:p>
          <a:p>
            <a:pPr lvl="1"/>
            <a:r>
              <a:rPr lang="en-US" dirty="0" smtClean="0"/>
              <a:t>There have been various attempts to define literature. You can define it , for example as ‘imaginative writing’ in the sense  of fiction-writing which is not literary true. </a:t>
            </a:r>
          </a:p>
          <a:p>
            <a:pPr lvl="1"/>
            <a:r>
              <a:rPr lang="en-US" dirty="0" smtClean="0"/>
              <a:t>Seventeenth-century literature include Shakespeare, Webster, Marvel, and Milton; but also stretches to the essays of Francis Bacon, the sermons of John Donne, Bunyan’s spiritual autobiography and what ever that Sir Thomas Browne wrote. Nineteenth-century English literature usually include Lamb (though not Bentham, Macaulay(Though  not Marx), Mill (but not Darwin, Spencer). Thus, a distinction between fact and fiction will not do in defining literature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Eagleton further define literature by its peculiar usage of language. “ Literature transforms and intensifies ordinary language, deviates systemically from everyday speech”</a:t>
            </a:r>
          </a:p>
          <a:p>
            <a:r>
              <a:rPr lang="en-US" dirty="0" smtClean="0"/>
              <a:t>For example: a murmur “Thou still </a:t>
            </a:r>
            <a:r>
              <a:rPr lang="en-US" dirty="0" err="1" smtClean="0"/>
              <a:t>unravished</a:t>
            </a:r>
            <a:r>
              <a:rPr lang="en-US" dirty="0" smtClean="0"/>
              <a:t> bride of quietness”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a:t>
            </a:r>
            <a:br>
              <a:rPr lang="en-US" dirty="0" smtClean="0"/>
            </a:br>
            <a:r>
              <a:rPr lang="en-US" dirty="0" smtClean="0"/>
              <a:t>Formalism</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 Literary work was neither a vehicle for ideas, a reflection of social realities nor the incarnation of some transcendental truth: it was a material fact, whose functioning could be analyzed rather as one could examine a machine. (it is the application of linguistics to the study of literature) </a:t>
            </a:r>
          </a:p>
          <a:p>
            <a:r>
              <a:rPr lang="en-US" sz="3400" dirty="0" smtClean="0"/>
              <a:t>The formalists started out by seeing the literary work as a more or less arbitrary assemblage of ‘devices’ and only later came to see these devices as interrelated elements or ‘functions’ within a total textual system. ‘Devices’ included sound, imagery, rhyme, narrative techniques, in fact the whole  stock of formal literary elements; and what all of these elements had in common was their ‘estranging’ or ‘</a:t>
            </a:r>
            <a:r>
              <a:rPr lang="en-US" sz="3400" dirty="0" err="1" smtClean="0"/>
              <a:t>defamiliarizing</a:t>
            </a:r>
            <a:r>
              <a:rPr lang="en-US" sz="3400" dirty="0" smtClean="0"/>
              <a:t>’ effect.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 </a:t>
            </a:r>
            <a:br>
              <a:rPr lang="en-US" dirty="0" smtClean="0"/>
            </a:br>
            <a:r>
              <a:rPr lang="en-US" dirty="0" smtClean="0"/>
              <a:t>Romanticism</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 distinction between fact and fiction</a:t>
            </a:r>
          </a:p>
          <a:p>
            <a:r>
              <a:rPr lang="en-US" dirty="0" smtClean="0"/>
              <a:t>The term literature narrowing into ‘creative’ and ‘imaginative’ work</a:t>
            </a:r>
          </a:p>
          <a:p>
            <a:r>
              <a:rPr lang="en-US" dirty="0" smtClean="0"/>
              <a:t>The word imaginative contains an ambiguity suggestive of this attitude: it has a resonance of the descriptive term ‘imaginary’ meaning ‘literary untrue’, but it also of course an evaluative term, meaning ‘visionary’ or ‘inventive’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Realism</a:t>
            </a:r>
            <a:endParaRPr lang="en-US" dirty="0"/>
          </a:p>
        </p:txBody>
      </p:sp>
      <p:sp>
        <p:nvSpPr>
          <p:cNvPr id="3" name="Content Placeholder 2"/>
          <p:cNvSpPr>
            <a:spLocks noGrp="1"/>
          </p:cNvSpPr>
          <p:nvPr>
            <p:ph idx="1"/>
          </p:nvPr>
        </p:nvSpPr>
        <p:spPr/>
        <p:txBody>
          <a:bodyPr>
            <a:normAutofit lnSpcReduction="10000"/>
          </a:bodyPr>
          <a:lstStyle/>
          <a:p>
            <a:r>
              <a:rPr lang="en-US" dirty="0" smtClean="0"/>
              <a:t>Imaginative creation can be offered as an image of non-alienated labor; the intuitive, transcendental scope of poetic mind can provide a living criticism of those rationalist or empiricist ideologies enslaved to ‘fact’</a:t>
            </a:r>
          </a:p>
          <a:p>
            <a:r>
              <a:rPr lang="en-US" dirty="0" smtClean="0"/>
              <a:t>Literature has become a whole alternative to ideology, and the ‘imagination’ itself becomes a political force.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467</TotalTime>
  <Words>616</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Introduction to Literature</vt:lpstr>
      <vt:lpstr>Syllabus</vt:lpstr>
      <vt:lpstr>What is Literature</vt:lpstr>
      <vt:lpstr>What is literature?</vt:lpstr>
      <vt:lpstr>Slide 5</vt:lpstr>
      <vt:lpstr>Slide 6</vt:lpstr>
      <vt:lpstr>Literature Formalism</vt:lpstr>
      <vt:lpstr>Literature  Romanticism</vt:lpstr>
      <vt:lpstr>Realism</vt:lpstr>
      <vt:lpstr>Kind of Literary art</vt:lpstr>
      <vt:lpstr>Reader </vt:lpstr>
      <vt:lpstr>Why studying literature?</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Literature</dc:title>
  <dc:creator>nci</dc:creator>
  <cp:lastModifiedBy>nci</cp:lastModifiedBy>
  <cp:revision>40</cp:revision>
  <dcterms:created xsi:type="dcterms:W3CDTF">2010-02-10T09:00:57Z</dcterms:created>
  <dcterms:modified xsi:type="dcterms:W3CDTF">2010-03-18T06:20:41Z</dcterms:modified>
</cp:coreProperties>
</file>