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1" r:id="rId4"/>
    <p:sldId id="26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127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988FB9-0737-435E-9D8A-A243569605B9}" type="datetimeFigureOut">
              <a:rPr lang="en-US" smtClean="0"/>
              <a:t>3/29/2010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A411B-077D-4644-B910-1834E8A339D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988FB9-0737-435E-9D8A-A243569605B9}" type="datetimeFigureOut">
              <a:rPr lang="en-US" smtClean="0"/>
              <a:t>3/29/2010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A411B-077D-4644-B910-1834E8A339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988FB9-0737-435E-9D8A-A243569605B9}" type="datetimeFigureOut">
              <a:rPr lang="en-US" smtClean="0"/>
              <a:t>3/29/2010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A411B-077D-4644-B910-1834E8A339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988FB9-0737-435E-9D8A-A243569605B9}" type="datetimeFigureOut">
              <a:rPr lang="en-US" smtClean="0"/>
              <a:t>3/29/2010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A411B-077D-4644-B910-1834E8A339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988FB9-0737-435E-9D8A-A243569605B9}" type="datetimeFigureOut">
              <a:rPr lang="en-US" smtClean="0"/>
              <a:t>3/29/2010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A411B-077D-4644-B910-1834E8A339D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988FB9-0737-435E-9D8A-A243569605B9}" type="datetimeFigureOut">
              <a:rPr lang="en-US" smtClean="0"/>
              <a:t>3/29/2010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A411B-077D-4644-B910-1834E8A339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988FB9-0737-435E-9D8A-A243569605B9}" type="datetimeFigureOut">
              <a:rPr lang="en-US" smtClean="0"/>
              <a:t>3/29/2010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AA411B-077D-4644-B910-1834E8A339D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988FB9-0737-435E-9D8A-A243569605B9}" type="datetimeFigureOut">
              <a:rPr lang="en-US" smtClean="0"/>
              <a:t>3/29/2010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AA411B-077D-4644-B910-1834E8A339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988FB9-0737-435E-9D8A-A243569605B9}" type="datetimeFigureOut">
              <a:rPr lang="en-US" smtClean="0"/>
              <a:t>3/29/2010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AA411B-077D-4644-B910-1834E8A339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988FB9-0737-435E-9D8A-A243569605B9}" type="datetimeFigureOut">
              <a:rPr lang="en-US" smtClean="0"/>
              <a:t>3/29/2010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A411B-077D-4644-B910-1834E8A339D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988FB9-0737-435E-9D8A-A243569605B9}" type="datetimeFigureOut">
              <a:rPr lang="en-US" smtClean="0"/>
              <a:t>3/29/2010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A411B-077D-4644-B910-1834E8A339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988FB9-0737-435E-9D8A-A243569605B9}" type="datetimeFigureOut">
              <a:rPr lang="en-US" smtClean="0"/>
              <a:t>3/29/2010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AA411B-077D-4644-B910-1834E8A339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endParaRPr lang="en-US" smtClean="0"/>
          </a:p>
        </p:txBody>
      </p:sp>
      <p:sp>
        <p:nvSpPr>
          <p:cNvPr id="21507" name="Content Placeholder 2"/>
          <p:cNvSpPr>
            <a:spLocks noGrp="1"/>
          </p:cNvSpPr>
          <p:nvPr>
            <p:ph idx="1"/>
          </p:nvPr>
        </p:nvSpPr>
        <p:spPr>
          <a:xfrm>
            <a:off x="304800" y="1219200"/>
            <a:ext cx="8534400" cy="4876800"/>
          </a:xfrm>
        </p:spPr>
        <p:txBody>
          <a:bodyPr/>
          <a:lstStyle/>
          <a:p>
            <a:pPr algn="just">
              <a:buFontTx/>
              <a:buNone/>
            </a:pPr>
            <a:endParaRPr lang="en-US" sz="2000" smtClean="0">
              <a:latin typeface="Kristen ITC" pitchFamily="66" charset="0"/>
            </a:endParaRPr>
          </a:p>
          <a:p>
            <a:pPr algn="r">
              <a:buFontTx/>
              <a:buNone/>
            </a:pPr>
            <a:r>
              <a:rPr lang="en-US" sz="2000" smtClean="0">
                <a:latin typeface="Kristen ITC" pitchFamily="66" charset="0"/>
              </a:rPr>
              <a:t> </a:t>
            </a:r>
          </a:p>
          <a:p>
            <a:pPr algn="r">
              <a:buFontTx/>
              <a:buNone/>
            </a:pPr>
            <a:r>
              <a:rPr lang="en-US" sz="2800" b="1" smtClean="0">
                <a:solidFill>
                  <a:srgbClr val="CC00CC"/>
                </a:solidFill>
                <a:latin typeface="Kristen ITC" pitchFamily="66" charset="0"/>
              </a:rPr>
              <a:t>Manfaat dan Ruang Lingkup e-Government</a:t>
            </a:r>
          </a:p>
          <a:p>
            <a:pPr>
              <a:buFontTx/>
              <a:buNone/>
            </a:pPr>
            <a:endParaRPr lang="en-US" sz="2000" b="1" smtClean="0">
              <a:solidFill>
                <a:srgbClr val="CC00CC"/>
              </a:solidFill>
              <a:latin typeface="Kristen ITC" pitchFamily="66" charset="0"/>
            </a:endParaRPr>
          </a:p>
          <a:p>
            <a:pPr>
              <a:buFontTx/>
              <a:buNone/>
            </a:pPr>
            <a:endParaRPr lang="en-US" sz="1600" b="1" smtClean="0">
              <a:solidFill>
                <a:srgbClr val="CC00CC"/>
              </a:solidFill>
              <a:latin typeface="Kristen ITC" pitchFamily="66" charset="0"/>
            </a:endParaRPr>
          </a:p>
          <a:p>
            <a:pPr>
              <a:buFont typeface="Wingdings" pitchFamily="2" charset="2"/>
              <a:buChar char="q"/>
            </a:pPr>
            <a:r>
              <a:rPr lang="en-US" sz="2800" b="1" smtClean="0">
                <a:solidFill>
                  <a:srgbClr val="0070C0"/>
                </a:solidFill>
                <a:latin typeface="Kristen ITC" pitchFamily="66" charset="0"/>
              </a:rPr>
              <a:t>Manfaat</a:t>
            </a:r>
          </a:p>
          <a:p>
            <a:pPr>
              <a:buFontTx/>
              <a:buNone/>
            </a:pPr>
            <a:endParaRPr lang="en-US" sz="2800" b="1" smtClean="0">
              <a:solidFill>
                <a:srgbClr val="0070C0"/>
              </a:solidFill>
              <a:latin typeface="Kristen ITC" pitchFamily="66" charset="0"/>
            </a:endParaRPr>
          </a:p>
          <a:p>
            <a:pPr>
              <a:buFont typeface="Wingdings" pitchFamily="2" charset="2"/>
              <a:buChar char="q"/>
            </a:pPr>
            <a:r>
              <a:rPr lang="en-US" sz="2800" b="1" smtClean="0">
                <a:solidFill>
                  <a:srgbClr val="0070C0"/>
                </a:solidFill>
                <a:latin typeface="Kristen ITC" pitchFamily="66" charset="0"/>
              </a:rPr>
              <a:t>Ruang Lingkup</a:t>
            </a:r>
            <a:endParaRPr lang="en-US" b="1" smtClean="0">
              <a:solidFill>
                <a:srgbClr val="0070C0"/>
              </a:solidFill>
              <a:latin typeface="Kristen ITC" pitchFamily="66" charset="0"/>
            </a:endParaRPr>
          </a:p>
          <a:p>
            <a:pPr>
              <a:buFontTx/>
              <a:buNone/>
            </a:pPr>
            <a:endParaRPr lang="en-US" sz="4000" b="1" smtClean="0">
              <a:solidFill>
                <a:srgbClr val="CC00CC"/>
              </a:solidFill>
              <a:latin typeface="Kristen ITC"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295400" y="0"/>
            <a:ext cx="6248400" cy="838200"/>
          </a:xfrm>
        </p:spPr>
        <p:txBody>
          <a:bodyPr/>
          <a:lstStyle/>
          <a:p>
            <a:r>
              <a:rPr lang="en-US" sz="2000" b="1" smtClean="0">
                <a:solidFill>
                  <a:srgbClr val="0070C0"/>
                </a:solidFill>
                <a:latin typeface="Kristen ITC" pitchFamily="66" charset="0"/>
              </a:rPr>
              <a:t>Manfaat dan Ruang Limgkup e-Government</a:t>
            </a:r>
          </a:p>
        </p:txBody>
      </p:sp>
      <p:sp>
        <p:nvSpPr>
          <p:cNvPr id="3" name="Content Placeholder 2"/>
          <p:cNvSpPr>
            <a:spLocks noGrp="1"/>
          </p:cNvSpPr>
          <p:nvPr>
            <p:ph idx="1"/>
          </p:nvPr>
        </p:nvSpPr>
        <p:spPr>
          <a:xfrm>
            <a:off x="457200" y="1219200"/>
            <a:ext cx="8382000" cy="5334000"/>
          </a:xfrm>
        </p:spPr>
        <p:txBody>
          <a:bodyPr>
            <a:normAutofit lnSpcReduction="10000"/>
          </a:bodyPr>
          <a:lstStyle/>
          <a:p>
            <a:pPr marL="1588" indent="12700" algn="just">
              <a:buFontTx/>
              <a:buNone/>
              <a:defRPr/>
            </a:pPr>
            <a:r>
              <a:rPr lang="id-ID" sz="3600" b="1" dirty="0" smtClean="0">
                <a:solidFill>
                  <a:srgbClr val="FF0000"/>
                </a:solidFill>
                <a:latin typeface="Arial" pitchFamily="34" charset="0"/>
                <a:cs typeface="Arial" pitchFamily="34" charset="0"/>
              </a:rPr>
              <a:t>Manfaat</a:t>
            </a:r>
          </a:p>
          <a:p>
            <a:pPr marL="179388" indent="-179388" algn="just">
              <a:spcBef>
                <a:spcPts val="0"/>
              </a:spcBef>
              <a:buFont typeface="+mj-lt"/>
              <a:buAutoNum type="arabicParenR"/>
              <a:defRPr/>
            </a:pPr>
            <a:r>
              <a:rPr lang="id-ID" sz="1600" b="1" dirty="0" smtClean="0">
                <a:solidFill>
                  <a:srgbClr val="CC00CC"/>
                </a:solidFill>
                <a:latin typeface="Arial" pitchFamily="34" charset="0"/>
                <a:cs typeface="Arial" pitchFamily="34" charset="0"/>
              </a:rPr>
              <a:t>Memperbaiki kualitas pelayanan pemerintah kepada para stakeholder-nya (masyarakat, kalangan bisnis, dan industri) terutama dalam hal kinerja efektivitas dan efesiensi di berbagai bidang kehidupan bernegara;</a:t>
            </a:r>
          </a:p>
          <a:p>
            <a:pPr marL="179388" indent="-179388" algn="just">
              <a:spcBef>
                <a:spcPts val="0"/>
              </a:spcBef>
              <a:buFont typeface="+mj-lt"/>
              <a:buAutoNum type="arabicParenR"/>
              <a:defRPr/>
            </a:pPr>
            <a:r>
              <a:rPr lang="id-ID" sz="1600" b="1" dirty="0" smtClean="0">
                <a:solidFill>
                  <a:srgbClr val="CC00CC"/>
                </a:solidFill>
                <a:latin typeface="Arial" pitchFamily="34" charset="0"/>
                <a:cs typeface="Arial" pitchFamily="34" charset="0"/>
              </a:rPr>
              <a:t>Meningkatkan transparansi, kontrol, dan akuntabilitas penyelenggaraan pemerintahan dalam rangka penerapan konsep </a:t>
            </a:r>
            <a:r>
              <a:rPr lang="id-ID" sz="1600" b="1" i="1" dirty="0" smtClean="0">
                <a:solidFill>
                  <a:srgbClr val="CC00CC"/>
                </a:solidFill>
                <a:latin typeface="Arial" pitchFamily="34" charset="0"/>
                <a:cs typeface="Arial" pitchFamily="34" charset="0"/>
              </a:rPr>
              <a:t>good governance;</a:t>
            </a:r>
          </a:p>
          <a:p>
            <a:pPr marL="179388" indent="-179388" algn="just">
              <a:spcBef>
                <a:spcPts val="0"/>
              </a:spcBef>
              <a:buFont typeface="+mj-lt"/>
              <a:buAutoNum type="arabicParenR"/>
              <a:defRPr/>
            </a:pPr>
            <a:r>
              <a:rPr lang="id-ID" sz="1600" b="1" dirty="0" smtClean="0">
                <a:solidFill>
                  <a:srgbClr val="008000"/>
                </a:solidFill>
                <a:latin typeface="Arial" pitchFamily="34" charset="0"/>
                <a:cs typeface="Arial" pitchFamily="34" charset="0"/>
              </a:rPr>
              <a:t>Mengurangi secara signifikan total biaya administrasi, relasi, dan interaksi yang dikeluarkan pemerintah maupun stakeholdernya untuk keperluan aktivitas sehari-hari;</a:t>
            </a:r>
          </a:p>
          <a:p>
            <a:pPr marL="179388" indent="-179388" algn="just">
              <a:spcBef>
                <a:spcPts val="0"/>
              </a:spcBef>
              <a:buFont typeface="+mj-lt"/>
              <a:buAutoNum type="arabicParenR"/>
              <a:defRPr/>
            </a:pPr>
            <a:r>
              <a:rPr lang="id-ID" sz="1600" b="1" dirty="0" smtClean="0">
                <a:solidFill>
                  <a:srgbClr val="008000"/>
                </a:solidFill>
                <a:latin typeface="Arial" pitchFamily="34" charset="0"/>
                <a:cs typeface="Arial" pitchFamily="34" charset="0"/>
              </a:rPr>
              <a:t>Memberikan peluang bagi pemerintah untuk mendapatkan sumber-sumber pendapatan baru melalui interaksinya dengan pihak-pihak yang berkepentingan;</a:t>
            </a:r>
          </a:p>
          <a:p>
            <a:pPr marL="179388" indent="-179388" algn="just">
              <a:spcBef>
                <a:spcPts val="0"/>
              </a:spcBef>
              <a:buFont typeface="+mj-lt"/>
              <a:buAutoNum type="arabicParenR"/>
              <a:defRPr/>
            </a:pPr>
            <a:r>
              <a:rPr lang="id-ID" sz="1600" b="1" dirty="0" smtClean="0">
                <a:solidFill>
                  <a:srgbClr val="7030A0"/>
                </a:solidFill>
                <a:latin typeface="Arial" pitchFamily="34" charset="0"/>
                <a:cs typeface="Arial" pitchFamily="34" charset="0"/>
              </a:rPr>
              <a:t>Menciptakan suatu lingkungan masyarakat baru yang dapat secara cepat dan tepat menjawab berbagai permasalahan yang dihadapi sejalan dengan berbagai perubahan global dan </a:t>
            </a:r>
            <a:r>
              <a:rPr lang="id-ID" sz="1600" b="1" i="1" dirty="0" smtClean="0">
                <a:solidFill>
                  <a:srgbClr val="7030A0"/>
                </a:solidFill>
                <a:latin typeface="Arial" pitchFamily="34" charset="0"/>
                <a:cs typeface="Arial" pitchFamily="34" charset="0"/>
              </a:rPr>
              <a:t>trend </a:t>
            </a:r>
            <a:r>
              <a:rPr lang="id-ID" sz="1600" b="1" dirty="0" smtClean="0">
                <a:solidFill>
                  <a:srgbClr val="7030A0"/>
                </a:solidFill>
                <a:latin typeface="Arial" pitchFamily="34" charset="0"/>
                <a:cs typeface="Arial" pitchFamily="34" charset="0"/>
              </a:rPr>
              <a:t>yang ada;</a:t>
            </a:r>
          </a:p>
          <a:p>
            <a:pPr marL="179388" indent="-179388" algn="just">
              <a:spcBef>
                <a:spcPts val="0"/>
              </a:spcBef>
              <a:buFont typeface="+mj-lt"/>
              <a:buAutoNum type="arabicParenR"/>
              <a:defRPr/>
            </a:pPr>
            <a:r>
              <a:rPr lang="id-ID" sz="1600" b="1" dirty="0" smtClean="0">
                <a:solidFill>
                  <a:srgbClr val="7030A0"/>
                </a:solidFill>
                <a:latin typeface="Arial" pitchFamily="34" charset="0"/>
                <a:cs typeface="Arial" pitchFamily="34" charset="0"/>
              </a:rPr>
              <a:t>Memberdayakan masyarakat dan pihak-pihak lain sebagai mitra pemerintah dalam proses pengambilan berbagai kebijakan publik secara merata dan demokratis.</a:t>
            </a:r>
          </a:p>
          <a:p>
            <a:pPr marL="179388" indent="-179388" algn="just">
              <a:spcBef>
                <a:spcPts val="0"/>
              </a:spcBef>
              <a:buFontTx/>
              <a:buNone/>
              <a:defRPr/>
            </a:pPr>
            <a:endParaRPr lang="id-ID" sz="1600" b="1" dirty="0" smtClean="0">
              <a:latin typeface="Arial" pitchFamily="34" charset="0"/>
              <a:cs typeface="Arial" pitchFamily="34" charset="0"/>
            </a:endParaRPr>
          </a:p>
          <a:p>
            <a:pPr marL="1588" indent="271463" algn="just">
              <a:spcBef>
                <a:spcPts val="0"/>
              </a:spcBef>
              <a:buFontTx/>
              <a:buNone/>
              <a:defRPr/>
            </a:pPr>
            <a:r>
              <a:rPr lang="id-ID" sz="2000" b="1" dirty="0" smtClean="0">
                <a:solidFill>
                  <a:schemeClr val="tx2">
                    <a:lumMod val="75000"/>
                    <a:lumOff val="25000"/>
                  </a:schemeClr>
                </a:solidFill>
                <a:latin typeface="Arial" pitchFamily="34" charset="0"/>
                <a:cs typeface="Arial" pitchFamily="34" charset="0"/>
              </a:rPr>
              <a:t>Penerapan e-Gov secara tepat akan memperbaiki kualitas kehidupan masyarakat di suatu negara dan masyarakat dunia pada umumnya.</a:t>
            </a:r>
          </a:p>
          <a:p>
            <a:pPr marL="1588" indent="12700" algn="just">
              <a:buFontTx/>
              <a:buNone/>
              <a:defRPr/>
            </a:pPr>
            <a:endParaRPr lang="id-ID" sz="1600" b="1" dirty="0" smtClean="0">
              <a:latin typeface="Arial" pitchFamily="34" charset="0"/>
              <a:cs typeface="Arial" pitchFamily="34" charset="0"/>
            </a:endParaRPr>
          </a:p>
          <a:p>
            <a:pPr marL="1588" indent="12700" algn="just">
              <a:buFontTx/>
              <a:buNone/>
              <a:defRPr/>
            </a:pPr>
            <a:endParaRPr lang="id-ID" sz="16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57166"/>
            <a:ext cx="8534400" cy="6348434"/>
          </a:xfrm>
        </p:spPr>
        <p:txBody>
          <a:bodyPr/>
          <a:lstStyle/>
          <a:p>
            <a:pPr marL="1588" indent="12700" algn="just">
              <a:spcBef>
                <a:spcPts val="0"/>
              </a:spcBef>
              <a:buFontTx/>
              <a:buNone/>
              <a:defRPr/>
            </a:pPr>
            <a:r>
              <a:rPr lang="id-ID" b="1" dirty="0" smtClean="0">
                <a:solidFill>
                  <a:srgbClr val="FF0000"/>
                </a:solidFill>
                <a:latin typeface="Arial" pitchFamily="34" charset="0"/>
                <a:cs typeface="Arial" pitchFamily="34" charset="0"/>
              </a:rPr>
              <a:t>Ruang Lingkup</a:t>
            </a:r>
          </a:p>
          <a:p>
            <a:pPr marL="1588" indent="12700" algn="just">
              <a:spcBef>
                <a:spcPts val="0"/>
              </a:spcBef>
              <a:buFontTx/>
              <a:buNone/>
              <a:defRPr/>
            </a:pPr>
            <a:r>
              <a:rPr lang="id-ID" sz="1800" b="1" dirty="0" smtClean="0">
                <a:solidFill>
                  <a:srgbClr val="7030A0"/>
                </a:solidFill>
                <a:latin typeface="Arial" pitchFamily="34" charset="0"/>
                <a:cs typeface="Arial" pitchFamily="34" charset="0"/>
              </a:rPr>
              <a:t>Government to Citizens (Pemerintah ke Masyarakat)</a:t>
            </a:r>
          </a:p>
          <a:p>
            <a:pPr marL="1588" indent="12700" algn="just">
              <a:spcBef>
                <a:spcPts val="0"/>
              </a:spcBef>
              <a:buFontTx/>
              <a:buNone/>
              <a:defRPr/>
            </a:pPr>
            <a:r>
              <a:rPr lang="id-ID" sz="1800" b="1" dirty="0" smtClean="0">
                <a:solidFill>
                  <a:schemeClr val="tx1">
                    <a:lumMod val="50000"/>
                    <a:lumOff val="50000"/>
                  </a:schemeClr>
                </a:solidFill>
                <a:latin typeface="Arial" pitchFamily="34" charset="0"/>
                <a:cs typeface="Arial" pitchFamily="34" charset="0"/>
              </a:rPr>
              <a:t>Pemerintah membangun dan menerapkan berbagai aplikasi teknologi informasi untuk memperbaiki hubungan interaksi dengan masyarakat. Tipe relasi ini diorientasikan untuk mempermudah dan memperluas akses masyarakat terhadap pelayanan publik. </a:t>
            </a:r>
            <a:r>
              <a:rPr lang="id-ID" sz="1800" b="1" dirty="0" smtClean="0">
                <a:solidFill>
                  <a:srgbClr val="00B0F0"/>
                </a:solidFill>
                <a:latin typeface="Arial" pitchFamily="34" charset="0"/>
                <a:cs typeface="Arial" pitchFamily="34" charset="0"/>
              </a:rPr>
              <a:t>Contoh:</a:t>
            </a:r>
            <a:r>
              <a:rPr lang="id-ID" sz="1800" b="1" dirty="0" smtClean="0">
                <a:solidFill>
                  <a:schemeClr val="tx1">
                    <a:lumMod val="50000"/>
                    <a:lumOff val="50000"/>
                  </a:schemeClr>
                </a:solidFill>
                <a:latin typeface="Arial" pitchFamily="34" charset="0"/>
                <a:cs typeface="Arial" pitchFamily="34" charset="0"/>
              </a:rPr>
              <a:t> pelayanan pembuatan KTP/ Paspor melalui internet, departemen Agama membuka pendaftaran calon Haji on-line melalui internet, download formulir pendaftaran CPNS.</a:t>
            </a:r>
          </a:p>
          <a:p>
            <a:pPr marL="1588" indent="12700" algn="just">
              <a:spcBef>
                <a:spcPts val="0"/>
              </a:spcBef>
              <a:buFontTx/>
              <a:buNone/>
              <a:defRPr/>
            </a:pPr>
            <a:endParaRPr lang="id-ID" sz="1800" b="1" dirty="0" smtClean="0">
              <a:solidFill>
                <a:srgbClr val="7030A0"/>
              </a:solidFill>
              <a:latin typeface="Arial" pitchFamily="34" charset="0"/>
              <a:cs typeface="Arial" pitchFamily="34" charset="0"/>
            </a:endParaRPr>
          </a:p>
          <a:p>
            <a:pPr marL="1588" indent="12700" algn="just">
              <a:spcBef>
                <a:spcPts val="0"/>
              </a:spcBef>
              <a:buFontTx/>
              <a:buNone/>
              <a:defRPr/>
            </a:pPr>
            <a:r>
              <a:rPr lang="id-ID" sz="1800" b="1" dirty="0" smtClean="0">
                <a:solidFill>
                  <a:srgbClr val="7030A0"/>
                </a:solidFill>
                <a:latin typeface="Arial" pitchFamily="34" charset="0"/>
                <a:cs typeface="Arial" pitchFamily="34" charset="0"/>
              </a:rPr>
              <a:t>Government to Business (Pemerintah ke Pelaku Usaha)</a:t>
            </a:r>
          </a:p>
          <a:p>
            <a:pPr marL="1588" indent="12700" algn="just">
              <a:spcBef>
                <a:spcPts val="0"/>
              </a:spcBef>
              <a:buFontTx/>
              <a:buNone/>
              <a:defRPr/>
            </a:pPr>
            <a:r>
              <a:rPr lang="id-ID" sz="1800" b="1" dirty="0" smtClean="0">
                <a:solidFill>
                  <a:schemeClr val="tx1">
                    <a:lumMod val="50000"/>
                    <a:lumOff val="50000"/>
                  </a:schemeClr>
                </a:solidFill>
                <a:latin typeface="Arial" pitchFamily="34" charset="0"/>
                <a:cs typeface="Arial" pitchFamily="34" charset="0"/>
              </a:rPr>
              <a:t>Tipe relasi ini dibangun dengan tujuan untuk memperlancar para praktisi bisnis dalam menjalankan perusahaannya. Relasi semacam ini juga bisa mempermudah dan memperluas akses pelaku usaha terhadap informasi-informasi yang diperlukan bagi kepentingan usahanya, misalnya beragam kebijakan publik, prosedur perizinan, dll. </a:t>
            </a:r>
            <a:r>
              <a:rPr lang="id-ID" sz="1800" b="1" dirty="0" smtClean="0">
                <a:solidFill>
                  <a:srgbClr val="00B0F0"/>
                </a:solidFill>
                <a:latin typeface="Arial" pitchFamily="34" charset="0"/>
                <a:cs typeface="Arial" pitchFamily="34" charset="0"/>
              </a:rPr>
              <a:t>Contoh aplikasi: </a:t>
            </a:r>
            <a:r>
              <a:rPr lang="id-ID" sz="1800" b="1" dirty="0" smtClean="0">
                <a:solidFill>
                  <a:schemeClr val="tx1">
                    <a:lumMod val="50000"/>
                    <a:lumOff val="50000"/>
                  </a:schemeClr>
                </a:solidFill>
                <a:latin typeface="Arial" pitchFamily="34" charset="0"/>
                <a:cs typeface="Arial" pitchFamily="34" charset="0"/>
              </a:rPr>
              <a:t>perusahaan wajib pajak dapat menggunakan aplikasi web untuk menghitung besaran pajak yang harus dibayar, lelang online, pengadaan dan pembelian barang melalui internet (e-procurement), dll.  </a:t>
            </a:r>
          </a:p>
          <a:p>
            <a:pPr marL="1588" indent="12700" algn="just">
              <a:spcBef>
                <a:spcPts val="0"/>
              </a:spcBef>
              <a:buFontTx/>
              <a:buNone/>
              <a:defRPr/>
            </a:pPr>
            <a:endParaRPr lang="id-ID" sz="1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42918"/>
            <a:ext cx="8534400" cy="5986482"/>
          </a:xfrm>
        </p:spPr>
        <p:txBody>
          <a:bodyPr/>
          <a:lstStyle/>
          <a:p>
            <a:pPr marL="1588" indent="12700" algn="just">
              <a:spcBef>
                <a:spcPts val="0"/>
              </a:spcBef>
              <a:buFontTx/>
              <a:buNone/>
              <a:defRPr/>
            </a:pPr>
            <a:r>
              <a:rPr lang="id-ID" sz="1800" b="1" dirty="0" smtClean="0">
                <a:solidFill>
                  <a:srgbClr val="CC00CC"/>
                </a:solidFill>
                <a:latin typeface="Arial" pitchFamily="34" charset="0"/>
                <a:cs typeface="Arial" pitchFamily="34" charset="0"/>
              </a:rPr>
              <a:t>Government to Government (Pemerintah ke Pemerintah)</a:t>
            </a:r>
          </a:p>
          <a:p>
            <a:pPr marL="1588" indent="12700" algn="just">
              <a:spcBef>
                <a:spcPts val="0"/>
              </a:spcBef>
              <a:buFontTx/>
              <a:buNone/>
              <a:defRPr/>
            </a:pPr>
            <a:r>
              <a:rPr lang="id-ID" sz="1700" b="1" dirty="0" smtClean="0">
                <a:solidFill>
                  <a:schemeClr val="accent5">
                    <a:lumMod val="50000"/>
                  </a:schemeClr>
                </a:solidFill>
                <a:latin typeface="Arial" pitchFamily="34" charset="0"/>
                <a:cs typeface="Arial" pitchFamily="34" charset="0"/>
              </a:rPr>
              <a:t>Tujuannya untuk mempermudah komunikasi antarnegara dalam rangka kepentingan diplomasi. Memperlancar kerjasama antarnegara dan kerjasama antarentiti negara (masyarakat, industri, perusahaan, dll). </a:t>
            </a:r>
            <a:r>
              <a:rPr lang="id-ID" sz="1700" b="1" dirty="0" smtClean="0">
                <a:solidFill>
                  <a:srgbClr val="CC00CC"/>
                </a:solidFill>
                <a:latin typeface="Arial" pitchFamily="34" charset="0"/>
                <a:cs typeface="Arial" pitchFamily="34" charset="0"/>
              </a:rPr>
              <a:t>Contoh:</a:t>
            </a:r>
            <a:r>
              <a:rPr lang="id-ID" sz="1700" b="1" dirty="0" smtClean="0">
                <a:solidFill>
                  <a:schemeClr val="accent5">
                    <a:lumMod val="50000"/>
                  </a:schemeClr>
                </a:solidFill>
                <a:latin typeface="Arial" pitchFamily="34" charset="0"/>
                <a:cs typeface="Arial" pitchFamily="34" charset="0"/>
              </a:rPr>
              <a:t> hubungan administrasi antara kantor-kantor pemerintah setempat dengan kedutaan besar negara lain untuk membantu penyediaan data dan informasi akurat yang diperlukan oleh WNA yang berada di indonesia, aplikasi yang menghubungkan kantor pemerintah dengan bank asing; pengembangan sistem basis data intelijen untuk mendeteksi mobilitas pelaku kejahatan/teroris, sistem informasi di bidang hak cipta intelektual untuk pengecekan dan pendaftaran terhadap karya-karya tertentu yang ingin memperoleh hak paten internasional.</a:t>
            </a:r>
          </a:p>
          <a:p>
            <a:pPr marL="1588" indent="12700" algn="just">
              <a:spcBef>
                <a:spcPts val="0"/>
              </a:spcBef>
              <a:buFontTx/>
              <a:buNone/>
              <a:defRPr/>
            </a:pPr>
            <a:endParaRPr lang="id-ID" sz="1800" b="1" dirty="0" smtClean="0">
              <a:latin typeface="Arial" pitchFamily="34" charset="0"/>
              <a:cs typeface="Arial" pitchFamily="34" charset="0"/>
            </a:endParaRPr>
          </a:p>
          <a:p>
            <a:pPr marL="1588" indent="12700" algn="just">
              <a:spcBef>
                <a:spcPts val="0"/>
              </a:spcBef>
              <a:buFontTx/>
              <a:buNone/>
              <a:defRPr/>
            </a:pPr>
            <a:r>
              <a:rPr lang="id-ID" sz="1800" b="1" dirty="0" smtClean="0">
                <a:solidFill>
                  <a:srgbClr val="CC00CC"/>
                </a:solidFill>
                <a:latin typeface="Arial" pitchFamily="34" charset="0"/>
                <a:cs typeface="Arial" pitchFamily="34" charset="0"/>
              </a:rPr>
              <a:t>Government to Employees (Pemerintah ke Aparat)</a:t>
            </a:r>
          </a:p>
          <a:p>
            <a:pPr marL="1588" indent="12700" algn="just">
              <a:spcBef>
                <a:spcPts val="0"/>
              </a:spcBef>
              <a:buFontTx/>
              <a:buNone/>
              <a:defRPr/>
            </a:pPr>
            <a:r>
              <a:rPr lang="id-ID" sz="1700" b="1" dirty="0" smtClean="0">
                <a:solidFill>
                  <a:schemeClr val="accent5">
                    <a:lumMod val="50000"/>
                  </a:schemeClr>
                </a:solidFill>
                <a:latin typeface="Arial" pitchFamily="34" charset="0"/>
                <a:cs typeface="Arial" pitchFamily="34" charset="0"/>
              </a:rPr>
              <a:t>Tujuannya untuk meningkatkan kinerja dan kesejahteraan PNS di instansinya. </a:t>
            </a:r>
            <a:r>
              <a:rPr lang="id-ID" sz="1700" b="1" dirty="0" smtClean="0">
                <a:solidFill>
                  <a:srgbClr val="CC00CC"/>
                </a:solidFill>
                <a:latin typeface="Arial" pitchFamily="34" charset="0"/>
                <a:cs typeface="Arial" pitchFamily="34" charset="0"/>
              </a:rPr>
              <a:t>Contoh:</a:t>
            </a:r>
            <a:r>
              <a:rPr lang="id-ID" sz="1700" b="1" dirty="0" smtClean="0">
                <a:solidFill>
                  <a:schemeClr val="accent5">
                    <a:lumMod val="50000"/>
                  </a:schemeClr>
                </a:solidFill>
                <a:latin typeface="Arial" pitchFamily="34" charset="0"/>
                <a:cs typeface="Arial" pitchFamily="34" charset="0"/>
              </a:rPr>
              <a:t> sistem pengembangan karir PNS untuk bahan data kepentingan mutasi, promosi PNS, aplikasi terpadu untuk mengelola berbagai tunjangan kesejahteraan yang merupakan hak PNS, sistem asuransi kesehatan dan pendidikan bagi PNS yang terintegrasi dengan lembaga kesehatan dan pendidikan.</a:t>
            </a:r>
          </a:p>
          <a:p>
            <a:pPr marL="1588" indent="12700" algn="just">
              <a:spcBef>
                <a:spcPts val="0"/>
              </a:spcBef>
              <a:buFontTx/>
              <a:buNone/>
              <a:defRPr/>
            </a:pPr>
            <a:endParaRPr lang="id-ID" sz="16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473</Words>
  <Application>Microsoft Office PowerPoint</Application>
  <PresentationFormat>On-screen Show (4:3)</PresentationFormat>
  <Paragraphs>29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Manfaat dan Ruang Limgkup e-Government</vt:lpstr>
      <vt:lpstr>Slide 3</vt:lpstr>
      <vt:lpstr>Slide 4</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Your User Name</cp:lastModifiedBy>
  <cp:revision>1</cp:revision>
  <dcterms:created xsi:type="dcterms:W3CDTF">2010-03-29T02:49:52Z</dcterms:created>
  <dcterms:modified xsi:type="dcterms:W3CDTF">2010-03-29T02:52:48Z</dcterms:modified>
</cp:coreProperties>
</file>