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73" r:id="rId9"/>
    <p:sldId id="275" r:id="rId10"/>
    <p:sldId id="260" r:id="rId11"/>
    <p:sldId id="261" r:id="rId12"/>
    <p:sldId id="262" r:id="rId13"/>
    <p:sldId id="258" r:id="rId14"/>
    <p:sldId id="264" r:id="rId15"/>
    <p:sldId id="263" r:id="rId16"/>
    <p:sldId id="276" r:id="rId17"/>
    <p:sldId id="277" r:id="rId18"/>
    <p:sldId id="265" r:id="rId19"/>
    <p:sldId id="278" r:id="rId20"/>
    <p:sldId id="279" r:id="rId21"/>
    <p:sldId id="280" r:id="rId22"/>
    <p:sldId id="281" r:id="rId23"/>
    <p:sldId id="282" r:id="rId24"/>
    <p:sldId id="283" r:id="rId25"/>
    <p:sldId id="266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123C8E-982E-4F07-8A87-2E95E212404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8D7F27-A8D0-49FC-B6CC-BF9ECDDF2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Transmisi</a:t>
            </a:r>
            <a:r>
              <a:rPr lang="en-US" dirty="0" smtClean="0"/>
              <a:t> data digital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1. Data Transmission</a:t>
            </a:r>
          </a:p>
        </p:txBody>
      </p:sp>
      <p:sp>
        <p:nvSpPr>
          <p:cNvPr id="37891" name="Slide Number Placeholder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0BA016C-68C9-4DEF-AB80-B07A60BD6190}" type="slidenum">
              <a:rPr lang="en-US" sz="1400"/>
              <a:pPr algn="r"/>
              <a:t>10</a:t>
            </a:fld>
            <a:endParaRPr lang="en-US" sz="1400"/>
          </a:p>
        </p:txBody>
      </p:sp>
      <p:pic>
        <p:nvPicPr>
          <p:cNvPr id="3789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50" y="2208213"/>
            <a:ext cx="74231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7318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1.1 Parallel Transmission</a:t>
            </a:r>
          </a:p>
        </p:txBody>
      </p:sp>
      <p:pic>
        <p:nvPicPr>
          <p:cNvPr id="3891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5903913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914400" y="4614863"/>
            <a:ext cx="74072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buFontTx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8 bit (1 </a:t>
            </a:r>
            <a:r>
              <a:rPr lang="en-US" dirty="0" err="1"/>
              <a:t>karakter</a:t>
            </a:r>
            <a:r>
              <a:rPr lang="en-US" dirty="0"/>
              <a:t>)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paralel</a:t>
            </a:r>
            <a:endParaRPr lang="en-US" dirty="0"/>
          </a:p>
          <a:p>
            <a:pPr marL="174625" indent="-174625">
              <a:buFontTx/>
              <a:buChar char="•"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printer.</a:t>
            </a:r>
            <a:endParaRPr lang="en-US" dirty="0"/>
          </a:p>
          <a:p>
            <a:pPr marL="174625" indent="-174625">
              <a:buFontTx/>
              <a:buChar char="•"/>
            </a:pPr>
            <a:r>
              <a:rPr lang="en-US" dirty="0"/>
              <a:t>Transfer data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(</a:t>
            </a:r>
            <a:r>
              <a:rPr lang="en-US" dirty="0" err="1"/>
              <a:t>mis</a:t>
            </a:r>
            <a:r>
              <a:rPr lang="en-US" dirty="0"/>
              <a:t> 10 meter)</a:t>
            </a:r>
          </a:p>
          <a:p>
            <a:pPr marL="174625" indent="-174625"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8080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1.2 Serial Transmission</a:t>
            </a:r>
          </a:p>
        </p:txBody>
      </p:sp>
      <p:pic>
        <p:nvPicPr>
          <p:cNvPr id="3994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14600"/>
            <a:ext cx="65532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Transmisi Asinkron dan Sinkron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transmiter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receiver</a:t>
            </a:r>
          </a:p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solusi</a:t>
            </a:r>
            <a:endParaRPr lang="en-US" dirty="0"/>
          </a:p>
          <a:p>
            <a:pPr lvl="1"/>
            <a:r>
              <a:rPr lang="en-US" dirty="0" err="1"/>
              <a:t>Asinkronisasi</a:t>
            </a:r>
            <a:endParaRPr lang="en-US" dirty="0"/>
          </a:p>
          <a:p>
            <a:pPr lvl="1"/>
            <a:r>
              <a:rPr lang="en-US" dirty="0" err="1"/>
              <a:t>Sinkronisasi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Synchronous Transmission</a:t>
            </a:r>
          </a:p>
        </p:txBody>
      </p:sp>
      <p:pic>
        <p:nvPicPr>
          <p:cNvPr id="4198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413" y="1828800"/>
            <a:ext cx="71897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14600"/>
          </a:xfrm>
        </p:spPr>
        <p:txBody>
          <a:bodyPr/>
          <a:lstStyle/>
          <a:p>
            <a:pPr marL="176213" indent="-176213" eaLnBrk="1" hangingPunct="1"/>
            <a:r>
              <a:rPr lang="en-US" sz="2000" smtClean="0"/>
              <a:t>Tidak menggunakan bit start dan stop </a:t>
            </a:r>
          </a:p>
          <a:p>
            <a:pPr marL="176213" indent="-176213" eaLnBrk="1" hangingPunct="1"/>
            <a:r>
              <a:rPr lang="en-US" sz="2000" smtClean="0"/>
              <a:t>Kecepatan transmisi di ujung terima dengan ujung kirim disamakan dengan </a:t>
            </a:r>
            <a:r>
              <a:rPr lang="en-US" sz="2000" i="1" smtClean="0"/>
              <a:t>clock signal </a:t>
            </a:r>
            <a:r>
              <a:rPr lang="en-US" sz="2000" smtClean="0"/>
              <a:t>yang dipasang di tiap komponen</a:t>
            </a:r>
          </a:p>
          <a:p>
            <a:pPr marL="176213" indent="-176213" eaLnBrk="1" hangingPunct="1"/>
            <a:r>
              <a:rPr lang="en-US" sz="2000" smtClean="0"/>
              <a:t>Kecepatan transmisi lebih tinggi tetapi ada kemungkinan error apabila clock tidak sinkron</a:t>
            </a:r>
          </a:p>
          <a:p>
            <a:pPr marL="176213" indent="-176213" eaLnBrk="1" hangingPunct="1"/>
            <a:r>
              <a:rPr lang="en-US" sz="2000" smtClean="0"/>
              <a:t>Perlu clock </a:t>
            </a:r>
            <a:r>
              <a:rPr lang="en-US" sz="2000" i="1" smtClean="0"/>
              <a:t>re-syncronization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058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Asynchronous Transmission</a:t>
            </a:r>
          </a:p>
        </p:txBody>
      </p:sp>
      <p:pic>
        <p:nvPicPr>
          <p:cNvPr id="4096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3200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8229600" cy="2057400"/>
          </a:xfrm>
        </p:spPr>
        <p:txBody>
          <a:bodyPr/>
          <a:lstStyle/>
          <a:p>
            <a:pPr marL="176213" indent="-176213" eaLnBrk="1" hangingPunct="1"/>
            <a:r>
              <a:rPr lang="en-US" sz="1800" dirty="0" err="1" smtClean="0"/>
              <a:t>Pengiriman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bit “start” </a:t>
            </a:r>
            <a:r>
              <a:rPr lang="en-US" sz="1800" dirty="0" err="1" smtClean="0"/>
              <a:t>dan</a:t>
            </a:r>
            <a:r>
              <a:rPr lang="en-US" sz="1800" dirty="0" smtClean="0"/>
              <a:t> “stop” </a:t>
            </a:r>
          </a:p>
          <a:p>
            <a:pPr marL="176213" indent="-176213" eaLnBrk="1" hangingPunct="1"/>
            <a:r>
              <a:rPr lang="en-US" sz="1800" dirty="0" err="1" smtClean="0"/>
              <a:t>Ada</a:t>
            </a:r>
            <a:r>
              <a:rPr lang="en-US" sz="1800" dirty="0" smtClean="0"/>
              <a:t> overhead 2-3 bit per </a:t>
            </a:r>
            <a:r>
              <a:rPr lang="en-US" sz="1800" dirty="0" err="1" smtClean="0"/>
              <a:t>karakter</a:t>
            </a:r>
            <a:r>
              <a:rPr lang="en-US" sz="1800" dirty="0" smtClean="0"/>
              <a:t> (~20%)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err="1" smtClean="0">
                <a:sym typeface="Wingdings" pitchFamily="2" charset="2"/>
              </a:rPr>
              <a:t>transmisi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menjadi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lambat</a:t>
            </a:r>
            <a:endParaRPr lang="en-US" sz="1800" dirty="0" smtClean="0"/>
          </a:p>
          <a:p>
            <a:pPr marL="176213" indent="-176213" eaLnBrk="1" hangingPunct="1"/>
            <a:r>
              <a:rPr lang="en-US" sz="1800" dirty="0" smtClean="0"/>
              <a:t>Bit start </a:t>
            </a:r>
            <a:r>
              <a:rPr lang="en-US" sz="1800" dirty="0" err="1" smtClean="0"/>
              <a:t>dan</a:t>
            </a:r>
            <a:r>
              <a:rPr lang="en-US" sz="1800" dirty="0" smtClean="0"/>
              <a:t> stop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polarisasinya</a:t>
            </a:r>
            <a:r>
              <a:rPr lang="en-US" sz="1800" dirty="0" smtClean="0"/>
              <a:t> agar </a:t>
            </a:r>
            <a:r>
              <a:rPr lang="en-US" sz="1800" dirty="0" err="1" smtClean="0"/>
              <a:t>penerima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mengetahui</a:t>
            </a:r>
            <a:r>
              <a:rPr lang="en-US" sz="1800" dirty="0" smtClean="0"/>
              <a:t>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berikutnya</a:t>
            </a:r>
            <a:r>
              <a:rPr lang="en-US" sz="1800" dirty="0" smtClean="0"/>
              <a:t>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dikirim</a:t>
            </a:r>
            <a:endParaRPr lang="en-US" sz="1800" dirty="0" smtClean="0"/>
          </a:p>
          <a:p>
            <a:pPr marL="176213" indent="-176213" eaLnBrk="1" hangingPunct="1"/>
            <a:r>
              <a:rPr lang="en-US" sz="1800" dirty="0" err="1" smtClean="0"/>
              <a:t>Metoda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pengiriman</a:t>
            </a:r>
            <a:r>
              <a:rPr lang="en-US" sz="1800" dirty="0" smtClean="0"/>
              <a:t> data yang </a:t>
            </a:r>
            <a:r>
              <a:rPr lang="en-US" sz="1800" i="1" dirty="0" smtClean="0"/>
              <a:t>intermittent  </a:t>
            </a:r>
            <a:r>
              <a:rPr lang="en-US" sz="1800" dirty="0" smtClean="0"/>
              <a:t>(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keyboard)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Urutan</a:t>
            </a:r>
            <a:r>
              <a:rPr lang="en-US" b="1" dirty="0" smtClean="0"/>
              <a:t> </a:t>
            </a:r>
            <a:r>
              <a:rPr lang="en-US" b="1" dirty="0" err="1" smtClean="0"/>
              <a:t>pengerjaan</a:t>
            </a:r>
            <a:r>
              <a:rPr lang="en-US" b="1" dirty="0" smtClean="0"/>
              <a:t> </a:t>
            </a:r>
            <a:r>
              <a:rPr lang="en-US" b="1" dirty="0" err="1" smtClean="0"/>
              <a:t>sinkronisasi</a:t>
            </a:r>
            <a:r>
              <a:rPr lang="en-US" b="1" dirty="0" smtClean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Sinkronisasi</a:t>
            </a:r>
            <a:r>
              <a:rPr lang="en-US" dirty="0" smtClean="0"/>
              <a:t> bit</a:t>
            </a:r>
          </a:p>
          <a:p>
            <a:pPr marL="834390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&amp;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bit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/ </a:t>
            </a:r>
            <a:r>
              <a:rPr lang="en-US" dirty="0" err="1" smtClean="0"/>
              <a:t>kata</a:t>
            </a:r>
            <a:endParaRPr lang="en-US" dirty="0" smtClean="0"/>
          </a:p>
          <a:p>
            <a:pPr marL="834390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/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/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834390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data. Dan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dibagi-bagi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timming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level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sintax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Deteksi</a:t>
            </a:r>
            <a:r>
              <a:rPr lang="en-US" dirty="0" smtClean="0"/>
              <a:t> error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Redundansi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data </a:t>
            </a:r>
            <a:r>
              <a:rPr lang="en-US" dirty="0" err="1" smtClean="0"/>
              <a:t>tambahan</a:t>
            </a:r>
            <a:r>
              <a:rPr lang="en-US" dirty="0" smtClean="0"/>
              <a:t> yang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dikirimkan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bit </a:t>
            </a:r>
            <a:r>
              <a:rPr lang="en-US" dirty="0" err="1" smtClean="0"/>
              <a:t>pariti</a:t>
            </a:r>
            <a:r>
              <a:rPr lang="en-US" dirty="0" smtClean="0"/>
              <a:t>.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 </a:t>
            </a:r>
            <a:r>
              <a:rPr lang="en-US" dirty="0" err="1" smtClean="0"/>
              <a:t>kesalahan</a:t>
            </a:r>
            <a:r>
              <a:rPr lang="en-US" dirty="0" smtClean="0"/>
              <a:t> data.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mengoreksi</a:t>
            </a:r>
            <a:r>
              <a:rPr lang="en-US" dirty="0" smtClean="0"/>
              <a:t>  </a:t>
            </a:r>
            <a:r>
              <a:rPr lang="en-US" dirty="0" err="1" smtClean="0"/>
              <a:t>kesalahan</a:t>
            </a:r>
            <a:r>
              <a:rPr lang="en-US" dirty="0" smtClean="0"/>
              <a:t>  yang </a:t>
            </a:r>
            <a:r>
              <a:rPr lang="en-US" dirty="0" err="1" smtClean="0"/>
              <a:t>terjadi</a:t>
            </a:r>
            <a:r>
              <a:rPr lang="en-US" dirty="0" smtClean="0"/>
              <a:t>. Makin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redundansi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 </a:t>
            </a:r>
            <a:r>
              <a:rPr lang="en-US" dirty="0" err="1" smtClean="0"/>
              <a:t>baik</a:t>
            </a:r>
            <a:r>
              <a:rPr lang="en-US" dirty="0" smtClean="0"/>
              <a:t> 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errornya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 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 </a:t>
            </a:r>
            <a:r>
              <a:rPr lang="en-US" dirty="0" err="1" smtClean="0"/>
              <a:t>troughput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 </a:t>
            </a:r>
            <a:r>
              <a:rPr lang="en-US" dirty="0" err="1" smtClean="0"/>
              <a:t>berguna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Troughput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data yang </a:t>
            </a:r>
            <a:r>
              <a:rPr lang="en-US" dirty="0" err="1" smtClean="0"/>
              <a:t>berguna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keseluruhan</a:t>
            </a:r>
            <a:r>
              <a:rPr lang="en-US" dirty="0" smtClean="0"/>
              <a:t>.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redundansi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100%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bit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Error Detection and Correction</a:t>
            </a:r>
          </a:p>
        </p:txBody>
      </p:sp>
      <p:sp>
        <p:nvSpPr>
          <p:cNvPr id="43011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i="1" smtClean="0"/>
              <a:t>Error detection </a:t>
            </a:r>
            <a:r>
              <a:rPr lang="en-US" sz="2800" smtClean="0"/>
              <a:t>adalah kemampuan untuk mendeteksi terjadinya kesalahan data akibat noise atau gangguan lain dalam proses transmisi dari transmitter ke receiver</a:t>
            </a:r>
          </a:p>
          <a:p>
            <a:pPr eaLnBrk="1" hangingPunct="1"/>
            <a:r>
              <a:rPr lang="en-US" sz="2800" b="1" i="1" smtClean="0"/>
              <a:t>Error correction </a:t>
            </a:r>
            <a:r>
              <a:rPr lang="en-US" sz="2800" smtClean="0"/>
              <a:t>adalah kemampuan untuk membentuk kembali </a:t>
            </a:r>
            <a:r>
              <a:rPr lang="en-US" sz="2800" i="1" smtClean="0"/>
              <a:t>original &amp; error free data</a:t>
            </a:r>
          </a:p>
        </p:txBody>
      </p:sp>
      <p:sp>
        <p:nvSpPr>
          <p:cNvPr id="43012" name="Slide Number Placeholder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EDFA475-6C9C-40E0-9B27-480C2B83DFEC}" type="slidenum">
              <a:rPr lang="en-US" sz="1400"/>
              <a:pPr algn="r"/>
              <a:t>18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mendeteksi</a:t>
            </a:r>
            <a:r>
              <a:rPr lang="en-US" b="1" dirty="0" smtClean="0"/>
              <a:t> error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error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smtClean="0"/>
              <a:t>error-detecting-code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bit yang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transmitter.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bit-bit lain. </a:t>
            </a:r>
            <a:r>
              <a:rPr lang="en-US" dirty="0" err="1" smtClean="0"/>
              <a:t>Pada</a:t>
            </a:r>
            <a:r>
              <a:rPr lang="en-US" dirty="0" smtClean="0"/>
              <a:t> receiver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error.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Sinkronisasi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i-FI" dirty="0" smtClean="0"/>
              <a:t>Adalah satu kunci kerja dari komunikasi data. </a:t>
            </a:r>
            <a:endParaRPr lang="en-US" dirty="0" smtClean="0"/>
          </a:p>
          <a:p>
            <a:pPr lvl="0"/>
            <a:r>
              <a:rPr lang="en-US" dirty="0" err="1" smtClean="0"/>
              <a:t>Transmiter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1 bit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medium </a:t>
            </a:r>
            <a:r>
              <a:rPr lang="en-US" dirty="0" err="1" smtClean="0"/>
              <a:t>ke</a:t>
            </a:r>
            <a:r>
              <a:rPr lang="en-US" dirty="0" smtClean="0"/>
              <a:t> receiver. </a:t>
            </a:r>
          </a:p>
          <a:p>
            <a:pPr lvl="0"/>
            <a:r>
              <a:rPr lang="en-US" dirty="0" smtClean="0"/>
              <a:t>Receiver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bit,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bit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sample </a:t>
            </a:r>
            <a:r>
              <a:rPr lang="en-US" dirty="0" err="1" smtClean="0"/>
              <a:t>lajur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timing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bit (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timming</a:t>
            </a:r>
            <a:r>
              <a:rPr lang="en-US" dirty="0" smtClean="0"/>
              <a:t>).</a:t>
            </a:r>
          </a:p>
          <a:p>
            <a:pPr lvl="0"/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1 % (clock receiver 1%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clock transmitter),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pensamplingan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meleset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bit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error.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Ada dua pendekatan untuk deteksi kesalahan :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Forward Error Control</a:t>
            </a:r>
            <a:endParaRPr lang="en-US" dirty="0" smtClean="0"/>
          </a:p>
          <a:p>
            <a:pPr marL="115443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frame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(redundant)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error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bit yang </a:t>
            </a:r>
            <a:r>
              <a:rPr lang="en-US" dirty="0" err="1" smtClean="0"/>
              <a:t>diterima</a:t>
            </a:r>
            <a:r>
              <a:rPr lang="en-US" dirty="0" smtClean="0"/>
              <a:t> error.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Feedback (backward) Error Control</a:t>
            </a:r>
            <a:endParaRPr lang="en-US" dirty="0" smtClean="0"/>
          </a:p>
          <a:p>
            <a:pPr marL="115443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frame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lokasinya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, </a:t>
            </a:r>
            <a:r>
              <a:rPr lang="en-US" dirty="0" err="1" smtClean="0"/>
              <a:t>menyalin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dikirimkan</a:t>
            </a:r>
            <a:r>
              <a:rPr lang="en-US" dirty="0" smtClean="0"/>
              <a:t>. 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Feedback error control </a:t>
            </a:r>
            <a:r>
              <a:rPr lang="en-US" b="1" dirty="0" err="1" smtClean="0"/>
              <a:t>dibagi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2 </a:t>
            </a:r>
            <a:r>
              <a:rPr lang="en-US" b="1" dirty="0" err="1" smtClean="0"/>
              <a:t>bagian</a:t>
            </a:r>
            <a:r>
              <a:rPr lang="en-US" b="1" dirty="0" smtClean="0"/>
              <a:t>, </a:t>
            </a:r>
            <a:r>
              <a:rPr lang="en-US" b="1" dirty="0" err="1" smtClean="0"/>
              <a:t>yaitu</a:t>
            </a:r>
            <a:r>
              <a:rPr lang="en-US" b="1" dirty="0" smtClean="0"/>
              <a:t> :</a:t>
            </a:r>
            <a:endParaRPr lang="en-US" dirty="0" smtClean="0"/>
          </a:p>
          <a:p>
            <a:pPr lvl="1">
              <a:buNone/>
            </a:pPr>
            <a:r>
              <a:rPr lang="fi-FI" dirty="0" smtClean="0"/>
              <a:t>1. Teknik yang digunakan untuk deteksi kesalahan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Deteksi</a:t>
            </a:r>
            <a:r>
              <a:rPr lang="en-US" b="1" dirty="0" smtClean="0"/>
              <a:t> </a:t>
            </a:r>
            <a:r>
              <a:rPr lang="en-US" b="1" dirty="0" err="1" smtClean="0"/>
              <a:t>Kesalahan</a:t>
            </a:r>
            <a:r>
              <a:rPr lang="en-US" b="1" dirty="0" smtClean="0"/>
              <a:t> :</a:t>
            </a: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i="1" dirty="0" smtClean="0"/>
              <a:t>Echo</a:t>
            </a:r>
            <a:endParaRPr lang="en-US" dirty="0" smtClean="0"/>
          </a:p>
          <a:p>
            <a:pPr marL="110871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 </a:t>
            </a:r>
            <a:r>
              <a:rPr lang="en-US" dirty="0" err="1" smtClean="0"/>
              <a:t>sederhana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. Operator </a:t>
            </a:r>
            <a:r>
              <a:rPr lang="en-US" dirty="0" err="1" smtClean="0"/>
              <a:t>memasukkan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terminal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terminal,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data 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i="1" dirty="0" smtClean="0"/>
              <a:t>Error </a:t>
            </a:r>
            <a:r>
              <a:rPr lang="en-US" i="1" dirty="0" err="1" smtClean="0"/>
              <a:t>Otomatis</a:t>
            </a:r>
            <a:r>
              <a:rPr lang="en-US" i="1" dirty="0" smtClean="0"/>
              <a:t> / Parity Check</a:t>
            </a:r>
            <a:endParaRPr lang="en-US" dirty="0" smtClean="0"/>
          </a:p>
          <a:p>
            <a:pPr marL="110871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Penambahan</a:t>
            </a:r>
            <a:r>
              <a:rPr lang="en-US" dirty="0" smtClean="0"/>
              <a:t> parity bit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frame. </a:t>
            </a:r>
            <a:r>
              <a:rPr lang="en-US" dirty="0" err="1" smtClean="0"/>
              <a:t>Tetapi</a:t>
            </a:r>
            <a:r>
              <a:rPr lang="en-US" dirty="0" smtClean="0"/>
              <a:t> problem </a:t>
            </a:r>
            <a:r>
              <a:rPr lang="en-US" dirty="0" err="1" smtClean="0"/>
              <a:t>dari</a:t>
            </a:r>
            <a:r>
              <a:rPr lang="en-US" dirty="0" smtClean="0"/>
              <a:t> parity bit </a:t>
            </a:r>
            <a:r>
              <a:rPr lang="en-US" dirty="0" err="1" smtClean="0"/>
              <a:t>adalah</a:t>
            </a:r>
            <a:r>
              <a:rPr lang="en-US" dirty="0" smtClean="0"/>
              <a:t> impulse noise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bit, </a:t>
            </a:r>
            <a:r>
              <a:rPr lang="en-US" dirty="0" err="1" smtClean="0"/>
              <a:t>pada</a:t>
            </a:r>
            <a:r>
              <a:rPr lang="en-US" dirty="0" smtClean="0"/>
              <a:t> data rate yang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Jenis</a:t>
            </a:r>
            <a:r>
              <a:rPr lang="en-US" b="1" dirty="0" smtClean="0"/>
              <a:t> Parity Check :</a:t>
            </a:r>
            <a:endParaRPr lang="en-US" dirty="0" smtClean="0"/>
          </a:p>
          <a:p>
            <a:pPr lvl="0"/>
            <a:r>
              <a:rPr lang="en-US" dirty="0" smtClean="0"/>
              <a:t>Even parity (</a:t>
            </a:r>
            <a:r>
              <a:rPr lang="en-US" dirty="0" err="1" smtClean="0"/>
              <a:t>paritas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),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asynchronous. Bit parity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‘1’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/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endParaRPr lang="en-US" dirty="0" smtClean="0"/>
          </a:p>
          <a:p>
            <a:pPr lvl="0"/>
            <a:r>
              <a:rPr lang="en-US" dirty="0" smtClean="0"/>
              <a:t>Odd parity (</a:t>
            </a:r>
            <a:r>
              <a:rPr lang="en-US" dirty="0" err="1" smtClean="0"/>
              <a:t>paritas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),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synchronous. Bit parity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‘1’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/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 bit  </a:t>
            </a:r>
            <a:r>
              <a:rPr lang="en-US" dirty="0" err="1" smtClean="0"/>
              <a:t>pariti</a:t>
            </a:r>
            <a:r>
              <a:rPr lang="en-US" dirty="0" smtClean="0"/>
              <a:t>  </a:t>
            </a:r>
            <a:r>
              <a:rPr lang="en-US" dirty="0" err="1" smtClean="0"/>
              <a:t>dikenal</a:t>
            </a:r>
            <a:r>
              <a:rPr lang="en-US" dirty="0" smtClean="0"/>
              <a:t>  3 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Vertical Redundancy Check (VRC)</a:t>
            </a:r>
          </a:p>
          <a:p>
            <a:pPr lvl="1"/>
            <a:r>
              <a:rPr lang="en-US" dirty="0" smtClean="0"/>
              <a:t>Longitudinal Redundancy Check (LRC)</a:t>
            </a:r>
          </a:p>
          <a:p>
            <a:pPr lvl="1"/>
            <a:r>
              <a:rPr lang="en-US" dirty="0" smtClean="0"/>
              <a:t>Cyclic Redundancy Check (CRC)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Tipe-tipe error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Error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transmitter </a:t>
            </a:r>
            <a:r>
              <a:rPr lang="en-US" sz="2800" dirty="0" err="1"/>
              <a:t>dan</a:t>
            </a:r>
            <a:r>
              <a:rPr lang="en-US" sz="2800" dirty="0"/>
              <a:t> receiver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Error single bit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bit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Bit yang </a:t>
            </a:r>
            <a:r>
              <a:rPr lang="en-US" sz="2400" dirty="0" err="1"/>
              <a:t>berdekatan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White noise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Burst </a:t>
            </a:r>
            <a:r>
              <a:rPr lang="en-GB" sz="2800" dirty="0" smtClean="0"/>
              <a:t>errors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808038"/>
          </a:xfrm>
        </p:spPr>
        <p:txBody>
          <a:bodyPr/>
          <a:lstStyle/>
          <a:p>
            <a:pPr eaLnBrk="1" hangingPunct="1"/>
            <a:r>
              <a:rPr lang="en-US" sz="3600" smtClean="0"/>
              <a:t>Error Correction System</a:t>
            </a:r>
          </a:p>
        </p:txBody>
      </p:sp>
      <p:sp>
        <p:nvSpPr>
          <p:cNvPr id="44035" name="Slide Number Placeholder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86EE46-B7D4-45FA-B54E-8C9517EC5BDE}" type="slidenum">
              <a:rPr lang="en-US" sz="1400"/>
              <a:pPr algn="r"/>
              <a:t>26</a:t>
            </a:fld>
            <a:endParaRPr lang="en-US" sz="140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error correcting system</a:t>
            </a:r>
          </a:p>
          <a:p>
            <a:pPr eaLnBrk="1" hangingPunct="1">
              <a:defRPr/>
            </a:pPr>
            <a:r>
              <a:rPr lang="en-US" sz="1800" b="1" dirty="0" smtClean="0"/>
              <a:t>Automatic repeat-request (ARQ)</a:t>
            </a:r>
          </a:p>
          <a:p>
            <a:pPr lvl="1" eaLnBrk="1" hangingPunct="1">
              <a:defRPr/>
            </a:pPr>
            <a:r>
              <a:rPr lang="en-US" sz="1600" dirty="0" smtClean="0"/>
              <a:t>Transmitter </a:t>
            </a:r>
            <a:r>
              <a:rPr lang="en-US" sz="1600" dirty="0" err="1" smtClean="0"/>
              <a:t>mengirim</a:t>
            </a:r>
            <a:r>
              <a:rPr lang="en-US" sz="1600" dirty="0" smtClean="0"/>
              <a:t> data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error detection code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receiver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mengecek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 smtClean="0"/>
              <a:t>pengiriman</a:t>
            </a:r>
            <a:r>
              <a:rPr lang="en-US" sz="1600" dirty="0" smtClean="0"/>
              <a:t> </a:t>
            </a:r>
            <a:r>
              <a:rPr lang="en-US" sz="1600" dirty="0" err="1" smtClean="0"/>
              <a:t>ulang</a:t>
            </a:r>
            <a:endParaRPr lang="en-US" sz="1600" dirty="0" smtClean="0"/>
          </a:p>
          <a:p>
            <a:pPr lvl="1" eaLnBrk="1" hangingPunct="1">
              <a:defRPr/>
            </a:pPr>
            <a:r>
              <a:rPr lang="en-US" sz="1600" dirty="0" smtClean="0"/>
              <a:t>Receiver </a:t>
            </a:r>
            <a:r>
              <a:rPr lang="en-US" sz="1600" dirty="0" err="1" smtClean="0"/>
              <a:t>mengirim</a:t>
            </a:r>
            <a:r>
              <a:rPr lang="en-US" sz="1600" dirty="0" smtClean="0"/>
              <a:t> acknowledgement (ACK)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transmitter </a:t>
            </a:r>
            <a:r>
              <a:rPr lang="en-US" sz="1600" dirty="0" err="1" smtClean="0"/>
              <a:t>mengirim</a:t>
            </a:r>
            <a:r>
              <a:rPr lang="en-US" sz="1600" dirty="0" smtClean="0"/>
              <a:t> </a:t>
            </a:r>
            <a:r>
              <a:rPr lang="en-US" sz="1600" dirty="0" err="1" smtClean="0"/>
              <a:t>ulang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belum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acknowledgement</a:t>
            </a:r>
          </a:p>
          <a:p>
            <a:pPr eaLnBrk="1" hangingPunct="1">
              <a:defRPr/>
            </a:pPr>
            <a:r>
              <a:rPr lang="en-US" sz="1800" b="1" dirty="0" smtClean="0"/>
              <a:t>Forward error correction (FEC)</a:t>
            </a:r>
          </a:p>
          <a:p>
            <a:pPr lvl="1" eaLnBrk="1" hangingPunct="1">
              <a:defRPr/>
            </a:pPr>
            <a:r>
              <a:rPr lang="en-US" sz="1600" dirty="0" smtClean="0"/>
              <a:t>Transmitter </a:t>
            </a:r>
            <a:r>
              <a:rPr lang="en-US" sz="1600" dirty="0" err="1" smtClean="0"/>
              <a:t>mengirim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-</a:t>
            </a:r>
            <a:r>
              <a:rPr lang="en-US" sz="1600" i="1" dirty="0" smtClean="0"/>
              <a:t>encode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b="1" i="1" dirty="0" smtClean="0"/>
              <a:t>error-correcting code (ECC) </a:t>
            </a:r>
          </a:p>
          <a:p>
            <a:pPr lvl="1" eaLnBrk="1" hangingPunct="1">
              <a:defRPr/>
            </a:pPr>
            <a:r>
              <a:rPr lang="en-US" sz="1600" dirty="0" smtClean="0"/>
              <a:t>Receiver men-</a:t>
            </a:r>
            <a:r>
              <a:rPr lang="en-US" sz="1600" i="1" dirty="0" smtClean="0"/>
              <a:t>decode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data yang paling </a:t>
            </a:r>
            <a:r>
              <a:rPr lang="en-US" sz="1600" dirty="0" err="1" smtClean="0"/>
              <a:t>menyerupai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dikirim</a:t>
            </a:r>
            <a:endParaRPr lang="en-US" sz="1600" dirty="0" smtClean="0"/>
          </a:p>
          <a:p>
            <a:pPr lvl="1" eaLnBrk="1" hangingPunct="1">
              <a:defRPr/>
            </a:pPr>
            <a:r>
              <a:rPr lang="en-US" sz="1600" dirty="0" err="1" smtClean="0"/>
              <a:t>Pengkodean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sedemikian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rupa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agar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menginterpretasikan</a:t>
            </a:r>
            <a:r>
              <a:rPr lang="en-US" sz="1600" dirty="0" smtClean="0"/>
              <a:t> data</a:t>
            </a:r>
          </a:p>
          <a:p>
            <a:pPr eaLnBrk="1" hangingPunct="1">
              <a:defRPr/>
            </a:pP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dikombinasikan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1600" i="1" dirty="0" smtClean="0"/>
              <a:t>Minor error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diperbaiki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pengiriman</a:t>
            </a:r>
            <a:r>
              <a:rPr lang="en-US" sz="1600" dirty="0" smtClean="0"/>
              <a:t> </a:t>
            </a:r>
            <a:r>
              <a:rPr lang="en-US" sz="1600" dirty="0" err="1" smtClean="0"/>
              <a:t>ulang</a:t>
            </a:r>
            <a:r>
              <a:rPr lang="en-US" sz="1600" dirty="0" smtClean="0"/>
              <a:t>, </a:t>
            </a:r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permintaan</a:t>
            </a:r>
            <a:r>
              <a:rPr lang="en-US" sz="1600" dirty="0" smtClean="0"/>
              <a:t> </a:t>
            </a:r>
            <a:r>
              <a:rPr lang="en-US" sz="1600" dirty="0" err="1" smtClean="0"/>
              <a:t>pengiriman</a:t>
            </a:r>
            <a:r>
              <a:rPr lang="en-US" sz="1600" dirty="0" smtClean="0"/>
              <a:t> </a:t>
            </a:r>
            <a:r>
              <a:rPr lang="en-US" sz="1600" dirty="0" err="1" smtClean="0"/>
              <a:t>ulang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i="1" dirty="0" smtClean="0"/>
              <a:t>major error  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Sinkronisasi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Asynchronous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problem </a:t>
            </a:r>
            <a:r>
              <a:rPr lang="en-US" dirty="0" err="1" smtClean="0"/>
              <a:t>timming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bit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putus-putusnya</a:t>
            </a:r>
            <a:r>
              <a:rPr lang="en-US" dirty="0" smtClean="0"/>
              <a:t>. Bit-bit </a:t>
            </a:r>
            <a:r>
              <a:rPr lang="en-US" dirty="0" err="1" smtClean="0"/>
              <a:t>dikirim</a:t>
            </a:r>
            <a:r>
              <a:rPr lang="en-US" dirty="0" smtClean="0"/>
              <a:t> per-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5-8 bit. Timing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synchronisasi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; receiver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men-</a:t>
            </a:r>
            <a:r>
              <a:rPr lang="en-US" dirty="0" err="1" smtClean="0"/>
              <a:t>synchron</a:t>
            </a:r>
            <a:r>
              <a:rPr lang="en-US" dirty="0" smtClean="0"/>
              <a:t>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mbar4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52272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38862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:</a:t>
            </a:r>
          </a:p>
          <a:p>
            <a:pPr lvl="0"/>
            <a:r>
              <a:rPr lang="en-US" sz="2000" dirty="0" smtClean="0"/>
              <a:t>Idle (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=’1’)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ditransmisikan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start bit = “0”,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ditransmisikan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5-8 bit. </a:t>
            </a:r>
          </a:p>
          <a:p>
            <a:pPr lvl="0"/>
            <a:r>
              <a:rPr lang="en-US" sz="2000" dirty="0" smtClean="0"/>
              <a:t>Bit </a:t>
            </a:r>
            <a:r>
              <a:rPr lang="en-US" sz="2000" dirty="0" err="1" smtClean="0"/>
              <a:t>paritas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mendeteksi</a:t>
            </a:r>
            <a:r>
              <a:rPr lang="en-US" sz="2000" dirty="0" smtClean="0"/>
              <a:t> error, </a:t>
            </a:r>
            <a:r>
              <a:rPr lang="en-US" sz="2000" dirty="0" err="1" smtClean="0"/>
              <a:t>diatur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</a:t>
            </a:r>
            <a:r>
              <a:rPr lang="en-US" sz="2000" dirty="0" smtClean="0"/>
              <a:t> agar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total ‘1’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bit </a:t>
            </a:r>
            <a:r>
              <a:rPr lang="en-US" sz="2000" dirty="0" err="1" smtClean="0"/>
              <a:t>paritas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stop bit = ‘1’, yang </a:t>
            </a:r>
            <a:r>
              <a:rPr lang="en-US" sz="2000" dirty="0" err="1" smtClean="0"/>
              <a:t>panjangnya</a:t>
            </a:r>
            <a:r>
              <a:rPr lang="en-US" sz="2000" dirty="0" smtClean="0"/>
              <a:t> 1; 1,5; 2 kali </a:t>
            </a:r>
            <a:r>
              <a:rPr lang="en-US" sz="2000" dirty="0" err="1" smtClean="0"/>
              <a:t>durasi</a:t>
            </a:r>
            <a:r>
              <a:rPr lang="en-US" sz="2000" dirty="0" smtClean="0"/>
              <a:t> bit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endParaRPr lang="en-US" sz="2000" dirty="0" smtClean="0"/>
          </a:p>
          <a:p>
            <a:pPr lvl="0"/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asinkron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murah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overhead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ke</a:t>
            </a:r>
            <a:r>
              <a:rPr lang="en-US" sz="2000" dirty="0" smtClean="0"/>
              <a:t> 3 bit per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, </a:t>
            </a:r>
            <a:r>
              <a:rPr lang="en-US" sz="2000" dirty="0" err="1" smtClean="0"/>
              <a:t>prosentasi</a:t>
            </a:r>
            <a:r>
              <a:rPr lang="en-US" sz="2000" dirty="0" smtClean="0"/>
              <a:t> overhead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dikurangi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mengirimkan</a:t>
            </a:r>
            <a:r>
              <a:rPr lang="en-US" sz="2000" dirty="0" smtClean="0"/>
              <a:t> </a:t>
            </a:r>
            <a:r>
              <a:rPr lang="en-US" sz="2000" dirty="0" err="1" smtClean="0"/>
              <a:t>blok-blok</a:t>
            </a:r>
            <a:r>
              <a:rPr lang="en-US" sz="2000" dirty="0" smtClean="0"/>
              <a:t> bit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bit start </a:t>
            </a:r>
            <a:r>
              <a:rPr lang="en-US" sz="2000" dirty="0" err="1" smtClean="0"/>
              <a:t>dan</a:t>
            </a:r>
            <a:r>
              <a:rPr lang="en-US" sz="2000" dirty="0" smtClean="0"/>
              <a:t> bit stop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data ASCII ABC </a:t>
            </a:r>
            <a:r>
              <a:rPr lang="en-US" dirty="0" err="1" smtClean="0"/>
              <a:t>dengan</a:t>
            </a:r>
            <a:r>
              <a:rPr lang="en-US" dirty="0" smtClean="0"/>
              <a:t> A = 41H, B = 42H </a:t>
            </a:r>
            <a:r>
              <a:rPr lang="en-US" dirty="0" err="1" smtClean="0"/>
              <a:t>dan</a:t>
            </a:r>
            <a:r>
              <a:rPr lang="en-US" dirty="0" smtClean="0"/>
              <a:t> C = 43H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paritas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sz="2000" dirty="0" smtClean="0"/>
              <a:t>A = 0100 0001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	invert </a:t>
            </a:r>
            <a:r>
              <a:rPr lang="en-US" sz="2000" dirty="0" err="1" smtClean="0"/>
              <a:t>kode</a:t>
            </a:r>
            <a:r>
              <a:rPr lang="en-US" sz="2000" dirty="0" smtClean="0"/>
              <a:t> ASCII 7 bit	100 0001</a:t>
            </a:r>
            <a:r>
              <a:rPr lang="en-US" sz="2000" baseline="-25000" dirty="0" smtClean="0"/>
              <a:t>2</a:t>
            </a:r>
            <a:endParaRPr lang="en-US" sz="2000" dirty="0" smtClean="0"/>
          </a:p>
          <a:p>
            <a:pPr lvl="2">
              <a:buNone/>
            </a:pPr>
            <a:r>
              <a:rPr lang="en-US" sz="2000" dirty="0" smtClean="0"/>
              <a:t>B = 0100 0010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	invert </a:t>
            </a:r>
            <a:r>
              <a:rPr lang="en-US" sz="2000" dirty="0" err="1" smtClean="0"/>
              <a:t>kode</a:t>
            </a:r>
            <a:r>
              <a:rPr lang="en-US" sz="2000" dirty="0" smtClean="0"/>
              <a:t> ASCII 7 bit	010 0001</a:t>
            </a:r>
            <a:r>
              <a:rPr lang="en-US" sz="2000" baseline="-25000" dirty="0" smtClean="0"/>
              <a:t>2</a:t>
            </a:r>
            <a:endParaRPr lang="en-US" sz="2000" dirty="0" smtClean="0"/>
          </a:p>
          <a:p>
            <a:pPr lvl="2">
              <a:buNone/>
            </a:pPr>
            <a:r>
              <a:rPr lang="en-US" sz="2000" dirty="0" smtClean="0"/>
              <a:t>C = 0100 0011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	invert </a:t>
            </a:r>
            <a:r>
              <a:rPr lang="en-US" sz="2000" dirty="0" err="1" smtClean="0"/>
              <a:t>kode</a:t>
            </a:r>
            <a:r>
              <a:rPr lang="en-US" sz="2000" dirty="0" smtClean="0"/>
              <a:t> ASCII 7 bit	110 0001</a:t>
            </a:r>
            <a:r>
              <a:rPr lang="en-US" sz="2000" baseline="-25000" dirty="0" smtClean="0"/>
              <a:t>2</a:t>
            </a:r>
            <a:endParaRPr lang="en-US" sz="2000" dirty="0" smtClean="0"/>
          </a:p>
          <a:p>
            <a:r>
              <a:rPr lang="en-US" dirty="0" err="1" smtClean="0"/>
              <a:t>Datanya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ASCII 7 bit </a:t>
            </a:r>
            <a:r>
              <a:rPr lang="en-US" dirty="0" err="1" smtClean="0"/>
              <a:t>dan</a:t>
            </a:r>
            <a:r>
              <a:rPr lang="en-US" dirty="0" smtClean="0"/>
              <a:t> bit start </a:t>
            </a:r>
            <a:r>
              <a:rPr lang="en-US" dirty="0" err="1" smtClean="0"/>
              <a:t>dan</a:t>
            </a:r>
            <a:r>
              <a:rPr lang="en-US" dirty="0" smtClean="0"/>
              <a:t> bit stop,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7 bit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1 bit </a:t>
            </a:r>
            <a:r>
              <a:rPr lang="en-US" dirty="0" err="1" smtClean="0"/>
              <a:t>untuk</a:t>
            </a:r>
            <a:r>
              <a:rPr lang="en-US" dirty="0" smtClean="0"/>
              <a:t> bit start </a:t>
            </a:r>
            <a:r>
              <a:rPr lang="en-US" dirty="0" err="1" smtClean="0"/>
              <a:t>dan</a:t>
            </a:r>
            <a:r>
              <a:rPr lang="en-US" dirty="0" smtClean="0"/>
              <a:t> 1 bit </a:t>
            </a:r>
            <a:r>
              <a:rPr lang="en-US" dirty="0" err="1" smtClean="0"/>
              <a:t>untuk</a:t>
            </a:r>
            <a:r>
              <a:rPr lang="en-US" dirty="0" smtClean="0"/>
              <a:t> bit stop,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overheadnya</a:t>
            </a:r>
            <a:r>
              <a:rPr lang="en-US" dirty="0" smtClean="0"/>
              <a:t> 2 / 9 = 0,22.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191000"/>
            <a:ext cx="456149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Synchronous/timing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34400" cy="5181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/ bit-bit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start </a:t>
            </a:r>
            <a:r>
              <a:rPr lang="en-US" dirty="0" err="1" smtClean="0"/>
              <a:t>dan</a:t>
            </a:r>
            <a:r>
              <a:rPr lang="en-US" dirty="0" smtClean="0"/>
              <a:t> stop,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i="1" dirty="0" smtClean="0"/>
              <a:t>preamble </a:t>
            </a:r>
            <a:r>
              <a:rPr lang="en-US" dirty="0" smtClean="0"/>
              <a:t>bit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i="1" dirty="0" err="1" smtClean="0"/>
              <a:t>postamble</a:t>
            </a:r>
            <a:r>
              <a:rPr lang="en-US" dirty="0" smtClean="0"/>
              <a:t> bit.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keberangkatan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bit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diramalkan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smtClean="0"/>
              <a:t>Frame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plus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Format </a:t>
            </a:r>
            <a:r>
              <a:rPr lang="en-US" dirty="0" err="1" smtClean="0"/>
              <a:t>framenya</a:t>
            </a:r>
            <a:r>
              <a:rPr lang="en-US" dirty="0" smtClean="0"/>
              <a:t> </a:t>
            </a:r>
            <a:r>
              <a:rPr lang="en-US" u="sng" dirty="0" err="1" smtClean="0"/>
              <a:t>tergantung</a:t>
            </a:r>
            <a:r>
              <a:rPr lang="en-US" u="sng" dirty="0" smtClean="0"/>
              <a:t> </a:t>
            </a:r>
            <a:r>
              <a:rPr lang="en-US" u="sng" dirty="0" err="1" smtClean="0"/>
              <a:t>dari</a:t>
            </a:r>
            <a:r>
              <a:rPr lang="en-US" u="sng" dirty="0" smtClean="0"/>
              <a:t> </a:t>
            </a:r>
            <a:r>
              <a:rPr lang="en-US" u="sng" dirty="0" err="1" smtClean="0"/>
              <a:t>metode</a:t>
            </a:r>
            <a:r>
              <a:rPr lang="en-US" u="sng" dirty="0" smtClean="0"/>
              <a:t> </a:t>
            </a:r>
            <a:r>
              <a:rPr lang="en-US" u="sng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Blok-</a:t>
            </a:r>
            <a:r>
              <a:rPr lang="en-US" dirty="0" err="1" smtClean="0"/>
              <a:t>blok</a:t>
            </a:r>
            <a:r>
              <a:rPr lang="en-US" dirty="0" smtClean="0"/>
              <a:t> data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8 bit </a:t>
            </a:r>
            <a:r>
              <a:rPr lang="en-US" dirty="0" err="1" smtClean="0"/>
              <a:t>karakter</a:t>
            </a:r>
            <a:r>
              <a:rPr lang="en-US" dirty="0" smtClean="0"/>
              <a:t>), frame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.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“SYN” yang </a:t>
            </a:r>
            <a:r>
              <a:rPr lang="en-US" dirty="0" err="1" smtClean="0"/>
              <a:t>merupakan</a:t>
            </a:r>
            <a:r>
              <a:rPr lang="en-US" dirty="0" smtClean="0"/>
              <a:t> bit pattern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data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SYN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data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postamble</a:t>
            </a:r>
            <a:r>
              <a:rPr lang="en-US" dirty="0" smtClean="0"/>
              <a:t> (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data yang </a:t>
            </a:r>
            <a:r>
              <a:rPr lang="en-US" dirty="0" err="1" smtClean="0"/>
              <a:t>dikirimkan</a:t>
            </a:r>
            <a:r>
              <a:rPr lang="en-US" dirty="0" smtClean="0"/>
              <a:t>)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ambar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744870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Transmisi</a:t>
            </a:r>
            <a:r>
              <a:rPr lang="en-US" dirty="0" smtClean="0"/>
              <a:t> bit.</a:t>
            </a:r>
          </a:p>
          <a:p>
            <a:pPr lvl="2"/>
            <a:r>
              <a:rPr lang="en-US" dirty="0" smtClean="0"/>
              <a:t>Blok-</a:t>
            </a:r>
            <a:r>
              <a:rPr lang="en-US" dirty="0" err="1" smtClean="0"/>
              <a:t>blok</a:t>
            </a:r>
            <a:r>
              <a:rPr lang="en-US" dirty="0" smtClean="0"/>
              <a:t> data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bit-bit,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menginter-prestasikan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8 bit</a:t>
            </a:r>
          </a:p>
          <a:p>
            <a:pPr lvl="2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flag,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panjangnya</a:t>
            </a:r>
            <a:r>
              <a:rPr lang="en-US" dirty="0" smtClean="0"/>
              <a:t> 8 bit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Perbandingan</a:t>
            </a:r>
            <a:r>
              <a:rPr lang="en-US" b="1" dirty="0" smtClean="0"/>
              <a:t> </a:t>
            </a:r>
            <a:r>
              <a:rPr lang="en-US" b="1" dirty="0" err="1" smtClean="0"/>
              <a:t>asinkron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sinkron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data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asinkron</a:t>
            </a:r>
            <a:r>
              <a:rPr lang="en-US" dirty="0" smtClean="0"/>
              <a:t>.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asinkron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overhead 20 %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sinkron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1000 bit, yang </a:t>
            </a:r>
            <a:r>
              <a:rPr lang="en-US" dirty="0" err="1" smtClean="0"/>
              <a:t>mengandung</a:t>
            </a:r>
            <a:r>
              <a:rPr lang="en-US" dirty="0" smtClean="0"/>
              <a:t> 48 bit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flag),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1000 bit, </a:t>
            </a:r>
            <a:r>
              <a:rPr lang="en-US" dirty="0" err="1" smtClean="0"/>
              <a:t>overheadnya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   48 / 1048 X 100% = 4.6%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163</TotalTime>
  <Words>1104</Words>
  <Application>Microsoft Office PowerPoint</Application>
  <PresentationFormat>On-screen Show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Transmisi data digital</vt:lpstr>
      <vt:lpstr>Sinkronisasi</vt:lpstr>
      <vt:lpstr>Teknik Sinkronisasi</vt:lpstr>
      <vt:lpstr>Slide 4</vt:lpstr>
      <vt:lpstr>Contoh:</vt:lpstr>
      <vt:lpstr>Synchronous/timing</vt:lpstr>
      <vt:lpstr>Slide 7</vt:lpstr>
      <vt:lpstr>Slide 8</vt:lpstr>
      <vt:lpstr>Perbandingan asinkron dan sinkron</vt:lpstr>
      <vt:lpstr>1. Data Transmission</vt:lpstr>
      <vt:lpstr>1.1 Parallel Transmission</vt:lpstr>
      <vt:lpstr>1.2 Serial Transmission</vt:lpstr>
      <vt:lpstr>Transmisi Asinkron dan Sinkron </vt:lpstr>
      <vt:lpstr>Synchronous Transmission</vt:lpstr>
      <vt:lpstr>Asynchronous Transmission</vt:lpstr>
      <vt:lpstr>Urutan pengerjaan sinkronisasi yaitu:</vt:lpstr>
      <vt:lpstr>Slide 17</vt:lpstr>
      <vt:lpstr>Error Detection and Correction</vt:lpstr>
      <vt:lpstr>Teknik mendeteksi error:</vt:lpstr>
      <vt:lpstr>Slide 20</vt:lpstr>
      <vt:lpstr>Slide 21</vt:lpstr>
      <vt:lpstr>Slide 22</vt:lpstr>
      <vt:lpstr>Slide 23</vt:lpstr>
      <vt:lpstr>Slide 24</vt:lpstr>
      <vt:lpstr>Tipe-tipe error </vt:lpstr>
      <vt:lpstr>Error Correction System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Nia</cp:lastModifiedBy>
  <cp:revision>6</cp:revision>
  <dcterms:created xsi:type="dcterms:W3CDTF">2009-12-23T01:32:13Z</dcterms:created>
  <dcterms:modified xsi:type="dcterms:W3CDTF">2010-03-29T03:07:32Z</dcterms:modified>
</cp:coreProperties>
</file>