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4" r:id="rId23"/>
    <p:sldId id="302" r:id="rId24"/>
    <p:sldId id="303" r:id="rId2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17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C19558F-3FE1-41EB-A122-991A5B6793F6}" type="datetimeFigureOut">
              <a:rPr lang="en-US" smtClean="0"/>
              <a:t>3/28/2010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645F2F4-BE50-469E-9C33-D511597D45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EAB8DD9-31AF-476B-ABA0-C7939E4E58FD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AA2F389-30EF-43B3-8244-3FE9C89D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FFB36-8A6C-44E6-B7C3-6CF5371737C4}" type="slidenum">
              <a:rPr lang="en-US"/>
              <a:pPr/>
              <a:t>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4224E-1FD8-46A0-83FF-105FAED93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88AFB-219F-4428-B4B1-B72C8EF37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514A5-D3AF-44D4-B0DF-7D31BC9BC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84C8D-FF1E-4AD7-A9AE-0C0924D2A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148E9-377F-425D-AA65-F293F4F2C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B8DDA-E418-44AD-830C-B59DFB4D7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4FB96-37D7-4BFA-BB6D-DDB3E1E67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DA40-7F3D-4115-BA83-57535C883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7CF8F-F813-4527-A21D-F0A3B9EE9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F439C-4266-49F4-A213-71004E4A4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47ABB-A0DE-4063-8F2C-08436512D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67B3D0-725B-4426-8873-D519D73453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4294967295"/>
          </p:nvPr>
        </p:nvSpPr>
        <p:spPr>
          <a:xfrm>
            <a:off x="685800" y="6248400"/>
            <a:ext cx="2743200" cy="457200"/>
          </a:xfrm>
          <a:prstGeom prst="rect">
            <a:avLst/>
          </a:prstGeom>
        </p:spPr>
        <p:txBody>
          <a:bodyPr/>
          <a:lstStyle/>
          <a:p>
            <a:fld id="{23EDEEAE-52D3-4171-9922-0DA49BC82A58}" type="datetime4">
              <a:rPr lang="id-ID"/>
              <a:pPr/>
              <a:t>28 Maret 2010</a:t>
            </a:fld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342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89C335E2-119F-4B5A-9661-B64C0835E9EC}" type="slidenum">
              <a:rPr lang="en-US" altLang="en-US"/>
              <a:pPr algn="r"/>
              <a:t>1</a:t>
            </a:fld>
            <a:endParaRPr lang="en-US" alt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0"/>
            <a:ext cx="6477000" cy="1600200"/>
          </a:xfrm>
        </p:spPr>
        <p:txBody>
          <a:bodyPr/>
          <a:lstStyle/>
          <a:p>
            <a:r>
              <a:rPr lang="en-US" sz="6000" dirty="0" err="1">
                <a:latin typeface="Times New Roman" pitchFamily="18" charset="0"/>
              </a:rPr>
              <a:t>Pertemuan</a:t>
            </a:r>
            <a:r>
              <a:rPr lang="en-US" sz="6000" dirty="0">
                <a:latin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</a:rPr>
              <a:t>ke-5</a:t>
            </a:r>
            <a:endParaRPr lang="en-US" sz="6000" dirty="0">
              <a:latin typeface="Times New Roman" pitchFamily="18" charset="0"/>
            </a:endParaRPr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33400" y="2819400"/>
          <a:ext cx="8024813" cy="1930400"/>
        </p:xfrm>
        <a:graphic>
          <a:graphicData uri="http://schemas.openxmlformats.org/presentationml/2006/ole">
            <p:oleObj spid="_x0000_s30722" name="CorelPhotoPaint.Image.10" r:id="rId4" imgW="8025397" imgH="1930159" progId="CorelPhotoPaint.Image.10">
              <p:embed/>
            </p:oleObj>
          </a:graphicData>
        </a:graphic>
      </p:graphicFrame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 err="1" smtClean="0"/>
              <a:t>Penguat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Tegangan</a:t>
            </a:r>
            <a:endParaRPr lang="en-US" sz="4000" i="1" dirty="0"/>
          </a:p>
        </p:txBody>
      </p:sp>
      <p:pic>
        <p:nvPicPr>
          <p:cNvPr id="88071" name="Picture 7" descr="unikom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800600"/>
            <a:ext cx="1857375" cy="1857375"/>
          </a:xfrm>
          <a:prstGeom prst="rect">
            <a:avLst/>
          </a:prstGeom>
          <a:noFill/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533400" y="47244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pperplate Gothic Light" pitchFamily="34" charset="0"/>
              </a:rPr>
              <a:t>John Adler, M.Si</a:t>
            </a:r>
            <a:r>
              <a:rPr lang="en-US" sz="2800">
                <a:latin typeface="Copperplate Gothic Light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7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03350"/>
            <a:ext cx="59436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0"/>
            <a:ext cx="6324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Contoh Soal 4.2</a:t>
            </a:r>
          </a:p>
          <a:p>
            <a:pPr>
              <a:spcBef>
                <a:spcPct val="50000"/>
              </a:spcBef>
            </a:pPr>
            <a:r>
              <a:rPr lang="en-US"/>
              <a:t>Rangkaian di bawah ini disebut sebagai </a:t>
            </a:r>
            <a:r>
              <a:rPr lang="en-US" i="1"/>
              <a:t>swamped amplifier. </a:t>
            </a:r>
            <a:r>
              <a:rPr lang="en-US"/>
              <a:t>Hitung persentase perubahan outputnya bila temperatur berubah dari 25</a:t>
            </a:r>
            <a:r>
              <a:rPr lang="en-US" baseline="30000"/>
              <a:t>o</a:t>
            </a:r>
            <a:r>
              <a:rPr lang="en-US"/>
              <a:t>C menjadi 150</a:t>
            </a:r>
            <a:r>
              <a:rPr lang="en-US" baseline="30000"/>
              <a:t>o</a:t>
            </a:r>
            <a:r>
              <a:rPr lang="en-US"/>
              <a:t>C.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63246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0" y="3962400"/>
          <a:ext cx="7772400" cy="2557463"/>
        </p:xfrm>
        <a:graphic>
          <a:graphicData uri="http://schemas.openxmlformats.org/presentationml/2006/ole">
            <p:oleObj spid="_x0000_s51202" name="Equation" r:id="rId4" imgW="4089240" imgH="1346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81000" y="457200"/>
          <a:ext cx="7796213" cy="3402013"/>
        </p:xfrm>
        <a:graphic>
          <a:graphicData uri="http://schemas.openxmlformats.org/presentationml/2006/ole">
            <p:oleObj spid="_x0000_s52226" name="Equation" r:id="rId3" imgW="4101840" imgH="1790640" progId="Equation.3">
              <p:embed/>
            </p:oleObj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41910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Swamped amplifier </a:t>
            </a:r>
            <a:r>
              <a:rPr lang="en-US"/>
              <a:t>lebih stabil tetapi penguatannya lebih kecil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Contoh Soal 4.3</a:t>
            </a:r>
          </a:p>
          <a:p>
            <a:pPr>
              <a:spcBef>
                <a:spcPct val="50000"/>
              </a:spcBef>
            </a:pPr>
            <a:r>
              <a:rPr lang="en-US"/>
              <a:t>Untuk memperbesar tegangan output, pada rangkaian di bawah ini digunakan dua penguat CE yang dihubungkan secara seri (kaskade). Hitung tegangan outputnya.</a:t>
            </a:r>
          </a:p>
        </p:txBody>
      </p:sp>
      <p:pic>
        <p:nvPicPr>
          <p:cNvPr id="14341" name="Picture 5" descr="ce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8686800" cy="3932238"/>
          </a:xfrm>
          <a:prstGeom prst="rect">
            <a:avLst/>
          </a:prstGeom>
          <a:noFill/>
        </p:spPr>
      </p:pic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0" y="4724400"/>
          <a:ext cx="8382000" cy="2095500"/>
        </p:xfrm>
        <a:graphic>
          <a:graphicData uri="http://schemas.openxmlformats.org/presentationml/2006/ole">
            <p:oleObj spid="_x0000_s53250" name="Equation" r:id="rId4" imgW="4368600" imgH="1091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6083300" cy="2463800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324600" y="1371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L</a:t>
            </a:r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410200" y="1371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495800" y="129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867400" y="457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5257800" y="45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5334000" y="2895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800600" y="228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04800" y="3200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Thevenin :</a:t>
            </a:r>
          </a:p>
        </p:txBody>
      </p:sp>
      <p:pic>
        <p:nvPicPr>
          <p:cNvPr id="20496" name="Picture 16" descr="ce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352800"/>
            <a:ext cx="2514600" cy="2286000"/>
          </a:xfrm>
          <a:prstGeom prst="rect">
            <a:avLst/>
          </a:prstGeom>
          <a:noFill/>
        </p:spPr>
      </p:pic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172200" y="4267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L</a:t>
            </a:r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029200" y="3200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th</a:t>
            </a:r>
            <a:endParaRPr lang="en-US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5720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th</a:t>
            </a:r>
            <a:endParaRPr lang="en-US"/>
          </a:p>
        </p:txBody>
      </p:sp>
      <p:graphicFrame>
        <p:nvGraphicFramePr>
          <p:cNvPr id="20500" name="Object 20"/>
          <p:cNvGraphicFramePr>
            <a:graphicFrameLocks noChangeAspect="1"/>
          </p:cNvGraphicFramePr>
          <p:nvPr/>
        </p:nvGraphicFramePr>
        <p:xfrm>
          <a:off x="228600" y="3886200"/>
          <a:ext cx="6772275" cy="2724150"/>
        </p:xfrm>
        <a:graphic>
          <a:graphicData uri="http://schemas.openxmlformats.org/presentationml/2006/ole">
            <p:oleObj spid="_x0000_s54274" name="Equation" r:id="rId5" imgW="2781000" imgH="111744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PENGUAT COMMON COLLECTOR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381000"/>
            <a:ext cx="5562600" cy="3784600"/>
            <a:chOff x="192" y="528"/>
            <a:chExt cx="3504" cy="2384"/>
          </a:xfrm>
        </p:grpSpPr>
        <p:pic>
          <p:nvPicPr>
            <p:cNvPr id="9223" name="Picture 7" descr="cc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528"/>
              <a:ext cx="3288" cy="2384"/>
            </a:xfrm>
            <a:prstGeom prst="rect">
              <a:avLst/>
            </a:prstGeom>
            <a:noFill/>
          </p:spPr>
        </p:pic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3408" y="20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L</a:t>
              </a:r>
              <a:endParaRPr lang="en-US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2448" y="21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776" y="9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1776" y="19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912" y="124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G</a:t>
              </a:r>
              <a:endParaRPr lang="en-US"/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832" y="624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+V</a:t>
              </a:r>
              <a:r>
                <a:rPr lang="en-US" baseline="-25000"/>
                <a:t>CC</a:t>
              </a:r>
              <a:endParaRPr lang="en-US"/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192" y="19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G</a:t>
              </a:r>
              <a:endParaRPr lang="en-US"/>
            </a:p>
          </p:txBody>
        </p:sp>
      </p:grp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562600" y="0"/>
            <a:ext cx="3581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Analisis DC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Sama dengan CE</a:t>
            </a:r>
          </a:p>
        </p:txBody>
      </p:sp>
      <p:pic>
        <p:nvPicPr>
          <p:cNvPr id="9233" name="Picture 17" descr="c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13200"/>
            <a:ext cx="5219700" cy="2844800"/>
          </a:xfrm>
          <a:prstGeom prst="rect">
            <a:avLst/>
          </a:prstGeom>
          <a:noFill/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4267200"/>
            <a:ext cx="4191000" cy="1509713"/>
            <a:chOff x="0" y="2688"/>
            <a:chExt cx="2640" cy="951"/>
          </a:xfrm>
        </p:grpSpPr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2304" y="340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1440" y="331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12</a:t>
              </a:r>
              <a:endParaRPr lang="en-US"/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720" y="268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G</a:t>
              </a:r>
              <a:endParaRPr lang="en-US"/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0" y="336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G</a:t>
              </a:r>
              <a:endParaRPr lang="en-US"/>
            </a:p>
          </p:txBody>
        </p:sp>
      </p:grp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562600" y="1219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Analisis ac :</a:t>
            </a:r>
          </a:p>
        </p:txBody>
      </p:sp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6096000" y="1752600"/>
          <a:ext cx="1981200" cy="1033463"/>
        </p:xfrm>
        <a:graphic>
          <a:graphicData uri="http://schemas.openxmlformats.org/presentationml/2006/ole">
            <p:oleObj spid="_x0000_s55298" name="Equation" r:id="rId5" imgW="8762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5524500" cy="4038600"/>
            <a:chOff x="144" y="384"/>
            <a:chExt cx="3480" cy="2544"/>
          </a:xfrm>
        </p:grpSpPr>
        <p:pic>
          <p:nvPicPr>
            <p:cNvPr id="17413" name="Picture 5" descr="cc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384"/>
              <a:ext cx="3288" cy="2544"/>
            </a:xfrm>
            <a:prstGeom prst="rect">
              <a:avLst/>
            </a:prstGeom>
            <a:noFill/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400" y="153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r>
                <a:rPr lang="en-US"/>
                <a:t>’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2400" y="20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632" y="192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12</a:t>
              </a:r>
              <a:endParaRPr lang="en-US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912" y="100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G</a:t>
              </a:r>
              <a:endParaRPr 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44" y="196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G</a:t>
              </a:r>
              <a:endParaRPr lang="en-US"/>
            </a:p>
          </p:txBody>
        </p:sp>
      </p:grp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457200" y="4267200"/>
          <a:ext cx="7239000" cy="1795463"/>
        </p:xfrm>
        <a:graphic>
          <a:graphicData uri="http://schemas.openxmlformats.org/presentationml/2006/ole">
            <p:oleObj spid="_x0000_s56322" name="Equation" r:id="rId4" imgW="3632040" imgH="90144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304800"/>
            <a:ext cx="6324600" cy="2957513"/>
            <a:chOff x="96" y="192"/>
            <a:chExt cx="3984" cy="1863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288"/>
              <a:ext cx="3840" cy="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3120" y="120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2304" y="96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</a:t>
              </a:r>
              <a:r>
                <a:rPr lang="en-US" baseline="-25000"/>
                <a:t>in(base)</a:t>
              </a:r>
              <a:endParaRPr lang="en-US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1488" y="10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12</a:t>
              </a:r>
              <a:endParaRPr lang="en-US"/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864" y="19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G</a:t>
              </a:r>
              <a:endParaRPr lang="en-US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96" y="115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G</a:t>
              </a:r>
              <a:endParaRPr lang="en-US"/>
            </a:p>
          </p:txBody>
        </p:sp>
      </p:grp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457200" y="3352800"/>
          <a:ext cx="5973763" cy="1770063"/>
        </p:xfrm>
        <a:graphic>
          <a:graphicData uri="http://schemas.openxmlformats.org/presentationml/2006/ole">
            <p:oleObj spid="_x0000_s57346" name="Equation" r:id="rId4" imgW="2997000" imgH="888840" progId="Equation.3">
              <p:embed/>
            </p:oleObj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72200" y="533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133600" y="30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in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5930900" cy="3975100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24000" y="91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G</a:t>
            </a: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146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657600" y="2209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800600" y="1752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e</a:t>
            </a:r>
            <a:r>
              <a:rPr lang="en-US"/>
              <a:t>’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876800" y="2743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E</a:t>
            </a:r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410200" y="2286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219200" y="251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G</a:t>
            </a:r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038600" y="990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3505200" y="99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35814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7924800" cy="3975100"/>
            <a:chOff x="624" y="336"/>
            <a:chExt cx="4992" cy="2504"/>
          </a:xfrm>
        </p:grpSpPr>
        <p:pic>
          <p:nvPicPr>
            <p:cNvPr id="21508" name="Picture 4" descr="cc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336"/>
              <a:ext cx="2968" cy="2504"/>
            </a:xfrm>
            <a:prstGeom prst="rect">
              <a:avLst/>
            </a:prstGeom>
            <a:noFill/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2544" y="206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544" y="144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r>
                <a:rPr lang="en-US"/>
                <a:t>’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2640" y="6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-25000"/>
                <a:t>c</a:t>
              </a:r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256" y="15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2016" y="172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248" y="912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G</a:t>
              </a:r>
              <a:r>
                <a:rPr lang="en-US"/>
                <a:t>//R</a:t>
              </a:r>
              <a:r>
                <a:rPr lang="en-US" baseline="-25000"/>
                <a:t>1</a:t>
              </a:r>
              <a:r>
                <a:rPr lang="en-US"/>
                <a:t>//R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056" y="187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in</a:t>
              </a:r>
              <a:endParaRPr lang="en-US"/>
            </a:p>
          </p:txBody>
        </p:sp>
        <p:pic>
          <p:nvPicPr>
            <p:cNvPr id="21517" name="Picture 13" descr="cc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6" y="528"/>
              <a:ext cx="1560" cy="1648"/>
            </a:xfrm>
            <a:prstGeom prst="rect">
              <a:avLst/>
            </a:prstGeom>
            <a:noFill/>
          </p:spPr>
        </p:pic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5280" y="120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4560" y="38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4560" y="4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th</a:t>
              </a:r>
              <a:endParaRPr lang="en-US"/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3744" y="120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in</a:t>
              </a:r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1440" y="13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1536" y="144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-25000"/>
                <a:t>b</a:t>
              </a:r>
              <a:endParaRPr lang="en-US"/>
            </a:p>
          </p:txBody>
        </p:sp>
      </p:grp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81000" y="3781425"/>
          <a:ext cx="7418388" cy="3076575"/>
        </p:xfrm>
        <a:graphic>
          <a:graphicData uri="http://schemas.openxmlformats.org/presentationml/2006/ole">
            <p:oleObj spid="_x0000_s58370" name="Equation" r:id="rId5" imgW="3340080" imgH="1384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4572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G</a:t>
            </a:r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0" y="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PENGUAT COMMON EMITTER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838200"/>
            <a:ext cx="6553200" cy="5359400"/>
            <a:chOff x="192" y="528"/>
            <a:chExt cx="4128" cy="3376"/>
          </a:xfrm>
        </p:grpSpPr>
        <p:pic>
          <p:nvPicPr>
            <p:cNvPr id="2069" name="Picture 21" descr="c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672"/>
              <a:ext cx="3800" cy="3232"/>
            </a:xfrm>
            <a:prstGeom prst="rect">
              <a:avLst/>
            </a:prstGeom>
            <a:noFill/>
          </p:spPr>
        </p:pic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160" y="139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C</a:t>
              </a:r>
              <a:endParaRPr lang="en-US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648" y="268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L</a:t>
              </a:r>
              <a:endParaRPr lang="en-US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536" y="153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1536" y="278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2160" y="292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2928" y="158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1392" y="192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3120" y="288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2352" y="528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CC</a:t>
              </a:r>
              <a:endParaRPr lang="en-US"/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3984" y="182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o</a:t>
              </a:r>
              <a:endParaRPr lang="en-US"/>
            </a:p>
          </p:txBody>
        </p:sp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864" y="196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G</a:t>
              </a:r>
              <a:endParaRPr lang="en-US"/>
            </a:p>
          </p:txBody>
        </p:sp>
      </p:grp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562600" y="0"/>
            <a:ext cx="35814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Analisis DC (f = 0)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Semua sumber AC = 0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Semua kapasitor open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Tentukan arus emiter I</a:t>
            </a:r>
            <a:r>
              <a:rPr lang="en-US" baseline="-25000"/>
              <a:t>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aseline="-25000"/>
              <a:t> </a:t>
            </a:r>
            <a:r>
              <a:rPr lang="en-US"/>
              <a:t>Tentukan tahanan dalam r</a:t>
            </a:r>
            <a:r>
              <a:rPr lang="en-US" baseline="-25000"/>
              <a:t>e</a:t>
            </a:r>
            <a:r>
              <a:rPr lang="en-US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c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3390900" cy="26289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576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L</a:t>
            </a:r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667000" y="175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E</a:t>
            </a:r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00200" y="381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00200" y="457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th</a:t>
            </a:r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04800" y="167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in</a:t>
            </a:r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200400" y="533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2667000" y="53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2667000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286000" y="30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-25000"/>
              <a:t>o</a:t>
            </a:r>
            <a:endParaRPr lang="en-US"/>
          </a:p>
        </p:txBody>
      </p:sp>
      <p:pic>
        <p:nvPicPr>
          <p:cNvPr id="22542" name="Picture 14" descr="cc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09600"/>
            <a:ext cx="3390900" cy="2641600"/>
          </a:xfrm>
          <a:prstGeom prst="rect">
            <a:avLst/>
          </a:prstGeom>
          <a:noFill/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80772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L</a:t>
            </a:r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324600" y="38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648200" y="167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in</a:t>
            </a:r>
            <a:endParaRPr lang="en-US"/>
          </a:p>
        </p:txBody>
      </p:sp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4191000" y="3581400"/>
          <a:ext cx="4419600" cy="2073275"/>
        </p:xfrm>
        <a:graphic>
          <a:graphicData uri="http://schemas.openxmlformats.org/presentationml/2006/ole">
            <p:oleObj spid="_x0000_s59394" name="Equation" r:id="rId5" imgW="1841400" imgH="86328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828800" y="1600200"/>
          <a:ext cx="496888" cy="1206500"/>
        </p:xfrm>
        <a:graphic>
          <a:graphicData uri="http://schemas.openxmlformats.org/presentationml/2006/ole">
            <p:oleObj spid="_x0000_s60418" name="Equation" r:id="rId3" imgW="177480" imgH="431640" progId="Equation.3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495800" y="1600200"/>
          <a:ext cx="1136650" cy="1206500"/>
        </p:xfrm>
        <a:graphic>
          <a:graphicData uri="http://schemas.openxmlformats.org/presentationml/2006/ole">
            <p:oleObj spid="_x0000_s60419" name="Equation" r:id="rId4" imgW="406080" imgH="431640" progId="Equation.3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7696200" y="1524000"/>
          <a:ext cx="746125" cy="1206500"/>
        </p:xfrm>
        <a:graphic>
          <a:graphicData uri="http://schemas.openxmlformats.org/presentationml/2006/ole">
            <p:oleObj spid="_x0000_s60420" name="Equation" r:id="rId5" imgW="266400" imgH="431640" progId="Equation.3">
              <p:embed/>
            </p:oleObj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8600" y="1981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  <a:r>
              <a:rPr lang="en-US" sz="2400" baseline="-25000"/>
              <a:t>V</a:t>
            </a:r>
            <a:endParaRPr lang="en-US" sz="240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8600" y="3505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Z</a:t>
            </a:r>
            <a:r>
              <a:rPr lang="en-US" sz="2400" baseline="-25000"/>
              <a:t>in</a:t>
            </a:r>
            <a:endParaRPr lang="en-US" sz="240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28600" y="5181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Z</a:t>
            </a:r>
            <a:r>
              <a:rPr lang="en-US" sz="2400" baseline="-25000"/>
              <a:t>o</a:t>
            </a:r>
            <a:endParaRPr lang="en-US" sz="2400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1143000" y="3429000"/>
          <a:ext cx="2057400" cy="574675"/>
        </p:xfrm>
        <a:graphic>
          <a:graphicData uri="http://schemas.openxmlformats.org/presentationml/2006/ole">
            <p:oleObj spid="_x0000_s60421" name="Equation" r:id="rId6" imgW="863280" imgH="241200" progId="Equation.3">
              <p:embed/>
            </p:oleObj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3733800" y="3429000"/>
          <a:ext cx="2903538" cy="574675"/>
        </p:xfrm>
        <a:graphic>
          <a:graphicData uri="http://schemas.openxmlformats.org/presentationml/2006/ole">
            <p:oleObj spid="_x0000_s60422" name="Equation" r:id="rId7" imgW="1218960" imgH="241200" progId="Equation.3">
              <p:embed/>
            </p:oleObj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7924800" y="3429000"/>
          <a:ext cx="303213" cy="574675"/>
        </p:xfrm>
        <a:graphic>
          <a:graphicData uri="http://schemas.openxmlformats.org/presentationml/2006/ole">
            <p:oleObj spid="_x0000_s60423" name="Equation" r:id="rId8" imgW="126720" imgH="241200" progId="Equation.3">
              <p:embed/>
            </p:oleObj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1752600" y="5334000"/>
          <a:ext cx="546100" cy="544513"/>
        </p:xfrm>
        <a:graphic>
          <a:graphicData uri="http://schemas.openxmlformats.org/presentationml/2006/ole">
            <p:oleObj spid="_x0000_s60424" name="Equation" r:id="rId9" imgW="228600" imgH="228600" progId="Equation.3">
              <p:embed/>
            </p:oleObj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7848600" y="5486400"/>
          <a:ext cx="546100" cy="544513"/>
        </p:xfrm>
        <a:graphic>
          <a:graphicData uri="http://schemas.openxmlformats.org/presentationml/2006/ole">
            <p:oleObj spid="_x0000_s60425" name="Equation" r:id="rId10" imgW="228600" imgH="228600" progId="Equation.3">
              <p:embed/>
            </p:oleObj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3429000" y="5257800"/>
          <a:ext cx="3630613" cy="996950"/>
        </p:xfrm>
        <a:graphic>
          <a:graphicData uri="http://schemas.openxmlformats.org/presentationml/2006/ole">
            <p:oleObj spid="_x0000_s60426" name="Equation" r:id="rId11" imgW="1523880" imgH="419040" progId="Equation.3">
              <p:embed/>
            </p:oleObj>
          </a:graphicData>
        </a:graphic>
      </p:graphicFrame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447800" y="3810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COMMON EMITTER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495800" y="3810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COMMON COLLECTOR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315200" y="3810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COMMON BASE</a:t>
            </a: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ybri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62000"/>
            <a:ext cx="6337300" cy="2578100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MODEL HYBRID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28800" y="609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ie</a:t>
            </a:r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562600" y="190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oe</a:t>
            </a:r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981200" y="1828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re</a:t>
            </a:r>
            <a:r>
              <a:rPr lang="en-US"/>
              <a:t>V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419600" y="1828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fe</a:t>
            </a:r>
            <a:r>
              <a:rPr lang="en-US"/>
              <a:t>i</a:t>
            </a:r>
            <a:r>
              <a:rPr lang="en-US" baseline="-25000"/>
              <a:t>1</a:t>
            </a: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53200" y="914400"/>
            <a:ext cx="762000" cy="2271713"/>
            <a:chOff x="4128" y="576"/>
            <a:chExt cx="480" cy="1431"/>
          </a:xfrm>
        </p:grpSpPr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4128" y="120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4272" y="8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272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4368" y="5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</a:t>
              </a: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4368" y="17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-</a:t>
              </a:r>
            </a:p>
          </p:txBody>
        </p:sp>
      </p:grp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62000" y="182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990600" y="121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9906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9600" y="914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6096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914400" y="838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066800" y="457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248400" y="457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2</a:t>
            </a:r>
            <a:endParaRPr lang="en-US"/>
          </a:p>
        </p:txBody>
      </p:sp>
      <p:graphicFrame>
        <p:nvGraphicFramePr>
          <p:cNvPr id="28695" name="Object 23"/>
          <p:cNvGraphicFramePr>
            <a:graphicFrameLocks noChangeAspect="1"/>
          </p:cNvGraphicFramePr>
          <p:nvPr/>
        </p:nvGraphicFramePr>
        <p:xfrm>
          <a:off x="5562600" y="3276600"/>
          <a:ext cx="2743200" cy="1135063"/>
        </p:xfrm>
        <a:graphic>
          <a:graphicData uri="http://schemas.openxmlformats.org/presentationml/2006/ole">
            <p:oleObj spid="_x0000_s61442" name="Equation" r:id="rId4" imgW="1104840" imgH="457200" progId="Equation.3">
              <p:embed/>
            </p:oleObj>
          </a:graphicData>
        </a:graphic>
      </p:graphicFrame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457200" y="4038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2</a:t>
            </a:r>
            <a:r>
              <a:rPr lang="en-US"/>
              <a:t> = 0 (output shorted)</a:t>
            </a:r>
          </a:p>
        </p:txBody>
      </p:sp>
      <p:graphicFrame>
        <p:nvGraphicFramePr>
          <p:cNvPr id="28697" name="Object 25"/>
          <p:cNvGraphicFramePr>
            <a:graphicFrameLocks noChangeAspect="1"/>
          </p:cNvGraphicFramePr>
          <p:nvPr/>
        </p:nvGraphicFramePr>
        <p:xfrm>
          <a:off x="457200" y="4495800"/>
          <a:ext cx="3816350" cy="2206625"/>
        </p:xfrm>
        <a:graphic>
          <a:graphicData uri="http://schemas.openxmlformats.org/presentationml/2006/ole">
            <p:oleObj spid="_x0000_s61443" name="Equation" r:id="rId5" imgW="1536480" imgH="888840" progId="Equation.3">
              <p:embed/>
            </p:oleObj>
          </a:graphicData>
        </a:graphic>
      </p:graphicFrame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44958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5257800" y="4800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Impedansi input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4495800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5334000" y="5867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Penguatan arus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ybri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62000"/>
            <a:ext cx="6337300" cy="257810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MODEL HYBRID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828800" y="609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ie</a:t>
            </a:r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562600" y="190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oe</a:t>
            </a:r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981200" y="1828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re</a:t>
            </a:r>
            <a:r>
              <a:rPr lang="en-US"/>
              <a:t>V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419600" y="1828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fe</a:t>
            </a:r>
            <a:r>
              <a:rPr lang="en-US"/>
              <a:t>i</a:t>
            </a:r>
            <a:r>
              <a:rPr lang="en-US" baseline="-25000"/>
              <a:t>1</a:t>
            </a: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53200" y="914400"/>
            <a:ext cx="762000" cy="2271713"/>
            <a:chOff x="4128" y="576"/>
            <a:chExt cx="480" cy="1431"/>
          </a:xfrm>
        </p:grpSpPr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4128" y="120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4272" y="8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4272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4368" y="5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</a:t>
              </a: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4368" y="17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-</a:t>
              </a:r>
            </a:p>
          </p:txBody>
        </p:sp>
      </p:grp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62000" y="182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990600" y="121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9906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09600" y="914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096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914400" y="838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066800" y="457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6248400" y="457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2</a:t>
            </a:r>
            <a:endParaRPr lang="en-US"/>
          </a:p>
        </p:txBody>
      </p:sp>
      <p:graphicFrame>
        <p:nvGraphicFramePr>
          <p:cNvPr id="29719" name="Object 23"/>
          <p:cNvGraphicFramePr>
            <a:graphicFrameLocks noChangeAspect="1"/>
          </p:cNvGraphicFramePr>
          <p:nvPr/>
        </p:nvGraphicFramePr>
        <p:xfrm>
          <a:off x="5562600" y="3276600"/>
          <a:ext cx="2743200" cy="1135063"/>
        </p:xfrm>
        <a:graphic>
          <a:graphicData uri="http://schemas.openxmlformats.org/presentationml/2006/ole">
            <p:oleObj spid="_x0000_s62466" name="Equation" r:id="rId4" imgW="1104840" imgH="457200" progId="Equation.3">
              <p:embed/>
            </p:oleObj>
          </a:graphicData>
        </a:graphic>
      </p:graphicFrame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57200" y="4038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 = 0 (input open)</a:t>
            </a:r>
          </a:p>
        </p:txBody>
      </p:sp>
      <p:graphicFrame>
        <p:nvGraphicFramePr>
          <p:cNvPr id="29721" name="Object 25"/>
          <p:cNvGraphicFramePr>
            <a:graphicFrameLocks noChangeAspect="1"/>
          </p:cNvGraphicFramePr>
          <p:nvPr/>
        </p:nvGraphicFramePr>
        <p:xfrm>
          <a:off x="284163" y="4495800"/>
          <a:ext cx="4164012" cy="2206625"/>
        </p:xfrm>
        <a:graphic>
          <a:graphicData uri="http://schemas.openxmlformats.org/presentationml/2006/ole">
            <p:oleObj spid="_x0000_s62467" name="Equation" r:id="rId5" imgW="1676160" imgH="888840" progId="Equation.3">
              <p:embed/>
            </p:oleObj>
          </a:graphicData>
        </a:graphic>
      </p:graphicFrame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44958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257800" y="4800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Penguatan tegangan balik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4495800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5334000" y="5867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Admitansi output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c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1866900" cy="5130800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562600" y="0"/>
            <a:ext cx="35814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Analisis DC (f = 0)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Semua sumber AC = 0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Semua kapasitor open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Tentukan arus emiter I</a:t>
            </a:r>
            <a:r>
              <a:rPr lang="en-US" baseline="-25000"/>
              <a:t>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aseline="-25000"/>
              <a:t> </a:t>
            </a:r>
            <a:r>
              <a:rPr lang="en-US"/>
              <a:t>Tentukan tahanan dalam r</a:t>
            </a:r>
            <a:r>
              <a:rPr lang="en-US" baseline="-25000"/>
              <a:t>e</a:t>
            </a:r>
            <a:r>
              <a:rPr lang="en-US"/>
              <a:t>’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76400" y="198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85800" y="2209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85800" y="4191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676400" y="4419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E</a:t>
            </a:r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81200" y="609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CC</a:t>
            </a:r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85800" y="3200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209800" y="3733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E</a:t>
            </a:r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24384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438400" y="4419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E</a:t>
            </a:r>
            <a:endParaRPr lang="en-US"/>
          </a:p>
        </p:txBody>
      </p:sp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124200" y="2057400"/>
          <a:ext cx="4202113" cy="4616450"/>
        </p:xfrm>
        <a:graphic>
          <a:graphicData uri="http://schemas.openxmlformats.org/presentationml/2006/ole">
            <p:oleObj spid="_x0000_s45058" name="Equation" r:id="rId4" imgW="2057400" imgH="226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572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G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838200"/>
            <a:ext cx="6553200" cy="5359400"/>
            <a:chOff x="192" y="528"/>
            <a:chExt cx="4128" cy="3376"/>
          </a:xfrm>
        </p:grpSpPr>
        <p:pic>
          <p:nvPicPr>
            <p:cNvPr id="4101" name="Picture 5" descr="c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672"/>
              <a:ext cx="3800" cy="3232"/>
            </a:xfrm>
            <a:prstGeom prst="rect">
              <a:avLst/>
            </a:prstGeom>
            <a:noFill/>
          </p:spPr>
        </p:pic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160" y="139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C</a:t>
              </a:r>
              <a:endParaRPr lang="en-US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3648" y="268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L</a:t>
              </a:r>
              <a:endParaRPr lang="en-US"/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536" y="153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1536" y="278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2160" y="292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2928" y="158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1392" y="192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3120" y="288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E</a:t>
              </a:r>
              <a:endParaRPr lang="en-US"/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2352" y="528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CC</a:t>
              </a:r>
              <a:endParaRPr lang="en-US"/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3984" y="182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o</a:t>
              </a:r>
              <a:endParaRPr lang="en-US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864" y="196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G</a:t>
              </a:r>
              <a:endParaRPr lang="en-US"/>
            </a:p>
          </p:txBody>
        </p:sp>
      </p:grp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648200" y="0"/>
            <a:ext cx="4495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Analisis ac (f = 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Semua sumber DC = 0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Semua kapasitor short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Tentukan impedansi input basis Z</a:t>
            </a:r>
            <a:r>
              <a:rPr lang="en-US" baseline="-25000"/>
              <a:t>inbase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aseline="-25000"/>
              <a:t>  </a:t>
            </a:r>
            <a:r>
              <a:rPr lang="en-US"/>
              <a:t>Buat rangkaian pengganti 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7315200" cy="2984500"/>
            <a:chOff x="96" y="336"/>
            <a:chExt cx="4608" cy="1880"/>
          </a:xfrm>
        </p:grpSpPr>
        <p:pic>
          <p:nvPicPr>
            <p:cNvPr id="5124" name="Picture 4" descr="ce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336"/>
              <a:ext cx="4184" cy="1880"/>
            </a:xfrm>
            <a:prstGeom prst="rect">
              <a:avLst/>
            </a:prstGeom>
            <a:noFill/>
          </p:spPr>
        </p:pic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056" y="120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680" y="120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3360" y="115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C</a:t>
              </a:r>
              <a:endParaRPr lang="en-US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936" y="115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L</a:t>
              </a:r>
              <a:endParaRPr lang="en-US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768" y="57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G</a:t>
              </a:r>
              <a:endParaRPr lang="en-US"/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96" y="72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G</a:t>
              </a:r>
              <a:endParaRPr lang="en-US"/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4368" y="43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o</a:t>
              </a:r>
              <a:endParaRPr lang="en-US"/>
            </a:p>
          </p:txBody>
        </p:sp>
      </p:grpSp>
      <p:pic>
        <p:nvPicPr>
          <p:cNvPr id="5133" name="Picture 13" descr="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4610100" cy="2971800"/>
          </a:xfrm>
          <a:prstGeom prst="rect">
            <a:avLst/>
          </a:prstGeom>
          <a:noFill/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1148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981200" y="4724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12</a:t>
            </a:r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914400" y="3657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G</a:t>
            </a:r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648200" y="3429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0" y="3810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G</a:t>
            </a:r>
            <a:endParaRPr lang="en-US"/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5334000" y="3276600"/>
          <a:ext cx="3276600" cy="1879600"/>
        </p:xfrm>
        <a:graphic>
          <a:graphicData uri="http://schemas.openxmlformats.org/presentationml/2006/ole">
            <p:oleObj spid="_x0000_s46082" name="Equation" r:id="rId5" imgW="1549080" imgH="888840" progId="Equation.3">
              <p:embed/>
            </p:oleObj>
          </a:graphicData>
        </a:graphic>
      </p:graphicFrame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5410200" y="495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181600" y="5638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Tahanan kolektor ac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ce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5270500" cy="25781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RANGKAIAN PENGGANTI TRANSISTOR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14600" y="1371600"/>
            <a:ext cx="2438400" cy="2133600"/>
          </a:xfrm>
          <a:prstGeom prst="rect">
            <a:avLst/>
          </a:prstGeom>
          <a:solidFill>
            <a:srgbClr val="CCECFF">
              <a:alpha val="0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0" y="3505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T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257800" y="2590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886200" y="1524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667000" y="1600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19400" y="2590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e</a:t>
            </a: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5146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31242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524000" y="2590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12</a:t>
            </a:r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429000" y="2590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e</a:t>
            </a:r>
            <a:r>
              <a:rPr lang="en-US"/>
              <a:t>’</a:t>
            </a:r>
          </a:p>
        </p:txBody>
      </p:sp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5715000" y="533400"/>
          <a:ext cx="3213100" cy="5233988"/>
        </p:xfrm>
        <a:graphic>
          <a:graphicData uri="http://schemas.openxmlformats.org/presentationml/2006/ole">
            <p:oleObj spid="_x0000_s47106" name="Equation" r:id="rId4" imgW="1231560" imgH="2006280" progId="Equation.3">
              <p:embed/>
            </p:oleObj>
          </a:graphicData>
        </a:graphic>
      </p:graphicFrame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143000" y="167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G</a:t>
            </a:r>
            <a:endParaRPr lang="en-US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200400" y="167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572000" y="167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457200" y="4724400"/>
          <a:ext cx="4273550" cy="1889125"/>
        </p:xfrm>
        <a:graphic>
          <a:graphicData uri="http://schemas.openxmlformats.org/presentationml/2006/ole">
            <p:oleObj spid="_x0000_s47107" name="Equation" r:id="rId5" imgW="1638000" imgH="723600" progId="Equation.3">
              <p:embed/>
            </p:oleObj>
          </a:graphicData>
        </a:graphic>
      </p:graphicFrame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352800" y="3124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2286000" y="1143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286000" y="114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2286000" y="434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200400" y="914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-25000"/>
              <a:t>in(base)</a:t>
            </a:r>
            <a:endParaRPr lang="en-US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0" y="1905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6096000" cy="2379663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248400" y="1524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81600" y="144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124200" y="1600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</a:t>
            </a:r>
            <a:r>
              <a:rPr lang="en-US"/>
              <a:t>r</a:t>
            </a:r>
            <a:r>
              <a:rPr lang="en-US" baseline="-25000"/>
              <a:t>c</a:t>
            </a:r>
            <a:r>
              <a:rPr lang="en-US"/>
              <a:t>’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371600" y="533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G</a:t>
            </a:r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828800" y="167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12</a:t>
            </a:r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819400" y="609600"/>
            <a:ext cx="2819400" cy="2133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733800" y="685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</a:t>
            </a:r>
            <a:r>
              <a:rPr lang="en-US">
                <a:sym typeface="Symbol" pitchFamily="18" charset="2"/>
              </a:rPr>
              <a:t></a:t>
            </a:r>
          </a:p>
        </p:txBody>
      </p:sp>
      <p:pic>
        <p:nvPicPr>
          <p:cNvPr id="7183" name="Picture 15" descr="c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57600"/>
            <a:ext cx="4356100" cy="2095500"/>
          </a:xfrm>
          <a:prstGeom prst="rect">
            <a:avLst/>
          </a:prstGeom>
          <a:noFill/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648200" y="4343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438400" y="4419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-25000"/>
              <a:t>in</a:t>
            </a:r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295400" y="3581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G</a:t>
            </a:r>
            <a:endParaRPr lang="en-US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572000" y="3733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209800" y="3657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b</a:t>
            </a:r>
            <a:endParaRPr lang="en-US"/>
          </a:p>
        </p:txBody>
      </p:sp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5697538" y="3048000"/>
          <a:ext cx="3446462" cy="3354388"/>
        </p:xfrm>
        <a:graphic>
          <a:graphicData uri="http://schemas.openxmlformats.org/presentationml/2006/ole">
            <p:oleObj spid="_x0000_s48130" name="Equation" r:id="rId5" imgW="1409400" imgH="1371600" progId="Equation.3">
              <p:embed/>
            </p:oleObj>
          </a:graphicData>
        </a:graphic>
      </p:graphicFrame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04800" y="838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G</a:t>
            </a:r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04800" y="3810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G</a:t>
            </a:r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286000" y="381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2286000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286000" y="381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0480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-25000"/>
              <a:t>in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14400"/>
            <a:ext cx="57150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705600" y="2971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 =100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0"/>
            <a:ext cx="6934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Contoh soal 4.1</a:t>
            </a:r>
          </a:p>
          <a:p>
            <a:pPr>
              <a:spcBef>
                <a:spcPct val="50000"/>
              </a:spcBef>
            </a:pPr>
            <a:r>
              <a:rPr lang="en-US"/>
              <a:t>a). Tentukan tegangan output dari penguat CE di bawah  ini</a:t>
            </a:r>
          </a:p>
          <a:p>
            <a:pPr>
              <a:spcBef>
                <a:spcPct val="50000"/>
              </a:spcBef>
            </a:pPr>
            <a:r>
              <a:rPr lang="en-US"/>
              <a:t>b). Berapa outputnya bila temperaturnya naik menjadi 150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304800" y="1295400"/>
          <a:ext cx="5486400" cy="5351463"/>
        </p:xfrm>
        <a:graphic>
          <a:graphicData uri="http://schemas.openxmlformats.org/presentationml/2006/ole">
            <p:oleObj spid="_x0000_s49154" name="Equation" r:id="rId4" imgW="3124080" imgH="3047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81000" y="609600"/>
          <a:ext cx="5799138" cy="3817938"/>
        </p:xfrm>
        <a:graphic>
          <a:graphicData uri="http://schemas.openxmlformats.org/presentationml/2006/ole">
            <p:oleObj spid="_x0000_s50178" name="Equation" r:id="rId3" imgW="3047760" imgH="200628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406</Words>
  <Application>Microsoft PowerPoint</Application>
  <PresentationFormat>On-screen Show (4:3)</PresentationFormat>
  <Paragraphs>202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CorelPhotoPaint.Image.10</vt:lpstr>
      <vt:lpstr>Equation</vt:lpstr>
      <vt:lpstr>Pertemuan ke-5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AcerPower S210</dc:creator>
  <cp:lastModifiedBy>Acer</cp:lastModifiedBy>
  <cp:revision>14</cp:revision>
  <dcterms:created xsi:type="dcterms:W3CDTF">2005-02-27T01:04:43Z</dcterms:created>
  <dcterms:modified xsi:type="dcterms:W3CDTF">2010-03-28T13:46:32Z</dcterms:modified>
</cp:coreProperties>
</file>