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</p:sldMasterIdLst>
  <p:notesMasterIdLst>
    <p:notesMasterId r:id="rId20"/>
  </p:notesMasterIdLst>
  <p:sldIdLst>
    <p:sldId id="260" r:id="rId2"/>
    <p:sldId id="261" r:id="rId3"/>
    <p:sldId id="262" r:id="rId4"/>
    <p:sldId id="263" r:id="rId5"/>
    <p:sldId id="264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340" r:id="rId15"/>
    <p:sldId id="274" r:id="rId16"/>
    <p:sldId id="341" r:id="rId17"/>
    <p:sldId id="275" r:id="rId18"/>
    <p:sldId id="276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9900"/>
    <a:srgbClr val="FFFF00"/>
    <a:srgbClr val="FF0066"/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7540562-E719-41A9-9870-DC3370E9F87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9459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460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9461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62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63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64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65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66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67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68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69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0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1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472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9473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4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5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6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7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8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9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0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1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2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3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4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5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6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7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8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9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90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491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949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9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9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9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9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9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9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9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0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0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0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0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0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0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0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0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0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50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95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95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95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5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5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5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9522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523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9524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9525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9526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AE163A7-0D0D-4A0F-A97F-871EC92422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/>
              <a:t>ET3041 Jaringan Telekomunikasi</a:t>
            </a:r>
          </a:p>
          <a:p>
            <a:r>
              <a:rPr lang="id-ID"/>
              <a:t>http://telecom.ee.itb.ac.id/~tutun/ET3041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D418D5-8A67-43C1-894D-4BEC2C7B5D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/>
              <a:t>ET3041 Jaringan Telekomunikasi</a:t>
            </a:r>
          </a:p>
          <a:p>
            <a:r>
              <a:rPr lang="id-ID"/>
              <a:t>http://telecom.ee.itb.ac.id/~tutun/ET3041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A1493B-D8D2-453B-95F1-8CD5DFE603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916238" y="6245225"/>
            <a:ext cx="3384550" cy="476250"/>
          </a:xfrm>
        </p:spPr>
        <p:txBody>
          <a:bodyPr/>
          <a:lstStyle>
            <a:lvl1pPr>
              <a:defRPr/>
            </a:lvl1pPr>
          </a:lstStyle>
          <a:p>
            <a:r>
              <a:rPr lang="id-ID"/>
              <a:t>ET3041 Jaringan Telekomunikasi</a:t>
            </a:r>
          </a:p>
          <a:p>
            <a:r>
              <a:rPr lang="id-ID"/>
              <a:t>http://telecom.ee.itb.ac.id/~tutun/ET3041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75475" y="63087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426F682-4FD0-448B-8E5E-F21D49A6D1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/>
              <a:t>ET3041 Jaringan Telekomunikasi</a:t>
            </a:r>
          </a:p>
          <a:p>
            <a:r>
              <a:rPr lang="id-ID"/>
              <a:t>http://telecom.ee.itb.ac.id/~tutun/ET3041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A4DF16-14BF-4B67-98F6-C5F7FFE720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/>
              <a:t>ET3041 Jaringan Telekomunikasi</a:t>
            </a:r>
          </a:p>
          <a:p>
            <a:r>
              <a:rPr lang="id-ID"/>
              <a:t>http://telecom.ee.itb.ac.id/~tutun/ET3041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C9528A-4930-4463-86AB-1962FFDAA6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/>
              <a:t>ET3041 Jaringan Telekomunikasi</a:t>
            </a:r>
          </a:p>
          <a:p>
            <a:r>
              <a:rPr lang="id-ID"/>
              <a:t>http://telecom.ee.itb.ac.id/~tutun/ET3041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3F517E-B9B5-4975-B763-9E64C2A5EC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/>
              <a:t>ET3041 Jaringan Telekomunikasi</a:t>
            </a:r>
          </a:p>
          <a:p>
            <a:r>
              <a:rPr lang="id-ID"/>
              <a:t>http://telecom.ee.itb.ac.id/~tutun/ET3041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AB284B-AECC-4E60-B5EB-44C340F5AF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/>
              <a:t>ET3041 Jaringan Telekomunikasi</a:t>
            </a:r>
          </a:p>
          <a:p>
            <a:r>
              <a:rPr lang="id-ID"/>
              <a:t>http://telecom.ee.itb.ac.id/~tutun/ET3041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B63E1D-A71C-4F23-8C0C-A10A1BA58C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/>
              <a:t>ET3041 Jaringan Telekomunikasi</a:t>
            </a:r>
          </a:p>
          <a:p>
            <a:r>
              <a:rPr lang="id-ID"/>
              <a:t>http://telecom.ee.itb.ac.id/~tutun/ET3041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46E45F-C1AB-4F79-A4CA-EA4253CEF2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/>
              <a:t>ET3041 Jaringan Telekomunikasi</a:t>
            </a:r>
          </a:p>
          <a:p>
            <a:r>
              <a:rPr lang="id-ID"/>
              <a:t>http://telecom.ee.itb.ac.id/~tutun/ET3041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C619D6-CA3B-4926-9942-2993632D31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/>
              <a:t>ET3041 Jaringan Telekomunikasi</a:t>
            </a:r>
          </a:p>
          <a:p>
            <a:r>
              <a:rPr lang="id-ID"/>
              <a:t>http://telecom.ee.itb.ac.id/~tutun/ET3041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E8E80B-0A65-4BE2-96B5-1934C6756F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8435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8436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8437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8438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39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0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1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2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3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4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5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6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7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8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449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8450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1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2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3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4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5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6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7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8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9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0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1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2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3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4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5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6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7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468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8469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0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1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2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3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4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5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6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7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8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9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0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1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2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3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4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5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486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8487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8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9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90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91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92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93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8494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495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96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97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98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8499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500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501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8502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16238" y="6245225"/>
            <a:ext cx="33845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id-ID"/>
              <a:t>ET3041 Jaringan Telekomunikasi</a:t>
            </a:r>
          </a:p>
          <a:p>
            <a:r>
              <a:rPr lang="id-ID"/>
              <a:t>http://telecom.ee.itb.ac.id/~tutun/ET3041</a:t>
            </a:r>
            <a:endParaRPr lang="en-US"/>
          </a:p>
        </p:txBody>
      </p:sp>
      <p:sp>
        <p:nvSpPr>
          <p:cNvPr id="18503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75475" y="63087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CFD9467-DE25-4162-BDFF-A8EE685BD5F6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2160-6B44-4B43-8B37-AD9F75037771}" type="slidenum">
              <a:rPr lang="en-US"/>
              <a:pPr/>
              <a:t>1</a:t>
            </a:fld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47950"/>
            <a:ext cx="8229600" cy="1357313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id-ID"/>
              <a:t> Telekomunikasi adalah teknologi yang digunakan untuk berkomunikasi jarak jauh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3EDB3-E56C-4E56-AFFD-4F410320C739}" type="slidenum">
              <a:rPr lang="en-US"/>
              <a:pPr/>
              <a:t>10</a:t>
            </a:fld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Organisasi Standard yang lain</a:t>
            </a: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IETF</a:t>
            </a:r>
            <a:r>
              <a:rPr lang="id-ID"/>
              <a:t>:</a:t>
            </a:r>
            <a:r>
              <a:rPr lang="en-US"/>
              <a:t> Internet Engineering Task Force</a:t>
            </a:r>
            <a:endParaRPr lang="id-ID"/>
          </a:p>
          <a:p>
            <a:pPr lvl="1"/>
            <a:r>
              <a:rPr lang="id-ID"/>
              <a:t>Bertanggung jawab terhadap arsitektur Internet</a:t>
            </a:r>
          </a:p>
          <a:p>
            <a:pPr lvl="1"/>
            <a:r>
              <a:rPr lang="id-ID"/>
              <a:t>Mengatur standardisasi protokol TCP/IP untuk Internet</a:t>
            </a:r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id-ID"/>
              <a:t>Jaringan Telekomunikasi Dasar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A0DCC-4F6B-42FC-87DF-1D6180722FFA}" type="slidenum">
              <a:rPr lang="en-US"/>
              <a:pPr/>
              <a:t>12</a:t>
            </a:fld>
            <a:endParaRPr 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id-ID" sz="2800"/>
              <a:t>Tujuan dasar dari adanya suatu jaringan telekomunikasi adalah untuk mengirimkan informasi dari suatu user ke user lain yang ada di dalam jaringan </a:t>
            </a:r>
          </a:p>
          <a:p>
            <a:pPr lvl="1">
              <a:lnSpc>
                <a:spcPct val="90000"/>
              </a:lnSpc>
            </a:pPr>
            <a:r>
              <a:rPr lang="id-ID" sz="2400"/>
              <a:t>User dari suatu jaringan publik disebut </a:t>
            </a:r>
            <a:r>
              <a:rPr lang="id-ID" sz="2400" i="1"/>
              <a:t>subscriber</a:t>
            </a:r>
            <a:endParaRPr lang="id-ID" sz="2400"/>
          </a:p>
          <a:p>
            <a:pPr>
              <a:lnSpc>
                <a:spcPct val="90000"/>
              </a:lnSpc>
            </a:pPr>
            <a:r>
              <a:rPr lang="id-ID" sz="2800"/>
              <a:t>Informasi yang berasal dari user dapat beragam (bisa voice, data maupun video)</a:t>
            </a:r>
          </a:p>
          <a:p>
            <a:pPr>
              <a:lnSpc>
                <a:spcPct val="90000"/>
              </a:lnSpc>
            </a:pPr>
            <a:r>
              <a:rPr lang="id-ID" sz="2800"/>
              <a:t>Subscriber dapat mengakses jaringan menggunakan jaringan akses yang beragam (cellular, fixed dsb.)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65A50-7455-46DC-8C0D-93D6C65933E6}" type="slidenum">
              <a:rPr lang="en-US"/>
              <a:pPr/>
              <a:t>13</a:t>
            </a:fld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d-ID"/>
              <a:t>Tiga teknologi yang yang diperlukan untuk berkomunikasi melalui jaringan telekomunikasi:</a:t>
            </a:r>
          </a:p>
          <a:p>
            <a:pPr lvl="1"/>
            <a:r>
              <a:rPr lang="id-ID"/>
              <a:t>Transmisi</a:t>
            </a:r>
          </a:p>
          <a:p>
            <a:pPr lvl="1"/>
            <a:r>
              <a:rPr lang="id-ID"/>
              <a:t>Switching</a:t>
            </a:r>
          </a:p>
          <a:p>
            <a:pPr lvl="1"/>
            <a:r>
              <a:rPr lang="id-ID"/>
              <a:t>Signaling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2100" name="Object 4"/>
          <p:cNvGraphicFramePr>
            <a:graphicFrameLocks noChangeAspect="1"/>
          </p:cNvGraphicFramePr>
          <p:nvPr/>
        </p:nvGraphicFramePr>
        <p:xfrm>
          <a:off x="142875" y="692150"/>
          <a:ext cx="8893175" cy="5043488"/>
        </p:xfrm>
        <a:graphic>
          <a:graphicData uri="http://schemas.openxmlformats.org/presentationml/2006/ole">
            <p:oleObj spid="_x0000_s132100" name="Visio" r:id="rId3" imgW="7183831" imgH="4073957" progId="Visio.Drawing.11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33D71-3C4F-43B9-AC5E-433A5571934F}" type="slidenum">
              <a:rPr lang="en-US"/>
              <a:pPr/>
              <a:t>15</a:t>
            </a:fld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Teknologi Transmisi</a:t>
            </a: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id-ID" sz="2400"/>
              <a:t>Transmisi adalah proses membawa informasi antar </a:t>
            </a:r>
            <a:r>
              <a:rPr lang="id-ID" sz="2400" i="1"/>
              <a:t>end points </a:t>
            </a:r>
            <a:r>
              <a:rPr lang="id-ID" sz="2400"/>
              <a:t>di dalam sistem atau jaringan</a:t>
            </a:r>
          </a:p>
          <a:p>
            <a:pPr>
              <a:lnSpc>
                <a:spcPct val="90000"/>
              </a:lnSpc>
            </a:pPr>
            <a:r>
              <a:rPr lang="id-ID" sz="2400"/>
              <a:t>Sistem transmisi yang sekarang menggunakan empat buah medium transmisi berikut :</a:t>
            </a:r>
          </a:p>
          <a:p>
            <a:pPr lvl="1">
              <a:lnSpc>
                <a:spcPct val="90000"/>
              </a:lnSpc>
            </a:pPr>
            <a:r>
              <a:rPr lang="id-ID" sz="2000"/>
              <a:t>Kabel tembaga</a:t>
            </a:r>
          </a:p>
          <a:p>
            <a:pPr lvl="1">
              <a:lnSpc>
                <a:spcPct val="90000"/>
              </a:lnSpc>
            </a:pPr>
            <a:r>
              <a:rPr lang="id-ID" sz="2000"/>
              <a:t>Kabel serat optik</a:t>
            </a:r>
          </a:p>
          <a:p>
            <a:pPr lvl="1">
              <a:lnSpc>
                <a:spcPct val="90000"/>
              </a:lnSpc>
            </a:pPr>
            <a:r>
              <a:rPr lang="id-ID" sz="2000"/>
              <a:t>Gelombang radio</a:t>
            </a:r>
          </a:p>
          <a:p>
            <a:pPr lvl="1">
              <a:lnSpc>
                <a:spcPct val="90000"/>
              </a:lnSpc>
            </a:pPr>
            <a:r>
              <a:rPr lang="id-ID" sz="2000"/>
              <a:t>Cahaya pada ruang bebas (misalnya infra merah)</a:t>
            </a:r>
          </a:p>
          <a:p>
            <a:pPr>
              <a:lnSpc>
                <a:spcPct val="90000"/>
              </a:lnSpc>
            </a:pPr>
            <a:r>
              <a:rPr lang="id-ID" sz="2400"/>
              <a:t>Dalam suatu jaringan telekomunikasi, sistem transmisi digunakan untuk saling menghubungkan sentral (router)</a:t>
            </a:r>
          </a:p>
          <a:p>
            <a:pPr lvl="1">
              <a:lnSpc>
                <a:spcPct val="90000"/>
              </a:lnSpc>
            </a:pPr>
            <a:r>
              <a:rPr lang="id-ID" sz="2000"/>
              <a:t>Keseluruhan sistem transmisi ini disebut jaringan transmisi atau jaringan transport (transport network)</a:t>
            </a:r>
          </a:p>
          <a:p>
            <a:pPr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51566-A06C-4F30-B548-BC4E27D28530}" type="slidenum">
              <a:rPr lang="en-US"/>
              <a:pPr/>
              <a:t>16</a:t>
            </a:fld>
            <a:endParaRPr lang="en-US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r>
              <a:rPr lang="id-ID" dirty="0"/>
              <a:t>Transmisi sinyal dapat </a:t>
            </a:r>
            <a:r>
              <a:rPr lang="id-ID" dirty="0" smtClean="0"/>
              <a:t>dilakuka</a:t>
            </a:r>
            <a:r>
              <a:rPr lang="en-US" dirty="0" smtClean="0"/>
              <a:t>n</a:t>
            </a:r>
            <a:r>
              <a:rPr lang="id-ID" dirty="0" smtClean="0"/>
              <a:t> </a:t>
            </a:r>
            <a:r>
              <a:rPr lang="id-ID" dirty="0"/>
              <a:t>secara:</a:t>
            </a:r>
          </a:p>
          <a:p>
            <a:pPr lvl="1"/>
            <a:r>
              <a:rPr lang="id-ID" dirty="0"/>
              <a:t>Simplex : satu arah</a:t>
            </a:r>
          </a:p>
          <a:p>
            <a:pPr lvl="2"/>
            <a:r>
              <a:rPr lang="id-ID" dirty="0"/>
              <a:t>Contoh: siaran TV, siaran radio</a:t>
            </a:r>
          </a:p>
          <a:p>
            <a:pPr lvl="1"/>
            <a:r>
              <a:rPr lang="id-ID" dirty="0"/>
              <a:t>Duplex : Dua arah</a:t>
            </a:r>
          </a:p>
          <a:p>
            <a:pPr lvl="2"/>
            <a:r>
              <a:rPr lang="id-ID" dirty="0"/>
              <a:t>Half-duplex</a:t>
            </a:r>
          </a:p>
          <a:p>
            <a:pPr lvl="3"/>
            <a:r>
              <a:rPr lang="id-ID" dirty="0"/>
              <a:t>Transmit dan receive dilakukan secara bergantian</a:t>
            </a:r>
          </a:p>
          <a:p>
            <a:pPr lvl="4"/>
            <a:r>
              <a:rPr lang="id-ID" dirty="0"/>
              <a:t>Contoh: komunikasi menggunakan handy talky</a:t>
            </a:r>
          </a:p>
          <a:p>
            <a:pPr lvl="2"/>
            <a:r>
              <a:rPr lang="id-ID" dirty="0"/>
              <a:t>Full-duplex</a:t>
            </a:r>
          </a:p>
          <a:p>
            <a:pPr lvl="3"/>
            <a:r>
              <a:rPr lang="id-ID" dirty="0"/>
              <a:t>Transmit dan receive dapat dilakukan secara bersamaan</a:t>
            </a:r>
          </a:p>
          <a:p>
            <a:pPr lvl="4"/>
            <a:r>
              <a:rPr lang="id-ID" dirty="0"/>
              <a:t>Contoh: komunikasi menggunakan telepon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CC145-0E3D-4CC7-B8A6-EDBEE2918450}" type="slidenum">
              <a:rPr lang="en-US"/>
              <a:pPr/>
              <a:t>17</a:t>
            </a:fld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Teknologi Switching</a:t>
            </a: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/>
              <a:t>Suatu teknologi yang digunakan pada switch untuk menghubungkan (men-switch) panggilan (pada jaringan telepon) atau </a:t>
            </a:r>
          </a:p>
          <a:p>
            <a:r>
              <a:rPr lang="id-ID" dirty="0"/>
              <a:t>Mengarahkan/memforward paket dari suatu link ke link yang lain</a:t>
            </a:r>
          </a:p>
          <a:p>
            <a:r>
              <a:rPr lang="id-ID" dirty="0"/>
              <a:t>Kita akan pelajari ini lebih detail</a:t>
            </a:r>
          </a:p>
          <a:p>
            <a:endParaRPr lang="id-ID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E6904-9675-49E8-9501-E70600452E5A}" type="slidenum">
              <a:rPr lang="en-US"/>
              <a:pPr/>
              <a:t>18</a:t>
            </a:fld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Teknologi Signaling</a:t>
            </a: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Signaling </a:t>
            </a:r>
            <a:r>
              <a:rPr lang="id-ID" sz="2400" dirty="0"/>
              <a:t>adalah mekanisme yang memungkinkan entitas yang berada di dalam jaringan (misalnya perangkat di pelanggan, switch dsb.) untuk membentuk, mempertahankan, dan memutuskan suatu sesi di dalam jaringan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id-ID" sz="2400" dirty="0"/>
              <a:t>Proses s</a:t>
            </a:r>
            <a:r>
              <a:rPr lang="en-US" sz="2400" dirty="0" err="1"/>
              <a:t>ignaling</a:t>
            </a:r>
            <a:r>
              <a:rPr lang="en-US" sz="2400" dirty="0"/>
              <a:t> </a:t>
            </a:r>
            <a:r>
              <a:rPr lang="id-ID" sz="2400" dirty="0"/>
              <a:t>dilaksanakan menggunakan suatu sinyal atau pesan tertentu</a:t>
            </a:r>
          </a:p>
          <a:p>
            <a:pPr lvl="1">
              <a:lnSpc>
                <a:spcPct val="90000"/>
              </a:lnSpc>
            </a:pPr>
            <a:r>
              <a:rPr lang="id-ID" sz="2000" dirty="0"/>
              <a:t>Contoh: ketika kita mengangkat handset telepon untuk melakukan panggilan akan terdengar nada panggil (dial tone) </a:t>
            </a:r>
          </a:p>
          <a:p>
            <a:pPr lvl="2">
              <a:lnSpc>
                <a:spcPct val="90000"/>
              </a:lnSpc>
            </a:pPr>
            <a:r>
              <a:rPr lang="id-ID" sz="1800" dirty="0"/>
              <a:t>Dial tone mengindikasikan bahwa sentral telepon siap menerima informasi nomor yang </a:t>
            </a:r>
            <a:r>
              <a:rPr lang="id-ID" sz="1800" dirty="0" smtClean="0"/>
              <a:t>dituju</a:t>
            </a:r>
            <a:endParaRPr lang="id-ID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81AF3-2E66-4841-8E42-8ABF36D7D297}" type="slidenum">
              <a:rPr lang="en-US"/>
              <a:pPr/>
              <a:t>2</a:t>
            </a:fld>
            <a:endParaRPr lang="en-US"/>
          </a:p>
        </p:txBody>
      </p:sp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38288" y="260350"/>
            <a:ext cx="5986462" cy="592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63523-BD8E-410E-9D33-0032814407F7}" type="slidenum">
              <a:rPr lang="en-US"/>
              <a:pPr/>
              <a:t>3</a:t>
            </a:fld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6988"/>
            <a:ext cx="8229600" cy="1139826"/>
          </a:xfrm>
        </p:spPr>
        <p:txBody>
          <a:bodyPr/>
          <a:lstStyle/>
          <a:p>
            <a:r>
              <a:rPr lang="id-ID"/>
              <a:t>Sejarah</a:t>
            </a:r>
            <a:endParaRPr lang="en-US"/>
          </a:p>
        </p:txBody>
      </p:sp>
      <p:pic>
        <p:nvPicPr>
          <p:cNvPr id="2663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125538"/>
            <a:ext cx="8682038" cy="457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DA72-EA44-4231-BB02-F4EE42DA7936}" type="slidenum">
              <a:rPr lang="en-US"/>
              <a:pPr/>
              <a:t>4</a:t>
            </a:fld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Standarisasi</a:t>
            </a:r>
            <a:endParaRPr lang="en-US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id-ID" sz="2400"/>
              <a:t>Jaringan telekomunikasi dirancang untuk melayani beragam pengguna yang menggunakan berbagai macam perangkat yang berasal dari vendor yang berbeda</a:t>
            </a:r>
          </a:p>
          <a:p>
            <a:pPr>
              <a:lnSpc>
                <a:spcPct val="90000"/>
              </a:lnSpc>
            </a:pPr>
            <a:r>
              <a:rPr lang="id-ID" sz="2400"/>
              <a:t>Untuk merencanakan dan membangun suatu jaringan secara efektif, diperlukan suatu standard yang menjamin interoperability, compatibility, dan kinerja yang dipersyaratkan secara ekonomis</a:t>
            </a:r>
          </a:p>
          <a:p>
            <a:pPr>
              <a:lnSpc>
                <a:spcPct val="90000"/>
              </a:lnSpc>
            </a:pPr>
            <a:r>
              <a:rPr lang="id-ID" sz="2400"/>
              <a:t>Suatu standard yang terbuka (open standard) diperlukan untuk memungkinkan interkoneksi sistem, perangkat maupun jaringan yang berasal dari vendor maupun operator yang berbeda </a:t>
            </a:r>
            <a:endParaRPr lang="en-US"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2E267-A428-4CA8-8B6E-0C5A44F100DA}" type="slidenum">
              <a:rPr lang="en-US"/>
              <a:pPr/>
              <a:t>5</a:t>
            </a:fld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Organisasi-organisasi Standard</a:t>
            </a: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/>
              <a:t>Otoritas standard nasional</a:t>
            </a:r>
          </a:p>
          <a:p>
            <a:pPr lvl="1"/>
            <a:r>
              <a:rPr lang="id-ID" dirty="0"/>
              <a:t>Menetapkan standard resmi suatu negara tertentu</a:t>
            </a:r>
          </a:p>
          <a:p>
            <a:pPr lvl="2"/>
            <a:r>
              <a:rPr lang="id-ID" dirty="0"/>
              <a:t>Indonesia : Menkominfo (Ditjen POSTEL)</a:t>
            </a:r>
          </a:p>
          <a:p>
            <a:pPr lvl="3">
              <a:buFont typeface="Wingdings" pitchFamily="2" charset="2"/>
              <a:buChar char="Ø"/>
            </a:pPr>
            <a:r>
              <a:rPr lang="id-ID" dirty="0"/>
              <a:t>BRTI : Badan Regulasi Telekomunikasi Indonesia</a:t>
            </a:r>
          </a:p>
          <a:p>
            <a:pPr lvl="2"/>
            <a:r>
              <a:rPr lang="id-ID" dirty="0"/>
              <a:t>Inggris : British Standard Institute (BSI)</a:t>
            </a:r>
          </a:p>
          <a:p>
            <a:pPr lvl="2"/>
            <a:r>
              <a:rPr lang="id-ID" dirty="0"/>
              <a:t>Jerman : </a:t>
            </a:r>
            <a:r>
              <a:rPr lang="en-US" dirty="0"/>
              <a:t>Deutsche </a:t>
            </a:r>
            <a:r>
              <a:rPr lang="en-US" dirty="0" err="1"/>
              <a:t>Industrie-Normen</a:t>
            </a:r>
            <a:r>
              <a:rPr lang="id-ID" dirty="0"/>
              <a:t> (DIN)</a:t>
            </a:r>
          </a:p>
          <a:p>
            <a:pPr lvl="2"/>
            <a:r>
              <a:rPr lang="id-ID" dirty="0"/>
              <a:t>Amerika : American National Standard Institute (ANSI)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84785-4F16-4FFD-B31A-209A50F335B3}" type="slidenum">
              <a:rPr lang="en-US"/>
              <a:pPr/>
              <a:t>6</a:t>
            </a:fld>
            <a:endParaRPr 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6988"/>
            <a:ext cx="8229600" cy="1139826"/>
          </a:xfrm>
        </p:spPr>
        <p:txBody>
          <a:bodyPr/>
          <a:lstStyle/>
          <a:p>
            <a:r>
              <a:rPr lang="id-ID" sz="4000"/>
              <a:t>Badan Standard Eropa</a:t>
            </a:r>
            <a:endParaRPr lang="en-US" sz="400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3786190"/>
            <a:ext cx="8229600" cy="242413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id-ID" sz="2000" dirty="0"/>
              <a:t>ETSI: </a:t>
            </a:r>
            <a:r>
              <a:rPr lang="en-US" sz="2000" dirty="0"/>
              <a:t>European Telecommunications Standards Institute</a:t>
            </a:r>
            <a:endParaRPr lang="id-ID" sz="2000" dirty="0"/>
          </a:p>
          <a:p>
            <a:pPr lvl="1">
              <a:lnSpc>
                <a:spcPct val="80000"/>
              </a:lnSpc>
            </a:pPr>
            <a:r>
              <a:rPr lang="id-ID" sz="2000" dirty="0"/>
              <a:t>Suatu badan independent yang menetapkan standard untuk komunitas Eropa</a:t>
            </a:r>
          </a:p>
          <a:p>
            <a:pPr lvl="1">
              <a:lnSpc>
                <a:spcPct val="80000"/>
              </a:lnSpc>
            </a:pPr>
            <a:r>
              <a:rPr lang="id-ID" sz="2000" dirty="0"/>
              <a:t>Contoh : standard GSM</a:t>
            </a: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/>
              <a:t>CEN/CENELEC</a:t>
            </a:r>
            <a:r>
              <a:rPr lang="id-ID" sz="2000" dirty="0"/>
              <a:t>: </a:t>
            </a:r>
            <a:r>
              <a:rPr lang="en-US" sz="2000" dirty="0"/>
              <a:t>European Committee for </a:t>
            </a:r>
            <a:r>
              <a:rPr lang="en-US" sz="2000" dirty="0" err="1"/>
              <a:t>Electrotechnical</a:t>
            </a:r>
            <a:r>
              <a:rPr lang="en-US" sz="2000" dirty="0"/>
              <a:t> Standardization/European</a:t>
            </a:r>
            <a:r>
              <a:rPr lang="id-ID" sz="2000" dirty="0"/>
              <a:t> </a:t>
            </a:r>
            <a:r>
              <a:rPr lang="en-US" sz="2000" dirty="0"/>
              <a:t>Committee for Standardization</a:t>
            </a:r>
            <a:endParaRPr lang="id-ID" sz="2000" dirty="0"/>
          </a:p>
          <a:p>
            <a:pPr lvl="1">
              <a:lnSpc>
                <a:spcPct val="80000"/>
              </a:lnSpc>
            </a:pPr>
            <a:r>
              <a:rPr lang="id-ID" sz="2000" dirty="0"/>
              <a:t>Badan standardisasi teknologi informasi</a:t>
            </a:r>
          </a:p>
          <a:p>
            <a:pPr>
              <a:lnSpc>
                <a:spcPct val="80000"/>
              </a:lnSpc>
            </a:pPr>
            <a:r>
              <a:rPr lang="id-ID" sz="2000" dirty="0"/>
              <a:t>CEPT: </a:t>
            </a:r>
            <a:r>
              <a:rPr lang="fr-FR" sz="2000" dirty="0"/>
              <a:t>Conférence Européenne des Administrations des Postes et des </a:t>
            </a:r>
            <a:r>
              <a:rPr lang="fr-FR" sz="2000" dirty="0" err="1"/>
              <a:t>Telecommunications</a:t>
            </a:r>
            <a:endParaRPr lang="id-ID" sz="2000" dirty="0"/>
          </a:p>
          <a:p>
            <a:pPr lvl="1">
              <a:lnSpc>
                <a:spcPct val="80000"/>
              </a:lnSpc>
            </a:pPr>
            <a:r>
              <a:rPr lang="id-ID" sz="2000" dirty="0"/>
              <a:t>Sebelum ada ETSI, melakukan pekerjaan yang dilakukan ETSI</a:t>
            </a:r>
            <a:endParaRPr lang="en-US" sz="2000" dirty="0"/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66863" y="981075"/>
            <a:ext cx="6173787" cy="252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95639-792F-427B-9FF3-6D7C5C8FEF16}" type="slidenum">
              <a:rPr lang="en-US"/>
              <a:pPr/>
              <a:t>7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00013"/>
            <a:ext cx="8229600" cy="1139826"/>
          </a:xfrm>
        </p:spPr>
        <p:txBody>
          <a:bodyPr/>
          <a:lstStyle/>
          <a:p>
            <a:r>
              <a:rPr lang="id-ID"/>
              <a:t>Badan Standard Amerika</a:t>
            </a:r>
            <a:endParaRPr lang="en-US"/>
          </a:p>
        </p:txBody>
      </p:sp>
      <p:pic>
        <p:nvPicPr>
          <p:cNvPr id="32772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03350" y="836613"/>
            <a:ext cx="5905500" cy="2430462"/>
          </a:xfrm>
          <a:noFill/>
          <a:ln/>
        </p:spPr>
      </p:pic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879475" y="3500438"/>
            <a:ext cx="7940675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74638" indent="-274638">
              <a:buFontTx/>
              <a:buChar char="•"/>
            </a:pPr>
            <a:r>
              <a:rPr lang="id-ID" dirty="0"/>
              <a:t>IEEE : </a:t>
            </a:r>
            <a:r>
              <a:rPr lang="en-US" dirty="0"/>
              <a:t>Institute of Electrical and Electronics Engineers</a:t>
            </a:r>
            <a:endParaRPr lang="id-ID" dirty="0"/>
          </a:p>
          <a:p>
            <a:pPr marL="625475" lvl="1" indent="-168275">
              <a:buFontTx/>
              <a:buChar char="•"/>
            </a:pPr>
            <a:r>
              <a:rPr lang="id-ID" dirty="0"/>
              <a:t>Asosiasi engineer elektro internasional</a:t>
            </a:r>
          </a:p>
          <a:p>
            <a:pPr marL="625475" lvl="1" indent="-168275">
              <a:buFontTx/>
              <a:buChar char="•"/>
            </a:pPr>
            <a:r>
              <a:rPr lang="id-ID" dirty="0"/>
              <a:t>Contoh standard : LAN</a:t>
            </a:r>
          </a:p>
          <a:p>
            <a:pPr marL="274638" indent="-274638">
              <a:buFontTx/>
              <a:buChar char="•"/>
            </a:pPr>
            <a:r>
              <a:rPr lang="id-ID" dirty="0"/>
              <a:t>EIA: Electronic Industries Association</a:t>
            </a:r>
          </a:p>
          <a:p>
            <a:pPr marL="625475" lvl="1" indent="-168275">
              <a:buFontTx/>
              <a:buChar char="•"/>
            </a:pPr>
            <a:r>
              <a:rPr lang="id-ID" dirty="0"/>
              <a:t>Organisasi pabrik perangkat elektronika Amerika</a:t>
            </a:r>
          </a:p>
          <a:p>
            <a:pPr marL="625475" lvl="1" indent="-168275">
              <a:buFontTx/>
              <a:buChar char="•"/>
            </a:pPr>
            <a:r>
              <a:rPr lang="id-ID" dirty="0"/>
              <a:t>Contoh standar: RS232</a:t>
            </a:r>
          </a:p>
          <a:p>
            <a:pPr marL="274638" indent="-274638">
              <a:buFontTx/>
              <a:buChar char="•"/>
            </a:pPr>
            <a:r>
              <a:rPr lang="id-ID" dirty="0"/>
              <a:t>FCC: Federal Communications Commission</a:t>
            </a:r>
          </a:p>
          <a:p>
            <a:pPr marL="625475" lvl="1" indent="-168275">
              <a:buFontTx/>
              <a:buChar char="•"/>
            </a:pPr>
            <a:r>
              <a:rPr lang="id-ID" dirty="0"/>
              <a:t>Badan regulasi pemerintah Amerika </a:t>
            </a:r>
          </a:p>
          <a:p>
            <a:pPr marL="274638" indent="-274638">
              <a:buFontTx/>
              <a:buChar char="•"/>
            </a:pPr>
            <a:r>
              <a:rPr lang="id-ID" dirty="0"/>
              <a:t>TIA: Telecommunications Industry Association</a:t>
            </a:r>
          </a:p>
          <a:p>
            <a:pPr marL="625475" lvl="1" indent="-168275">
              <a:buFontTx/>
              <a:buChar char="•"/>
            </a:pPr>
            <a:r>
              <a:rPr lang="id-ID" dirty="0"/>
              <a:t>Bertugas mengadaptasi standard dunia ke dalam lingkungan Amerika</a:t>
            </a:r>
          </a:p>
          <a:p>
            <a:pPr marL="274638" indent="-274638">
              <a:buFontTx/>
              <a:buChar char="•"/>
            </a:pPr>
            <a:endParaRPr lang="en-US" dirty="0"/>
          </a:p>
          <a:p>
            <a:pPr marL="274638" indent="-274638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A62E-A899-45DD-A2B5-4DA9D35C1AE5}" type="slidenum">
              <a:rPr lang="en-US"/>
              <a:pPr/>
              <a:t>8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Organisasi Global</a:t>
            </a: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id-ID" sz="2400"/>
              <a:t>ITU : International Telecommunication Union</a:t>
            </a:r>
          </a:p>
          <a:p>
            <a:pPr lvl="1">
              <a:lnSpc>
                <a:spcPct val="90000"/>
              </a:lnSpc>
            </a:pPr>
            <a:r>
              <a:rPr lang="id-ID" sz="2000"/>
              <a:t>Badan khusus PBB yang bertanggung jawab di dalam bidang telekomunikasi</a:t>
            </a:r>
          </a:p>
          <a:p>
            <a:pPr lvl="1">
              <a:lnSpc>
                <a:spcPct val="90000"/>
              </a:lnSpc>
            </a:pPr>
            <a:r>
              <a:rPr lang="id-ID" sz="2000"/>
              <a:t>Dibagi ke dalam dua badan standard:</a:t>
            </a:r>
          </a:p>
          <a:p>
            <a:pPr lvl="2">
              <a:lnSpc>
                <a:spcPct val="90000"/>
              </a:lnSpc>
            </a:pPr>
            <a:r>
              <a:rPr lang="id-ID" sz="1800"/>
              <a:t>ITU-T (huruf T berasal dari kata telekomunikasi)</a:t>
            </a:r>
          </a:p>
          <a:p>
            <a:pPr lvl="3">
              <a:lnSpc>
                <a:spcPct val="90000"/>
              </a:lnSpc>
            </a:pPr>
            <a:r>
              <a:rPr lang="id-ID" sz="1600"/>
              <a:t>Berasal dari CCITT (</a:t>
            </a:r>
            <a:r>
              <a:rPr lang="fr-FR" sz="1600"/>
              <a:t>Comité Consultatif International de Télégraphique et Téléphonique,</a:t>
            </a:r>
            <a:r>
              <a:rPr lang="id-ID" sz="1600"/>
              <a:t> atau </a:t>
            </a:r>
            <a:r>
              <a:rPr lang="fr-FR" sz="1600"/>
              <a:t>International Telegraph and Telephone Consultative Committee</a:t>
            </a:r>
            <a:r>
              <a:rPr lang="id-ID" sz="1600"/>
              <a:t>)</a:t>
            </a:r>
          </a:p>
          <a:p>
            <a:pPr lvl="3">
              <a:lnSpc>
                <a:spcPct val="90000"/>
              </a:lnSpc>
            </a:pPr>
            <a:r>
              <a:rPr lang="id-ID" sz="1600"/>
              <a:t>Mempublikasikan rekomendasi untuk jaringan telekomunikasi publik</a:t>
            </a:r>
          </a:p>
          <a:p>
            <a:pPr lvl="2">
              <a:lnSpc>
                <a:spcPct val="90000"/>
              </a:lnSpc>
            </a:pPr>
            <a:r>
              <a:rPr lang="id-ID" sz="1800"/>
              <a:t>ITU-R (huruf R berasal dari kata radio)</a:t>
            </a:r>
          </a:p>
          <a:p>
            <a:pPr lvl="3">
              <a:lnSpc>
                <a:spcPct val="90000"/>
              </a:lnSpc>
            </a:pPr>
            <a:r>
              <a:rPr lang="id-ID" sz="1600"/>
              <a:t>Berasal dari CCIR (</a:t>
            </a:r>
            <a:r>
              <a:rPr lang="fr-FR" sz="1600"/>
              <a:t>Comité Consultatif International des Radiocommunications </a:t>
            </a:r>
            <a:r>
              <a:rPr lang="id-ID" sz="1600"/>
              <a:t>atau </a:t>
            </a:r>
            <a:r>
              <a:rPr lang="fr-FR" sz="1600"/>
              <a:t>International</a:t>
            </a:r>
            <a:r>
              <a:rPr lang="id-ID" sz="1600"/>
              <a:t> </a:t>
            </a:r>
            <a:r>
              <a:rPr lang="fr-FR" sz="1600"/>
              <a:t>Radio Consultative Committee</a:t>
            </a:r>
            <a:r>
              <a:rPr lang="id-ID" sz="1600"/>
              <a:t>)</a:t>
            </a:r>
          </a:p>
          <a:p>
            <a:pPr lvl="3">
              <a:lnSpc>
                <a:spcPct val="90000"/>
              </a:lnSpc>
            </a:pPr>
            <a:r>
              <a:rPr lang="id-ID" sz="1600"/>
              <a:t>Mempublikasikan rekomendasi yang berhubungan dengan aspek-aspek radio seperti penggunaan frekunsi di seleuruh dunia</a:t>
            </a:r>
            <a:endParaRPr lang="en-US" sz="16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C7282-9785-40E7-8907-87EB950CCAEB}" type="slidenum">
              <a:rPr lang="en-US"/>
              <a:pPr/>
              <a:t>9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ISO/IEC </a:t>
            </a:r>
            <a:r>
              <a:rPr lang="id-ID"/>
              <a:t>: </a:t>
            </a:r>
            <a:r>
              <a:rPr lang="en-US"/>
              <a:t>The International Standards Organization/International Electrotechnical</a:t>
            </a:r>
            <a:r>
              <a:rPr lang="id-ID"/>
              <a:t> </a:t>
            </a:r>
            <a:r>
              <a:rPr lang="en-US"/>
              <a:t>Commission</a:t>
            </a:r>
            <a:endParaRPr lang="id-ID"/>
          </a:p>
          <a:p>
            <a:pPr lvl="1">
              <a:lnSpc>
                <a:spcPct val="90000"/>
              </a:lnSpc>
            </a:pPr>
            <a:r>
              <a:rPr lang="id-ID"/>
              <a:t>Organisasi standard bidang teknologi informasi</a:t>
            </a:r>
          </a:p>
          <a:p>
            <a:pPr lvl="1">
              <a:lnSpc>
                <a:spcPct val="90000"/>
              </a:lnSpc>
            </a:pPr>
            <a:r>
              <a:rPr lang="id-ID"/>
              <a:t>ISO berperan dalam standard dan protokol komunikasi data </a:t>
            </a:r>
          </a:p>
          <a:p>
            <a:pPr lvl="1">
              <a:lnSpc>
                <a:spcPct val="90000"/>
              </a:lnSpc>
            </a:pPr>
            <a:r>
              <a:rPr lang="id-ID"/>
              <a:t>IEC berperan di dalam standard yang meliputi aspek electromechanical (seperti konektor), lingkungan dan keselamatan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450</TotalTime>
  <Words>712</Words>
  <Application>Microsoft Office PowerPoint</Application>
  <PresentationFormat>On-screen Show (4:3)</PresentationFormat>
  <Paragraphs>104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Ripple</vt:lpstr>
      <vt:lpstr>Visio</vt:lpstr>
      <vt:lpstr>Slide 1</vt:lpstr>
      <vt:lpstr>Slide 2</vt:lpstr>
      <vt:lpstr>Sejarah</vt:lpstr>
      <vt:lpstr>Standarisasi</vt:lpstr>
      <vt:lpstr>Organisasi-organisasi Standard</vt:lpstr>
      <vt:lpstr>Badan Standard Eropa</vt:lpstr>
      <vt:lpstr>Badan Standard Amerika</vt:lpstr>
      <vt:lpstr>Organisasi Global</vt:lpstr>
      <vt:lpstr>Slide 9</vt:lpstr>
      <vt:lpstr>Organisasi Standard yang lain</vt:lpstr>
      <vt:lpstr>Jaringan Telekomunikasi Dasar</vt:lpstr>
      <vt:lpstr>Slide 12</vt:lpstr>
      <vt:lpstr>Slide 13</vt:lpstr>
      <vt:lpstr>Slide 14</vt:lpstr>
      <vt:lpstr>Teknologi Transmisi</vt:lpstr>
      <vt:lpstr>Slide 16</vt:lpstr>
      <vt:lpstr>Teknologi Switching</vt:lpstr>
      <vt:lpstr>Teknologi Signaling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ET3041 Jaringan Telekomunikasi Pendahuluan 22 Agustus 2006</dc:title>
  <dc:creator>Tutun Juhana</dc:creator>
  <cp:lastModifiedBy>Universitas Komputer Indonesia</cp:lastModifiedBy>
  <cp:revision>105</cp:revision>
  <dcterms:created xsi:type="dcterms:W3CDTF">2006-08-21T11:48:09Z</dcterms:created>
  <dcterms:modified xsi:type="dcterms:W3CDTF">2010-03-28T16:11:19Z</dcterms:modified>
</cp:coreProperties>
</file>