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E4F1B4-F3DE-41D3-A117-BDDD76A50D72}" type="datetimeFigureOut">
              <a:rPr lang="en-US" smtClean="0"/>
              <a:pPr/>
              <a:t>3/20/2010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BD503B-DA77-49DD-969D-826475E3E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CFCD-F05D-428B-916D-4DBA522ADD58}" type="datetime1">
              <a:rPr lang="en-US" smtClean="0"/>
              <a:pPr/>
              <a:t>3/20/2010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Komp.Aplikasi IP-II.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30B-884D-4A8C-8B4F-F28CD5EEA335}" type="datetime1">
              <a:rPr lang="en-US" smtClean="0"/>
              <a:pPr/>
              <a:t>3/20/2010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Komp.Aplikasi IP-II.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2921-3A22-437E-A8CA-2830B133836E}" type="datetime1">
              <a:rPr lang="en-US" smtClean="0"/>
              <a:pPr/>
              <a:t>3/20/2010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Komp.Aplikasi IP-II.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2FCFCD-F05D-428B-916D-4DBA522ADD58}" type="datetime1">
              <a:rPr lang="en-US" smtClean="0"/>
              <a:pPr/>
              <a:t>3/20/2010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HandOut Komp.Aplikasi IP-II. By Tatik Rohmawati, S.IP.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683149-A8D9-4A12-A304-2FAC017D72D8}" type="datetime1">
              <a:rPr lang="en-US" smtClean="0"/>
              <a:pPr/>
              <a:t>3/20/2010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Komp.Aplikasi IP-II.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A852D-1E24-4F83-89D8-6896212FCF66}" type="datetime1">
              <a:rPr lang="en-US" smtClean="0"/>
              <a:pPr/>
              <a:t>3/20/2010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Komp.Aplikasi IP-II.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416E5-E602-4DE6-9A0B-FC2012CF067F}" type="datetime1">
              <a:rPr lang="en-US" smtClean="0"/>
              <a:pPr/>
              <a:t>3/20/2010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Komp.Aplikasi IP-II.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F10AA-2E8A-48B6-86AF-8B74E82BBAE8}" type="datetime1">
              <a:rPr lang="en-US" smtClean="0"/>
              <a:pPr/>
              <a:t>3/20/2010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Komp.Aplikasi IP-II. By Tatik Rohmawati, S.IP.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DD7177-351C-42E3-9087-C98CED8FB40D}" type="datetime1">
              <a:rPr lang="en-US" smtClean="0"/>
              <a:pPr/>
              <a:t>3/20/2010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Komp.Aplikasi IP-II. By Tatik Rohmawati, S.IP.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A9022-DD24-4D82-976F-16278D7E29ED}" type="datetime1">
              <a:rPr lang="en-US" smtClean="0"/>
              <a:pPr/>
              <a:t>3/20/2010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Komp.Aplikasi IP-II. By Tatik Rohmawati, S.IP.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E53437F-1FF4-4AFC-8237-9B30FA2C049C}" type="datetime1">
              <a:rPr lang="en-US" smtClean="0"/>
              <a:pPr/>
              <a:t>3/20/2010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Komp.Aplikasi IP-II.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3149-A8D9-4A12-A304-2FAC017D72D8}" type="datetime1">
              <a:rPr lang="en-US" smtClean="0"/>
              <a:pPr/>
              <a:t>3/20/2010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Komp.Aplikasi IP-II.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083BAC-05F4-4A84-A248-5C49E6DC4D49}" type="datetime1">
              <a:rPr lang="en-US" smtClean="0"/>
              <a:pPr/>
              <a:t>3/20/2010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HandOut Komp.Aplikasi IP-II.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6AE30B-884D-4A8C-8B4F-F28CD5EEA335}" type="datetime1">
              <a:rPr lang="en-US" smtClean="0"/>
              <a:pPr/>
              <a:t>3/20/2010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Komp.Aplikasi IP-II.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112921-3A22-437E-A8CA-2830B133836E}" type="datetime1">
              <a:rPr lang="en-US" smtClean="0"/>
              <a:pPr/>
              <a:t>3/20/2010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Komp.Aplikasi IP-II.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A852D-1E24-4F83-89D8-6896212FCF66}" type="datetime1">
              <a:rPr lang="en-US" smtClean="0"/>
              <a:pPr/>
              <a:t>3/20/2010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Komp.Aplikasi IP-II.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416E5-E602-4DE6-9A0B-FC2012CF067F}" type="datetime1">
              <a:rPr lang="en-US" smtClean="0"/>
              <a:pPr/>
              <a:t>3/20/2010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Komp.Aplikasi IP-II.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10AA-2E8A-48B6-86AF-8B74E82BBAE8}" type="datetime1">
              <a:rPr lang="en-US" smtClean="0"/>
              <a:pPr/>
              <a:t>3/20/2010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Komp.Aplikasi IP-II. By Tatik Rohmawati, S.IP.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7177-351C-42E3-9087-C98CED8FB40D}" type="datetime1">
              <a:rPr lang="en-US" smtClean="0"/>
              <a:pPr/>
              <a:t>3/20/2010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Komp.Aplikasi IP-II. By Tatik Rohmawati, S.IP.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9022-DD24-4D82-976F-16278D7E29ED}" type="datetime1">
              <a:rPr lang="en-US" smtClean="0"/>
              <a:pPr/>
              <a:t>3/20/2010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Komp.Aplikasi IP-II. By Tatik Rohmawati, S.IP.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437F-1FF4-4AFC-8237-9B30FA2C049C}" type="datetime1">
              <a:rPr lang="en-US" smtClean="0"/>
              <a:pPr/>
              <a:t>3/20/2010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Komp.Aplikasi IP-II.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3BAC-05F4-4A84-A248-5C49E6DC4D49}" type="datetime1">
              <a:rPr lang="en-US" smtClean="0"/>
              <a:pPr/>
              <a:t>3/20/2010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Komp.Aplikasi IP-II.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365E6-918E-48C3-8AC8-C9CC3DB46C0C}" type="datetime1">
              <a:rPr lang="en-US" smtClean="0"/>
              <a:pPr/>
              <a:t>3/20/2010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Komp.Aplikasi IP-II.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CD365E6-918E-48C3-8AC8-C9CC3DB46C0C}" type="datetime1">
              <a:rPr lang="en-US" smtClean="0"/>
              <a:pPr/>
              <a:t>3/20/2010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HandOut Komp.Aplikasi IP-II. By Tatik Rohmawati, S.IP.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1"/>
            <a:ext cx="7772400" cy="1066800"/>
          </a:xfrm>
        </p:spPr>
        <p:txBody>
          <a:bodyPr>
            <a:normAutofit/>
          </a:bodyPr>
          <a:lstStyle/>
          <a:p>
            <a:r>
              <a:rPr lang="id-ID" sz="3600" b="1" dirty="0"/>
              <a:t>MERANCANG DAN MEMBUAT TABEL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81200"/>
            <a:ext cx="7620000" cy="365760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Disampaikan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Mata </a:t>
            </a:r>
            <a:r>
              <a:rPr lang="en-US" dirty="0" err="1" smtClean="0">
                <a:solidFill>
                  <a:schemeClr val="bg1"/>
                </a:solidFill>
              </a:rPr>
              <a:t>Kuliah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Komputer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Aplikasi</a:t>
            </a:r>
            <a:r>
              <a:rPr lang="en-US" dirty="0" smtClean="0">
                <a:solidFill>
                  <a:schemeClr val="bg1"/>
                </a:solidFill>
              </a:rPr>
              <a:t> IP-II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Dosen</a:t>
            </a:r>
            <a:r>
              <a:rPr lang="en-US" dirty="0" smtClean="0">
                <a:solidFill>
                  <a:schemeClr val="bg1"/>
                </a:solidFill>
              </a:rPr>
              <a:t> 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TATIK ROHMAWATI, S.IP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083B-CF23-4CF1-AFF1-17721FB469E0}" type="datetime1">
              <a:rPr lang="en-US" smtClean="0"/>
              <a:pPr/>
              <a:t>3/20/2010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Komp.Aplikasi IP-II. By Tatik Rohmawati, S.IP.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533399"/>
          </a:xfrm>
        </p:spPr>
        <p:txBody>
          <a:bodyPr>
            <a:noAutofit/>
          </a:bodyPr>
          <a:lstStyle/>
          <a:p>
            <a:pPr lvl="0"/>
            <a:r>
              <a:rPr lang="id-ID" sz="4000" b="1" dirty="0" smtClean="0">
                <a:solidFill>
                  <a:schemeClr val="bg1"/>
                </a:solidFill>
              </a:rPr>
              <a:t>PENGERTIAN TABEL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371600"/>
            <a:ext cx="7772400" cy="4876800"/>
          </a:xfrm>
        </p:spPr>
        <p:txBody>
          <a:bodyPr>
            <a:noAutofit/>
          </a:bodyPr>
          <a:lstStyle/>
          <a:p>
            <a:pPr lvl="1" algn="just"/>
            <a:r>
              <a:rPr lang="id-ID" sz="1900" b="1" dirty="0">
                <a:solidFill>
                  <a:schemeClr val="bg1"/>
                </a:solidFill>
              </a:rPr>
              <a:t>Pengertian Field dan Record</a:t>
            </a:r>
            <a:endParaRPr lang="en-US" sz="1900" dirty="0">
              <a:solidFill>
                <a:schemeClr val="bg1"/>
              </a:solidFill>
            </a:endParaRPr>
          </a:p>
          <a:p>
            <a:pPr algn="just"/>
            <a:r>
              <a:rPr lang="en-US" sz="1900" b="1" dirty="0">
                <a:solidFill>
                  <a:schemeClr val="bg1"/>
                </a:solidFill>
              </a:rPr>
              <a:t>Field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adalah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tempat</a:t>
            </a:r>
            <a:r>
              <a:rPr lang="en-US" sz="1900" dirty="0">
                <a:solidFill>
                  <a:schemeClr val="bg1"/>
                </a:solidFill>
              </a:rPr>
              <a:t> data </a:t>
            </a:r>
            <a:r>
              <a:rPr lang="en-US" sz="1900" dirty="0" err="1">
                <a:solidFill>
                  <a:schemeClr val="bg1"/>
                </a:solidFill>
              </a:rPr>
              <a:t>atau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informasi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dalam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kelompok</a:t>
            </a:r>
            <a:r>
              <a:rPr lang="en-US" sz="1900" dirty="0">
                <a:solidFill>
                  <a:schemeClr val="bg1"/>
                </a:solidFill>
              </a:rPr>
              <a:t> yang </a:t>
            </a:r>
            <a:r>
              <a:rPr lang="en-US" sz="1900" dirty="0" err="1">
                <a:solidFill>
                  <a:schemeClr val="bg1"/>
                </a:solidFill>
              </a:rPr>
              <a:t>sama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atau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sejenis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dimasukkan</a:t>
            </a:r>
            <a:r>
              <a:rPr lang="en-US" sz="1900" dirty="0">
                <a:solidFill>
                  <a:schemeClr val="bg1"/>
                </a:solidFill>
              </a:rPr>
              <a:t>. Field </a:t>
            </a:r>
            <a:r>
              <a:rPr lang="en-US" sz="1900" dirty="0" err="1">
                <a:solidFill>
                  <a:schemeClr val="bg1"/>
                </a:solidFill>
              </a:rPr>
              <a:t>pada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umumnya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tersimpan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dalam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bentuk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kolom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secara</a:t>
            </a:r>
            <a:r>
              <a:rPr lang="en-US" sz="1900" dirty="0">
                <a:solidFill>
                  <a:schemeClr val="bg1"/>
                </a:solidFill>
              </a:rPr>
              <a:t> vertical </a:t>
            </a:r>
            <a:r>
              <a:rPr lang="en-US" sz="1900" dirty="0" err="1">
                <a:solidFill>
                  <a:schemeClr val="bg1"/>
                </a:solidFill>
              </a:rPr>
              <a:t>pada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tabel</a:t>
            </a:r>
            <a:r>
              <a:rPr lang="en-US" sz="1900" dirty="0">
                <a:solidFill>
                  <a:schemeClr val="bg1"/>
                </a:solidFill>
              </a:rPr>
              <a:t>.  </a:t>
            </a:r>
          </a:p>
          <a:p>
            <a:pPr algn="just"/>
            <a:r>
              <a:rPr lang="en-US" sz="1900" b="1" dirty="0">
                <a:solidFill>
                  <a:schemeClr val="bg1"/>
                </a:solidFill>
              </a:rPr>
              <a:t>Record </a:t>
            </a:r>
            <a:r>
              <a:rPr lang="en-US" sz="1900" dirty="0" err="1">
                <a:solidFill>
                  <a:schemeClr val="bg1"/>
                </a:solidFill>
              </a:rPr>
              <a:t>adalah</a:t>
            </a:r>
            <a:r>
              <a:rPr lang="en-US" sz="1900" dirty="0">
                <a:solidFill>
                  <a:schemeClr val="bg1"/>
                </a:solidFill>
              </a:rPr>
              <a:t> data </a:t>
            </a:r>
            <a:r>
              <a:rPr lang="en-US" sz="1900" dirty="0" err="1">
                <a:solidFill>
                  <a:schemeClr val="bg1"/>
                </a:solidFill>
              </a:rPr>
              <a:t>lengkap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dalam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jumlah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tunggal</a:t>
            </a:r>
            <a:r>
              <a:rPr lang="en-US" sz="1900" dirty="0">
                <a:solidFill>
                  <a:schemeClr val="bg1"/>
                </a:solidFill>
              </a:rPr>
              <a:t> yang </a:t>
            </a:r>
            <a:r>
              <a:rPr lang="en-US" sz="1900" dirty="0" err="1">
                <a:solidFill>
                  <a:schemeClr val="bg1"/>
                </a:solidFill>
              </a:rPr>
              <a:t>biasanya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tersimpan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dalam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bentuk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baris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secara</a:t>
            </a:r>
            <a:r>
              <a:rPr lang="en-US" sz="1900" dirty="0">
                <a:solidFill>
                  <a:schemeClr val="bg1"/>
                </a:solidFill>
              </a:rPr>
              <a:t> horizontal </a:t>
            </a:r>
            <a:r>
              <a:rPr lang="en-US" sz="1900" dirty="0" err="1">
                <a:solidFill>
                  <a:schemeClr val="bg1"/>
                </a:solidFill>
              </a:rPr>
              <a:t>pada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tabel</a:t>
            </a:r>
            <a:r>
              <a:rPr lang="en-US" sz="1900" dirty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id-ID" sz="1900" dirty="0">
                <a:solidFill>
                  <a:schemeClr val="bg1"/>
                </a:solidFill>
              </a:rPr>
              <a:t> </a:t>
            </a:r>
            <a:endParaRPr lang="en-US" sz="1900" dirty="0">
              <a:solidFill>
                <a:schemeClr val="bg1"/>
              </a:solidFill>
            </a:endParaRPr>
          </a:p>
          <a:p>
            <a:pPr lvl="1" algn="just"/>
            <a:r>
              <a:rPr lang="id-ID" sz="1900" b="1" dirty="0">
                <a:solidFill>
                  <a:schemeClr val="bg1"/>
                </a:solidFill>
              </a:rPr>
              <a:t>Jenis Data</a:t>
            </a:r>
            <a:endParaRPr lang="en-US" sz="1900" dirty="0">
              <a:solidFill>
                <a:schemeClr val="bg1"/>
              </a:solidFill>
            </a:endParaRPr>
          </a:p>
          <a:p>
            <a:pPr algn="just"/>
            <a:r>
              <a:rPr lang="en-US" sz="1900" dirty="0" err="1">
                <a:solidFill>
                  <a:schemeClr val="bg1"/>
                </a:solidFill>
              </a:rPr>
              <a:t>Jenis</a:t>
            </a:r>
            <a:r>
              <a:rPr lang="en-US" sz="1900" dirty="0">
                <a:solidFill>
                  <a:schemeClr val="bg1"/>
                </a:solidFill>
              </a:rPr>
              <a:t> data </a:t>
            </a:r>
            <a:r>
              <a:rPr lang="en-US" sz="1900" dirty="0" err="1">
                <a:solidFill>
                  <a:schemeClr val="bg1"/>
                </a:solidFill>
              </a:rPr>
              <a:t>meliputi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smtClean="0">
                <a:solidFill>
                  <a:schemeClr val="bg1"/>
                </a:solidFill>
              </a:rPr>
              <a:t>:</a:t>
            </a:r>
          </a:p>
          <a:p>
            <a:pPr marL="457200" indent="-457200" algn="just">
              <a:buAutoNum type="arabicPeriod"/>
            </a:pPr>
            <a:r>
              <a:rPr lang="en-US" sz="1900" dirty="0" smtClean="0">
                <a:solidFill>
                  <a:schemeClr val="bg1"/>
                </a:solidFill>
              </a:rPr>
              <a:t>Text</a:t>
            </a:r>
            <a:r>
              <a:rPr lang="en-US" sz="1900" dirty="0">
                <a:solidFill>
                  <a:schemeClr val="bg1"/>
                </a:solidFill>
              </a:rPr>
              <a:t>, </a:t>
            </a:r>
            <a:r>
              <a:rPr lang="en-US" sz="1900" dirty="0" err="1">
                <a:solidFill>
                  <a:schemeClr val="bg1"/>
                </a:solidFill>
              </a:rPr>
              <a:t>dapat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menerima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huruf</a:t>
            </a:r>
            <a:r>
              <a:rPr lang="en-US" sz="1900" dirty="0">
                <a:solidFill>
                  <a:schemeClr val="bg1"/>
                </a:solidFill>
              </a:rPr>
              <a:t>, </a:t>
            </a:r>
            <a:r>
              <a:rPr lang="en-US" sz="1900" dirty="0" err="1">
                <a:solidFill>
                  <a:schemeClr val="bg1"/>
                </a:solidFill>
              </a:rPr>
              <a:t>angka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spasi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dan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tanda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baca</a:t>
            </a:r>
            <a:r>
              <a:rPr lang="en-US" sz="1900" dirty="0">
                <a:solidFill>
                  <a:schemeClr val="bg1"/>
                </a:solidFill>
              </a:rPr>
              <a:t>. </a:t>
            </a:r>
            <a:r>
              <a:rPr lang="en-US" sz="1900" dirty="0" err="1">
                <a:solidFill>
                  <a:schemeClr val="bg1"/>
                </a:solidFill>
              </a:rPr>
              <a:t>Sebuah</a:t>
            </a:r>
            <a:r>
              <a:rPr lang="en-US" sz="1900" dirty="0">
                <a:solidFill>
                  <a:schemeClr val="bg1"/>
                </a:solidFill>
              </a:rPr>
              <a:t> field </a:t>
            </a:r>
            <a:r>
              <a:rPr lang="en-US" sz="1900" dirty="0" err="1">
                <a:solidFill>
                  <a:schemeClr val="bg1"/>
                </a:solidFill>
              </a:rPr>
              <a:t>berisi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jenis</a:t>
            </a:r>
            <a:r>
              <a:rPr lang="en-US" sz="1900" dirty="0">
                <a:solidFill>
                  <a:schemeClr val="bg1"/>
                </a:solidFill>
              </a:rPr>
              <a:t> data </a:t>
            </a:r>
            <a:r>
              <a:rPr lang="en-US" sz="1900" dirty="0" err="1">
                <a:solidFill>
                  <a:schemeClr val="bg1"/>
                </a:solidFill>
              </a:rPr>
              <a:t>teks</a:t>
            </a:r>
            <a:r>
              <a:rPr lang="en-US" sz="1900" dirty="0">
                <a:solidFill>
                  <a:schemeClr val="bg1"/>
                </a:solidFill>
              </a:rPr>
              <a:t> yang </a:t>
            </a:r>
            <a:r>
              <a:rPr lang="en-US" sz="1900" dirty="0" err="1">
                <a:solidFill>
                  <a:schemeClr val="bg1"/>
                </a:solidFill>
              </a:rPr>
              <a:t>dapat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menampung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hingga</a:t>
            </a:r>
            <a:r>
              <a:rPr lang="en-US" sz="1900" dirty="0">
                <a:solidFill>
                  <a:schemeClr val="bg1"/>
                </a:solidFill>
              </a:rPr>
              <a:t> 255 </a:t>
            </a:r>
            <a:r>
              <a:rPr lang="en-US" sz="1900" dirty="0" err="1">
                <a:solidFill>
                  <a:schemeClr val="bg1"/>
                </a:solidFill>
              </a:rPr>
              <a:t>karakter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atau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sebanyak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lebar</a:t>
            </a:r>
            <a:r>
              <a:rPr lang="en-US" sz="1900" dirty="0">
                <a:solidFill>
                  <a:schemeClr val="bg1"/>
                </a:solidFill>
              </a:rPr>
              <a:t> yang </a:t>
            </a:r>
            <a:r>
              <a:rPr lang="en-US" sz="1900" dirty="0" err="1">
                <a:solidFill>
                  <a:schemeClr val="bg1"/>
                </a:solidFill>
              </a:rPr>
              <a:t>anda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tentukan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dalam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properti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FieldSize</a:t>
            </a:r>
            <a:r>
              <a:rPr lang="en-US" sz="1900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 algn="just">
              <a:buAutoNum type="arabicPeriod"/>
            </a:pPr>
            <a:r>
              <a:rPr lang="en-US" sz="1900" dirty="0" smtClean="0">
                <a:solidFill>
                  <a:schemeClr val="bg1"/>
                </a:solidFill>
              </a:rPr>
              <a:t>Memo</a:t>
            </a:r>
            <a:r>
              <a:rPr lang="en-US" sz="1900" dirty="0">
                <a:solidFill>
                  <a:schemeClr val="bg1"/>
                </a:solidFill>
              </a:rPr>
              <a:t>, </a:t>
            </a:r>
            <a:r>
              <a:rPr lang="en-US" sz="1900" dirty="0" err="1">
                <a:solidFill>
                  <a:schemeClr val="bg1"/>
                </a:solidFill>
              </a:rPr>
              <a:t>dapat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menerima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teks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apa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saja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sebagai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catatan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atau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keterangan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dengan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panjang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maksimal</a:t>
            </a:r>
            <a:r>
              <a:rPr lang="en-US" sz="1900" dirty="0">
                <a:solidFill>
                  <a:schemeClr val="bg1"/>
                </a:solidFill>
              </a:rPr>
              <a:t> 65535 </a:t>
            </a:r>
            <a:r>
              <a:rPr lang="en-US" sz="1900" dirty="0" err="1" smtClean="0">
                <a:solidFill>
                  <a:schemeClr val="bg1"/>
                </a:solidFill>
              </a:rPr>
              <a:t>karakter</a:t>
            </a:r>
            <a:r>
              <a:rPr lang="en-US" sz="1900" dirty="0" smtClean="0">
                <a:solidFill>
                  <a:schemeClr val="bg1"/>
                </a:solidFill>
              </a:rPr>
              <a:t>.</a:t>
            </a:r>
            <a:endParaRPr lang="en-US" sz="1900" dirty="0">
              <a:solidFill>
                <a:schemeClr val="bg1"/>
              </a:solidFill>
            </a:endParaRPr>
          </a:p>
          <a:p>
            <a:pPr algn="just"/>
            <a:endParaRPr lang="en-US" sz="19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CFCD-F05D-428B-916D-4DBA522ADD58}" type="datetime1">
              <a:rPr lang="en-US" smtClean="0">
                <a:solidFill>
                  <a:schemeClr val="tx1"/>
                </a:solidFill>
              </a:rPr>
              <a:pPr/>
              <a:t>3/20/2010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Komp.Aplikasi</a:t>
            </a:r>
            <a:r>
              <a:rPr lang="en-US" dirty="0" smtClean="0">
                <a:solidFill>
                  <a:schemeClr val="tx1"/>
                </a:solidFill>
              </a:rPr>
              <a:t> IP-II.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LANJUTAN (JENIS DATA)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600200"/>
            <a:ext cx="7162800" cy="4495800"/>
          </a:xfrm>
        </p:spPr>
        <p:txBody>
          <a:bodyPr>
            <a:noAutofit/>
          </a:bodyPr>
          <a:lstStyle/>
          <a:p>
            <a:pPr algn="just"/>
            <a:r>
              <a:rPr lang="en-US" sz="2600" b="1" dirty="0" smtClean="0">
                <a:solidFill>
                  <a:srgbClr val="FF0000"/>
                </a:solidFill>
              </a:rPr>
              <a:t>3. Number, </a:t>
            </a:r>
            <a:r>
              <a:rPr lang="en-US" sz="2600" b="1" dirty="0" err="1" smtClean="0">
                <a:solidFill>
                  <a:srgbClr val="FF0000"/>
                </a:solidFill>
              </a:rPr>
              <a:t>Berisi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</a:rPr>
              <a:t>data </a:t>
            </a:r>
            <a:r>
              <a:rPr lang="en-US" sz="2600" b="1" dirty="0" err="1" smtClean="0">
                <a:solidFill>
                  <a:srgbClr val="FF0000"/>
                </a:solidFill>
              </a:rPr>
              <a:t>bilangan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atau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angka</a:t>
            </a:r>
            <a:r>
              <a:rPr lang="en-US" sz="2600" b="1" dirty="0" smtClean="0">
                <a:solidFill>
                  <a:srgbClr val="FF0000"/>
                </a:solidFill>
              </a:rPr>
              <a:t> yang </a:t>
            </a:r>
            <a:r>
              <a:rPr lang="en-US" sz="2600" b="1" dirty="0" err="1" smtClean="0">
                <a:solidFill>
                  <a:srgbClr val="FF0000"/>
                </a:solidFill>
              </a:rPr>
              <a:t>digunakan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untuk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perhitungan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matematis</a:t>
            </a:r>
            <a:r>
              <a:rPr lang="en-US" sz="2600" b="1" dirty="0" smtClean="0">
                <a:solidFill>
                  <a:srgbClr val="FF0000"/>
                </a:solidFill>
              </a:rPr>
              <a:t>, </a:t>
            </a:r>
            <a:r>
              <a:rPr lang="en-US" sz="2600" b="1" dirty="0" err="1" smtClean="0">
                <a:solidFill>
                  <a:srgbClr val="FF0000"/>
                </a:solidFill>
              </a:rPr>
              <a:t>termasuk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angka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negatif</a:t>
            </a:r>
            <a:r>
              <a:rPr lang="en-US" sz="2600" b="1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en-US" sz="2600" b="1" dirty="0" smtClean="0">
                <a:solidFill>
                  <a:srgbClr val="FF0000"/>
                </a:solidFill>
              </a:rPr>
              <a:t>4. Date/Time</a:t>
            </a:r>
            <a:r>
              <a:rPr lang="en-US" sz="2600" b="1" dirty="0" smtClean="0">
                <a:solidFill>
                  <a:srgbClr val="FF0000"/>
                </a:solidFill>
              </a:rPr>
              <a:t>, </a:t>
            </a:r>
            <a:r>
              <a:rPr lang="en-US" sz="2600" b="1" dirty="0" err="1" smtClean="0">
                <a:solidFill>
                  <a:srgbClr val="FF0000"/>
                </a:solidFill>
              </a:rPr>
              <a:t>hanya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dapat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menerima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tanggal</a:t>
            </a:r>
            <a:r>
              <a:rPr lang="en-US" sz="2600" b="1" dirty="0" smtClean="0">
                <a:solidFill>
                  <a:srgbClr val="FF0000"/>
                </a:solidFill>
              </a:rPr>
              <a:t>/</a:t>
            </a:r>
            <a:r>
              <a:rPr lang="en-US" sz="2600" b="1" dirty="0" err="1" smtClean="0">
                <a:solidFill>
                  <a:srgbClr val="FF0000"/>
                </a:solidFill>
              </a:rPr>
              <a:t>waktu</a:t>
            </a:r>
            <a:r>
              <a:rPr lang="en-US" sz="2600" b="1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en-US" sz="2600" b="1" dirty="0" smtClean="0">
                <a:solidFill>
                  <a:srgbClr val="FF0000"/>
                </a:solidFill>
              </a:rPr>
              <a:t>5. Currency., </a:t>
            </a:r>
            <a:r>
              <a:rPr lang="en-US" sz="2600" b="1" dirty="0" err="1" smtClean="0">
                <a:solidFill>
                  <a:srgbClr val="FF0000"/>
                </a:solidFill>
              </a:rPr>
              <a:t>Berisi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</a:rPr>
              <a:t>data </a:t>
            </a:r>
            <a:r>
              <a:rPr lang="en-US" sz="2600" b="1" dirty="0" err="1" smtClean="0">
                <a:solidFill>
                  <a:srgbClr val="FF0000"/>
                </a:solidFill>
              </a:rPr>
              <a:t>bilangan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atau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angka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berupa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nilai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uang</a:t>
            </a:r>
            <a:r>
              <a:rPr lang="en-US" sz="2600" b="1" dirty="0" smtClean="0">
                <a:solidFill>
                  <a:srgbClr val="FF0000"/>
                </a:solidFill>
              </a:rPr>
              <a:t>, </a:t>
            </a:r>
            <a:r>
              <a:rPr lang="en-US" sz="2600" b="1" dirty="0" err="1" smtClean="0">
                <a:solidFill>
                  <a:srgbClr val="FF0000"/>
                </a:solidFill>
              </a:rPr>
              <a:t>termasuk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nilai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</a:rPr>
              <a:t>decimal..</a:t>
            </a:r>
          </a:p>
          <a:p>
            <a:pPr algn="just"/>
            <a:r>
              <a:rPr lang="en-US" sz="2600" b="1" dirty="0" smtClean="0">
                <a:solidFill>
                  <a:srgbClr val="FF0000"/>
                </a:solidFill>
              </a:rPr>
              <a:t>6. Auto Number., </a:t>
            </a:r>
            <a:r>
              <a:rPr lang="en-US" sz="2600" b="1" dirty="0" err="1" smtClean="0">
                <a:solidFill>
                  <a:srgbClr val="FF0000"/>
                </a:solidFill>
              </a:rPr>
              <a:t>Berisi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bilangan</a:t>
            </a:r>
            <a:r>
              <a:rPr lang="en-US" sz="2600" b="1" dirty="0" smtClean="0">
                <a:solidFill>
                  <a:srgbClr val="FF0000"/>
                </a:solidFill>
              </a:rPr>
              <a:t> yang </a:t>
            </a:r>
            <a:r>
              <a:rPr lang="en-US" sz="2600" b="1" dirty="0" err="1" smtClean="0">
                <a:solidFill>
                  <a:srgbClr val="FF0000"/>
                </a:solidFill>
              </a:rPr>
              <a:t>berurutan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atau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bilangan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acak</a:t>
            </a:r>
            <a:r>
              <a:rPr lang="en-US" sz="2600" b="1" dirty="0" smtClean="0">
                <a:solidFill>
                  <a:srgbClr val="FF0000"/>
                </a:solidFill>
              </a:rPr>
              <a:t> yang </a:t>
            </a:r>
            <a:r>
              <a:rPr lang="en-US" sz="2600" b="1" dirty="0" err="1" smtClean="0">
                <a:solidFill>
                  <a:srgbClr val="FF0000"/>
                </a:solidFill>
              </a:rPr>
              <a:t>unik</a:t>
            </a:r>
            <a:r>
              <a:rPr lang="en-US" sz="2600" b="1" dirty="0" smtClean="0">
                <a:solidFill>
                  <a:srgbClr val="FF0000"/>
                </a:solidFill>
              </a:rPr>
              <a:t> yang </a:t>
            </a:r>
            <a:r>
              <a:rPr lang="en-US" sz="2600" b="1" dirty="0" err="1" smtClean="0">
                <a:solidFill>
                  <a:srgbClr val="FF0000"/>
                </a:solidFill>
              </a:rPr>
              <a:t>secara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otomatis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diberikan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oleh</a:t>
            </a:r>
            <a:r>
              <a:rPr lang="en-US" sz="2600" b="1" dirty="0" smtClean="0">
                <a:solidFill>
                  <a:srgbClr val="FF0000"/>
                </a:solidFill>
              </a:rPr>
              <a:t> Access 2007</a:t>
            </a:r>
          </a:p>
          <a:p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CFCD-F05D-428B-916D-4DBA522ADD58}" type="datetime1">
              <a:rPr lang="en-US" smtClean="0">
                <a:solidFill>
                  <a:schemeClr val="tx1"/>
                </a:solidFill>
              </a:rPr>
              <a:pPr/>
              <a:t>3/20/2010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Komp.Aplikasi</a:t>
            </a:r>
            <a:r>
              <a:rPr lang="en-US" dirty="0" smtClean="0">
                <a:solidFill>
                  <a:schemeClr val="tx1"/>
                </a:solidFill>
              </a:rPr>
              <a:t> IP-II.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1"/>
            <a:ext cx="7772400" cy="533399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LANJUTAN (JENIS DATA)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95400"/>
            <a:ext cx="8001000" cy="4800600"/>
          </a:xfrm>
        </p:spPr>
        <p:txBody>
          <a:bodyPr>
            <a:noAutofit/>
          </a:bodyPr>
          <a:lstStyle/>
          <a:p>
            <a:pPr lvl="2" algn="just"/>
            <a:r>
              <a:rPr lang="en-US" sz="1800" b="1" u="sng" dirty="0" smtClean="0">
                <a:solidFill>
                  <a:schemeClr val="accent6">
                    <a:lumMod val="75000"/>
                  </a:schemeClr>
                </a:solidFill>
              </a:rPr>
              <a:t>Yes/No</a:t>
            </a:r>
          </a:p>
          <a:p>
            <a:pPr algn="just"/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Berisi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nilai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yes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atau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No,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atau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field yang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hanya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memiliki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2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kemungkinan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nilai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(Yes/No, True/False,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atau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On/Off).</a:t>
            </a:r>
          </a:p>
          <a:p>
            <a:pPr algn="just"/>
            <a:r>
              <a:rPr lang="en-US" sz="1800" b="1" u="sng" dirty="0" smtClean="0">
                <a:solidFill>
                  <a:schemeClr val="accent6">
                    <a:lumMod val="75000"/>
                  </a:schemeClr>
                </a:solidFill>
              </a:rPr>
              <a:t>Attachment</a:t>
            </a:r>
          </a:p>
          <a:p>
            <a:pPr algn="just"/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Berisi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objek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berupa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satu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atau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lebih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file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terpisah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yang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ditempatkan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ke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dalam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tabel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sebagai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lampiran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Contohnya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file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gambar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atau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foto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sz="1800" b="1" u="sng" dirty="0" smtClean="0">
                <a:solidFill>
                  <a:schemeClr val="accent6">
                    <a:lumMod val="75000"/>
                  </a:schemeClr>
                </a:solidFill>
              </a:rPr>
              <a:t>OLE Object</a:t>
            </a:r>
          </a:p>
          <a:p>
            <a:pPr algn="just"/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Berisi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objek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yang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dikaitkan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(linked) kea tau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disisipkan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embeded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ke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dalam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table Access 2007.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Objek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disini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contohnya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lembarkerja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Excel,dokumen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Word,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grafik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dan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dsb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</a:p>
          <a:p>
            <a:pPr algn="just"/>
            <a:r>
              <a:rPr lang="en-US" sz="1800" b="1" u="sng" dirty="0" smtClean="0">
                <a:solidFill>
                  <a:schemeClr val="accent6">
                    <a:lumMod val="75000"/>
                  </a:schemeClr>
                </a:solidFill>
              </a:rPr>
              <a:t>Hyperlink</a:t>
            </a:r>
          </a:p>
          <a:p>
            <a:pPr algn="just"/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Untuk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menghubungkan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dengan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objek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atau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data yang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tersimpan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dilokasi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tertentu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Misalnya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ke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dokumen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Microsoft Word, Excel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dsb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sz="1800" b="1" u="sng" dirty="0" smtClean="0">
                <a:solidFill>
                  <a:schemeClr val="accent6">
                    <a:lumMod val="75000"/>
                  </a:schemeClr>
                </a:solidFill>
              </a:rPr>
              <a:t>Lookup Wizard.</a:t>
            </a:r>
          </a:p>
          <a:p>
            <a:pPr algn="just"/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Fungsinya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untuk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memilih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nilai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tabel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lain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atau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dari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daftar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nilai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yang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didefinisikan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sendiri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menggunakan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i="1" dirty="0" smtClean="0">
                <a:solidFill>
                  <a:schemeClr val="accent6">
                    <a:lumMod val="75000"/>
                  </a:schemeClr>
                </a:solidFill>
              </a:rPr>
              <a:t>list box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atau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i="1" dirty="0" smtClean="0">
                <a:solidFill>
                  <a:schemeClr val="accent6">
                    <a:lumMod val="75000"/>
                  </a:schemeClr>
                </a:solidFill>
              </a:rPr>
              <a:t>combo box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algn="just"/>
            <a:endParaRPr lang="en-U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CFCD-F05D-428B-916D-4DBA522ADD58}" type="datetime1">
              <a:rPr lang="en-US" smtClean="0">
                <a:solidFill>
                  <a:srgbClr val="FFFF00"/>
                </a:solidFill>
              </a:rPr>
              <a:pPr/>
              <a:t>3/20/2010</a:t>
            </a:fld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HandOut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Komp.Aplikasi</a:t>
            </a:r>
            <a:r>
              <a:rPr lang="en-US" dirty="0" smtClean="0">
                <a:solidFill>
                  <a:srgbClr val="FFFF00"/>
                </a:solidFill>
              </a:rPr>
              <a:t> IP-II. By </a:t>
            </a:r>
            <a:r>
              <a:rPr lang="en-US" dirty="0" err="1" smtClean="0">
                <a:solidFill>
                  <a:srgbClr val="FFFF00"/>
                </a:solidFill>
              </a:rPr>
              <a:t>Tatik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Rohmawati</a:t>
            </a:r>
            <a:r>
              <a:rPr lang="en-US" dirty="0" smtClean="0">
                <a:solidFill>
                  <a:srgbClr val="FFFF00"/>
                </a:solidFill>
              </a:rPr>
              <a:t>, S.IP.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>
                <a:solidFill>
                  <a:srgbClr val="FFFF00"/>
                </a:solidFill>
              </a:rPr>
              <a:pPr/>
              <a:t>4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609599"/>
          </a:xfrm>
        </p:spPr>
        <p:txBody>
          <a:bodyPr>
            <a:normAutofit fontScale="90000"/>
          </a:bodyPr>
          <a:lstStyle/>
          <a:p>
            <a:pPr lvl="0"/>
            <a:r>
              <a:rPr lang="id-ID" sz="3600" b="1" dirty="0" smtClean="0">
                <a:solidFill>
                  <a:schemeClr val="bg1"/>
                </a:solidFill>
              </a:rPr>
              <a:t>MERANCANG DAN </a:t>
            </a:r>
            <a:r>
              <a:rPr lang="en-US" sz="3600" b="1" dirty="0" smtClean="0">
                <a:solidFill>
                  <a:schemeClr val="bg1"/>
                </a:solidFill>
              </a:rPr>
              <a:t>M</a:t>
            </a:r>
            <a:r>
              <a:rPr lang="id-ID" sz="3600" b="1" dirty="0" smtClean="0">
                <a:solidFill>
                  <a:schemeClr val="bg1"/>
                </a:solidFill>
              </a:rPr>
              <a:t>EMBUAT </a:t>
            </a:r>
            <a:r>
              <a:rPr lang="en-US" sz="3600" b="1" dirty="0" smtClean="0">
                <a:solidFill>
                  <a:schemeClr val="bg1"/>
                </a:solidFill>
              </a:rPr>
              <a:t>T</a:t>
            </a:r>
            <a:r>
              <a:rPr lang="id-ID" sz="3600" b="1" dirty="0" smtClean="0">
                <a:solidFill>
                  <a:schemeClr val="bg1"/>
                </a:solidFill>
              </a:rPr>
              <a:t>ABEL </a:t>
            </a:r>
            <a:r>
              <a:rPr lang="en-US" sz="3600" b="1" dirty="0" smtClean="0">
                <a:solidFill>
                  <a:schemeClr val="bg1"/>
                </a:solidFill>
              </a:rPr>
              <a:t>B</a:t>
            </a:r>
            <a:r>
              <a:rPr lang="id-ID" sz="3600" b="1" dirty="0" smtClean="0">
                <a:solidFill>
                  <a:schemeClr val="bg1"/>
                </a:solidFill>
              </a:rPr>
              <a:t>ARU</a:t>
            </a: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143000"/>
            <a:ext cx="7620000" cy="4876800"/>
          </a:xfrm>
        </p:spPr>
        <p:txBody>
          <a:bodyPr>
            <a:noAutofit/>
          </a:bodyPr>
          <a:lstStyle/>
          <a:p>
            <a:pPr lvl="0" algn="just"/>
            <a:r>
              <a:rPr lang="id-ID" sz="2000" b="1" dirty="0" smtClean="0">
                <a:solidFill>
                  <a:schemeClr val="bg1"/>
                </a:solidFill>
              </a:rPr>
              <a:t>Me</a:t>
            </a:r>
            <a:r>
              <a:rPr lang="en-US" sz="2000" b="1" dirty="0" err="1" smtClean="0">
                <a:solidFill>
                  <a:schemeClr val="bg1"/>
                </a:solidFill>
              </a:rPr>
              <a:t>mbuat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Tabel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melalui</a:t>
            </a:r>
            <a:r>
              <a:rPr lang="id-ID" sz="2000" b="1" dirty="0" smtClean="0">
                <a:solidFill>
                  <a:schemeClr val="bg1"/>
                </a:solidFill>
              </a:rPr>
              <a:t> Design View</a:t>
            </a:r>
            <a:endParaRPr lang="en-US" sz="2000" dirty="0" smtClean="0">
              <a:solidFill>
                <a:schemeClr val="bg1"/>
              </a:solidFill>
            </a:endParaRPr>
          </a:p>
          <a:p>
            <a:pPr algn="just"/>
            <a:r>
              <a:rPr lang="en-US" sz="2000" dirty="0" err="1" smtClean="0">
                <a:solidFill>
                  <a:schemeClr val="bg1"/>
                </a:solidFill>
              </a:rPr>
              <a:t>Langkah-langkahnya</a:t>
            </a:r>
            <a:r>
              <a:rPr lang="en-US" sz="2000" dirty="0" smtClean="0">
                <a:solidFill>
                  <a:schemeClr val="bg1"/>
                </a:solidFill>
              </a:rPr>
              <a:t> :</a:t>
            </a:r>
          </a:p>
          <a:p>
            <a:pPr marL="457200" indent="-457200" algn="just">
              <a:buAutoNum type="arabicPeriod"/>
            </a:pPr>
            <a:r>
              <a:rPr lang="en-US" sz="2000" dirty="0" err="1" smtClean="0">
                <a:solidFill>
                  <a:schemeClr val="bg1"/>
                </a:solidFill>
              </a:rPr>
              <a:t>Klik</a:t>
            </a:r>
            <a:r>
              <a:rPr lang="en-US" sz="2000" dirty="0" smtClean="0">
                <a:solidFill>
                  <a:schemeClr val="bg1"/>
                </a:solidFill>
              </a:rPr>
              <a:t> Design View </a:t>
            </a:r>
            <a:r>
              <a:rPr lang="en-US" sz="2000" dirty="0" err="1" smtClean="0">
                <a:solidFill>
                  <a:schemeClr val="bg1"/>
                </a:solidFill>
              </a:rPr>
              <a:t>atau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klik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kanan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nama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tabel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kemudian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pilih</a:t>
            </a:r>
            <a:r>
              <a:rPr lang="en-US" sz="2000" dirty="0" smtClean="0">
                <a:solidFill>
                  <a:schemeClr val="bg1"/>
                </a:solidFill>
              </a:rPr>
              <a:t> Design View </a:t>
            </a:r>
            <a:r>
              <a:rPr lang="en-US" sz="2000" dirty="0" err="1" smtClean="0">
                <a:solidFill>
                  <a:schemeClr val="bg1"/>
                </a:solidFill>
              </a:rPr>
              <a:t>atau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klik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kanan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judul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jendela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tabel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pilih</a:t>
            </a:r>
            <a:r>
              <a:rPr lang="en-US" sz="2000" dirty="0" smtClean="0">
                <a:solidFill>
                  <a:schemeClr val="bg1"/>
                </a:solidFill>
              </a:rPr>
              <a:t> Design View.</a:t>
            </a:r>
          </a:p>
          <a:p>
            <a:pPr marL="457200" indent="-457200" algn="just">
              <a:buAutoNum type="arabicPeriod"/>
            </a:pPr>
            <a:r>
              <a:rPr lang="en-US" sz="2000" dirty="0" err="1" smtClean="0">
                <a:solidFill>
                  <a:schemeClr val="bg1"/>
                </a:solidFill>
              </a:rPr>
              <a:t>Muncul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kotak</a:t>
            </a:r>
            <a:r>
              <a:rPr lang="en-US" sz="2000" dirty="0" smtClean="0">
                <a:solidFill>
                  <a:schemeClr val="bg1"/>
                </a:solidFill>
              </a:rPr>
              <a:t> dialog Save As, </a:t>
            </a:r>
            <a:r>
              <a:rPr lang="en-US" sz="2000" dirty="0" err="1" smtClean="0">
                <a:solidFill>
                  <a:schemeClr val="bg1"/>
                </a:solidFill>
              </a:rPr>
              <a:t>kemudian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tuliskan</a:t>
            </a:r>
            <a:r>
              <a:rPr lang="en-US" sz="2000" dirty="0" smtClean="0">
                <a:solidFill>
                  <a:schemeClr val="bg1"/>
                </a:solidFill>
              </a:rPr>
              <a:t> file name yang </a:t>
            </a:r>
            <a:r>
              <a:rPr lang="en-US" sz="2000" dirty="0" err="1" smtClean="0">
                <a:solidFill>
                  <a:schemeClr val="bg1"/>
                </a:solidFill>
              </a:rPr>
              <a:t>akan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disimpan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 algn="just">
              <a:buAutoNum type="arabicPeriod"/>
            </a:pPr>
            <a:r>
              <a:rPr lang="en-US" sz="2000" dirty="0" err="1" smtClean="0">
                <a:solidFill>
                  <a:schemeClr val="bg1"/>
                </a:solidFill>
              </a:rPr>
              <a:t>Setelah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itu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susun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atau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bentuklah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struktur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tabel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n-US" sz="2000" dirty="0" err="1" smtClean="0">
                <a:solidFill>
                  <a:schemeClr val="bg1"/>
                </a:solidFill>
              </a:rPr>
              <a:t>Bagian</a:t>
            </a:r>
            <a:r>
              <a:rPr lang="en-US" sz="2000" dirty="0" smtClean="0">
                <a:solidFill>
                  <a:schemeClr val="bg1"/>
                </a:solidFill>
              </a:rPr>
              <a:t> yang </a:t>
            </a:r>
            <a:r>
              <a:rPr lang="en-US" sz="2000" dirty="0" err="1" smtClean="0">
                <a:solidFill>
                  <a:schemeClr val="bg1"/>
                </a:solidFill>
              </a:rPr>
              <a:t>dapat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diisi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adalah</a:t>
            </a:r>
            <a:r>
              <a:rPr lang="en-US" sz="2000" dirty="0" smtClean="0">
                <a:solidFill>
                  <a:schemeClr val="bg1"/>
                </a:solidFill>
              </a:rPr>
              <a:t> :</a:t>
            </a:r>
          </a:p>
          <a:p>
            <a:pPr marL="457200" lvl="0" indent="-457200" algn="just">
              <a:buAutoNum type="alphaLcPeriod"/>
            </a:pPr>
            <a:r>
              <a:rPr lang="en-US" sz="2000" dirty="0" smtClean="0">
                <a:solidFill>
                  <a:schemeClr val="bg1"/>
                </a:solidFill>
              </a:rPr>
              <a:t>Field Name </a:t>
            </a:r>
            <a:r>
              <a:rPr lang="en-US" sz="2000" dirty="0" err="1" smtClean="0">
                <a:solidFill>
                  <a:schemeClr val="bg1"/>
                </a:solidFill>
              </a:rPr>
              <a:t>untuk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memasukkan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nama</a:t>
            </a:r>
            <a:r>
              <a:rPr lang="en-US" sz="2000" dirty="0" smtClean="0">
                <a:solidFill>
                  <a:schemeClr val="bg1"/>
                </a:solidFill>
              </a:rPr>
              <a:t> field yang </a:t>
            </a:r>
            <a:r>
              <a:rPr lang="en-US" sz="2000" dirty="0" err="1" smtClean="0">
                <a:solidFill>
                  <a:schemeClr val="bg1"/>
                </a:solidFill>
              </a:rPr>
              <a:t>akan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dibuat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</a:p>
          <a:p>
            <a:pPr marL="457200" lvl="0" indent="-457200" algn="just">
              <a:buAutoNum type="alphaLcPeriod"/>
            </a:pPr>
            <a:r>
              <a:rPr lang="en-US" sz="2000" dirty="0" smtClean="0">
                <a:solidFill>
                  <a:schemeClr val="bg1"/>
                </a:solidFill>
              </a:rPr>
              <a:t>Data Type </a:t>
            </a:r>
            <a:r>
              <a:rPr lang="en-US" sz="2000" dirty="0" err="1" smtClean="0">
                <a:solidFill>
                  <a:schemeClr val="bg1"/>
                </a:solidFill>
              </a:rPr>
              <a:t>untuk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menentukan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tipe</a:t>
            </a:r>
            <a:r>
              <a:rPr lang="en-US" sz="2000" dirty="0" smtClean="0">
                <a:solidFill>
                  <a:schemeClr val="bg1"/>
                </a:solidFill>
              </a:rPr>
              <a:t> data.</a:t>
            </a:r>
          </a:p>
          <a:p>
            <a:pPr marL="457200" lvl="0" indent="-457200" algn="just">
              <a:buAutoNum type="alphaLcPeriod"/>
            </a:pPr>
            <a:r>
              <a:rPr lang="en-US" sz="2000" dirty="0" smtClean="0">
                <a:solidFill>
                  <a:schemeClr val="bg1"/>
                </a:solidFill>
              </a:rPr>
              <a:t>Description </a:t>
            </a:r>
            <a:r>
              <a:rPr lang="en-US" sz="2000" dirty="0" err="1" smtClean="0">
                <a:solidFill>
                  <a:schemeClr val="bg1"/>
                </a:solidFill>
              </a:rPr>
              <a:t>untuk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memasukkan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keterangan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dari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nama</a:t>
            </a:r>
            <a:r>
              <a:rPr lang="en-US" sz="2000" dirty="0" smtClean="0">
                <a:solidFill>
                  <a:schemeClr val="bg1"/>
                </a:solidFill>
              </a:rPr>
              <a:t> field yang </a:t>
            </a:r>
            <a:r>
              <a:rPr lang="en-US" sz="2000" dirty="0" err="1" smtClean="0">
                <a:solidFill>
                  <a:schemeClr val="bg1"/>
                </a:solidFill>
              </a:rPr>
              <a:t>dibuat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</a:p>
          <a:p>
            <a:pPr marL="457200" lvl="0" indent="-457200" algn="just">
              <a:buAutoNum type="alphaLcPeriod"/>
            </a:pPr>
            <a:r>
              <a:rPr lang="en-US" sz="2000" dirty="0" err="1" smtClean="0">
                <a:solidFill>
                  <a:schemeClr val="bg1"/>
                </a:solidFill>
              </a:rPr>
              <a:t>Kemudian</a:t>
            </a:r>
            <a:r>
              <a:rPr lang="en-US" sz="2000" dirty="0" smtClean="0">
                <a:solidFill>
                  <a:schemeClr val="bg1"/>
                </a:solidFill>
              </a:rPr>
              <a:t> save</a:t>
            </a:r>
          </a:p>
          <a:p>
            <a:pPr marL="457200" lvl="0" indent="-457200" algn="just">
              <a:buAutoNum type="alphaLcPeriod"/>
            </a:pPr>
            <a:r>
              <a:rPr lang="en-US" sz="2000" dirty="0" err="1" smtClean="0">
                <a:solidFill>
                  <a:schemeClr val="bg1"/>
                </a:solidFill>
              </a:rPr>
              <a:t>Tutup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jendela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desain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tabeluntuk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mengakhiri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proses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pembuatan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desain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tabel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</a:p>
          <a:p>
            <a:pPr algn="just"/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CFCD-F05D-428B-916D-4DBA522ADD58}" type="datetime1">
              <a:rPr lang="en-US" smtClean="0">
                <a:solidFill>
                  <a:srgbClr val="FFFF00"/>
                </a:solidFill>
              </a:rPr>
              <a:pPr/>
              <a:t>3/20/2010</a:t>
            </a:fld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HandOut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Komp.Aplikasi</a:t>
            </a:r>
            <a:r>
              <a:rPr lang="en-US" dirty="0" smtClean="0">
                <a:solidFill>
                  <a:srgbClr val="FFFF00"/>
                </a:solidFill>
              </a:rPr>
              <a:t> IP-II. By </a:t>
            </a:r>
            <a:r>
              <a:rPr lang="en-US" dirty="0" err="1" smtClean="0">
                <a:solidFill>
                  <a:srgbClr val="FFFF00"/>
                </a:solidFill>
              </a:rPr>
              <a:t>Tatik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Rohmawati</a:t>
            </a:r>
            <a:r>
              <a:rPr lang="en-US" dirty="0" smtClean="0">
                <a:solidFill>
                  <a:srgbClr val="FFFF00"/>
                </a:solidFill>
              </a:rPr>
              <a:t>, S.IP.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>
                <a:solidFill>
                  <a:srgbClr val="FFFF00"/>
                </a:solidFill>
              </a:rPr>
              <a:pPr/>
              <a:t>5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533399"/>
          </a:xfrm>
        </p:spPr>
        <p:txBody>
          <a:bodyPr>
            <a:normAutofit fontScale="90000"/>
          </a:bodyPr>
          <a:lstStyle/>
          <a:p>
            <a:pPr lvl="0"/>
            <a:r>
              <a:rPr lang="id-ID" sz="3200" b="1" dirty="0" smtClean="0">
                <a:solidFill>
                  <a:srgbClr val="FFFF00"/>
                </a:solidFill>
              </a:rPr>
              <a:t>ME</a:t>
            </a:r>
            <a:r>
              <a:rPr lang="en-US" sz="3200" b="1" dirty="0" smtClean="0">
                <a:solidFill>
                  <a:srgbClr val="FFFF00"/>
                </a:solidFill>
              </a:rPr>
              <a:t>MBUAT TABEL MELALUI DATASHEET VIEW</a:t>
            </a:r>
            <a:r>
              <a:rPr lang="en-US" sz="3200" dirty="0" smtClean="0">
                <a:solidFill>
                  <a:srgbClr val="FFFF00"/>
                </a:solidFill>
              </a:rPr>
              <a:t/>
            </a:r>
            <a:br>
              <a:rPr lang="en-US" sz="3200" dirty="0" smtClean="0">
                <a:solidFill>
                  <a:srgbClr val="FFFF00"/>
                </a:solidFill>
              </a:rPr>
            </a:b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524000"/>
            <a:ext cx="7620000" cy="4419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b="1" dirty="0" err="1" smtClean="0">
                <a:solidFill>
                  <a:srgbClr val="FFFF00"/>
                </a:solidFill>
              </a:rPr>
              <a:t>Langkah-langkahnya</a:t>
            </a:r>
            <a:r>
              <a:rPr lang="en-US" sz="2800" b="1" dirty="0" smtClean="0">
                <a:solidFill>
                  <a:srgbClr val="FFFF00"/>
                </a:solidFill>
              </a:rPr>
              <a:t> :</a:t>
            </a:r>
          </a:p>
          <a:p>
            <a:pPr marL="514350" lvl="0" indent="-514350" algn="just">
              <a:buAutoNum type="arabicPeriod"/>
            </a:pPr>
            <a:r>
              <a:rPr lang="en-US" sz="2800" b="1" dirty="0" smtClean="0">
                <a:solidFill>
                  <a:srgbClr val="FFFF00"/>
                </a:solidFill>
              </a:rPr>
              <a:t>Dari </a:t>
            </a:r>
            <a:r>
              <a:rPr lang="en-US" sz="2800" b="1" dirty="0" err="1" smtClean="0">
                <a:solidFill>
                  <a:srgbClr val="FFFF00"/>
                </a:solidFill>
              </a:rPr>
              <a:t>tampilan</a:t>
            </a:r>
            <a:r>
              <a:rPr lang="en-US" sz="2800" b="1" dirty="0" smtClean="0">
                <a:solidFill>
                  <a:srgbClr val="FFFF00"/>
                </a:solidFill>
              </a:rPr>
              <a:t> Datasheet View, </a:t>
            </a:r>
            <a:r>
              <a:rPr lang="en-US" sz="2800" b="1" dirty="0" err="1" smtClean="0">
                <a:solidFill>
                  <a:srgbClr val="FFFF00"/>
                </a:solidFill>
              </a:rPr>
              <a:t>ketikkan</a:t>
            </a:r>
            <a:r>
              <a:rPr lang="en-US" sz="2800" b="1" dirty="0" smtClean="0">
                <a:solidFill>
                  <a:srgbClr val="FFFF00"/>
                </a:solidFill>
              </a:rPr>
              <a:t> data input </a:t>
            </a:r>
            <a:r>
              <a:rPr lang="en-US" sz="2800" b="1" dirty="0" err="1" smtClean="0">
                <a:solidFill>
                  <a:srgbClr val="FFFF00"/>
                </a:solidFill>
              </a:rPr>
              <a:t>pada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masing-masing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kolom</a:t>
            </a:r>
            <a:r>
              <a:rPr lang="en-US" sz="2800" b="1" dirty="0" smtClean="0">
                <a:solidFill>
                  <a:srgbClr val="FFFF00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sz="2800" b="1" dirty="0" err="1" smtClean="0">
                <a:solidFill>
                  <a:srgbClr val="FFFF00"/>
                </a:solidFill>
              </a:rPr>
              <a:t>Setelah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</a:rPr>
              <a:t>data </a:t>
            </a:r>
            <a:r>
              <a:rPr lang="en-US" sz="2800" b="1" dirty="0" err="1" smtClean="0">
                <a:solidFill>
                  <a:srgbClr val="FFFF00"/>
                </a:solidFill>
              </a:rPr>
              <a:t>dimasukkan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anda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dapat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mengganti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judul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perkolom</a:t>
            </a:r>
            <a:r>
              <a:rPr lang="en-US" sz="2800" b="1" dirty="0" smtClean="0">
                <a:solidFill>
                  <a:srgbClr val="FFFF00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sz="2800" b="1" dirty="0" err="1" smtClean="0">
                <a:solidFill>
                  <a:srgbClr val="FFFF00"/>
                </a:solidFill>
              </a:rPr>
              <a:t>Selanjutnya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anda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dapat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menyimpan</a:t>
            </a:r>
            <a:r>
              <a:rPr lang="en-US" sz="2800" b="1" dirty="0" smtClean="0">
                <a:solidFill>
                  <a:srgbClr val="FFFF00"/>
                </a:solidFill>
              </a:rPr>
              <a:t> table </a:t>
            </a:r>
            <a:r>
              <a:rPr lang="en-US" sz="2800" b="1" dirty="0" err="1" smtClean="0">
                <a:solidFill>
                  <a:srgbClr val="FFFF00"/>
                </a:solidFill>
              </a:rPr>
              <a:t>tersebut</a:t>
            </a:r>
            <a:r>
              <a:rPr lang="en-US" sz="2800" b="1" dirty="0" smtClean="0">
                <a:solidFill>
                  <a:srgbClr val="FFFF00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sz="2800" b="1" dirty="0" err="1" smtClean="0">
                <a:solidFill>
                  <a:srgbClr val="FFFF00"/>
                </a:solidFill>
              </a:rPr>
              <a:t>Ketik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nama</a:t>
            </a:r>
            <a:r>
              <a:rPr lang="en-US" sz="2800" b="1" dirty="0" smtClean="0">
                <a:solidFill>
                  <a:srgbClr val="FFFF00"/>
                </a:solidFill>
              </a:rPr>
              <a:t> file yang </a:t>
            </a:r>
            <a:r>
              <a:rPr lang="en-US" sz="2800" b="1" dirty="0" err="1" smtClean="0">
                <a:solidFill>
                  <a:srgbClr val="FFFF00"/>
                </a:solidFill>
              </a:rPr>
              <a:t>akan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disimpan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dan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klik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</a:rPr>
              <a:t>OK.</a:t>
            </a:r>
          </a:p>
          <a:p>
            <a:pPr marL="514350" lvl="0" indent="-514350" algn="just">
              <a:buAutoNum type="arabicPeriod"/>
            </a:pPr>
            <a:r>
              <a:rPr lang="en-US" sz="2800" b="1" dirty="0" err="1" smtClean="0">
                <a:solidFill>
                  <a:srgbClr val="FFFF00"/>
                </a:solidFill>
              </a:rPr>
              <a:t>Setelah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itu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anda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dapatmenutup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jendela</a:t>
            </a:r>
            <a:r>
              <a:rPr lang="en-US" sz="2800" b="1" dirty="0" smtClean="0">
                <a:solidFill>
                  <a:srgbClr val="FFFF00"/>
                </a:solidFill>
              </a:rPr>
              <a:t> Datasheet View 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CFCD-F05D-428B-916D-4DBA522ADD58}" type="datetime1">
              <a:rPr lang="en-US" smtClean="0">
                <a:solidFill>
                  <a:srgbClr val="FFFF00"/>
                </a:solidFill>
              </a:rPr>
              <a:pPr/>
              <a:t>3/20/2010</a:t>
            </a:fld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HandOut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Komp.Aplikasi</a:t>
            </a:r>
            <a:r>
              <a:rPr lang="en-US" dirty="0" smtClean="0">
                <a:solidFill>
                  <a:srgbClr val="FFFF00"/>
                </a:solidFill>
              </a:rPr>
              <a:t> IP-II. By </a:t>
            </a:r>
            <a:r>
              <a:rPr lang="en-US" dirty="0" err="1" smtClean="0">
                <a:solidFill>
                  <a:srgbClr val="FFFF00"/>
                </a:solidFill>
              </a:rPr>
              <a:t>Tatik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Rohmawati</a:t>
            </a:r>
            <a:r>
              <a:rPr lang="en-US" dirty="0" smtClean="0">
                <a:solidFill>
                  <a:srgbClr val="FFFF00"/>
                </a:solidFill>
              </a:rPr>
              <a:t>, S.IP.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>
                <a:solidFill>
                  <a:srgbClr val="FFFF00"/>
                </a:solidFill>
              </a:rPr>
              <a:pPr/>
              <a:t>6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81000" y="2514600"/>
          <a:ext cx="82296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ALAMAT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TGL LAHIR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TELP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FOTO</a:t>
                      </a:r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CFCD-F05D-428B-916D-4DBA522ADD58}" type="datetime1">
              <a:rPr lang="en-US" smtClean="0"/>
              <a:pPr/>
              <a:t>3/20/2010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Komp.Aplikasi IP-II.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Autofit/>
          </a:bodyPr>
          <a:lstStyle/>
          <a:p>
            <a:pPr lvl="0"/>
            <a:r>
              <a:rPr lang="en-US" sz="3200" dirty="0" err="1" smtClean="0"/>
              <a:t>Mengisi</a:t>
            </a:r>
            <a:r>
              <a:rPr lang="en-US" sz="3200" dirty="0" smtClean="0"/>
              <a:t> Data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Tabel</a:t>
            </a:r>
            <a:r>
              <a:rPr lang="en-US" sz="3200" dirty="0" smtClean="0"/>
              <a:t> Data </a:t>
            </a:r>
            <a:r>
              <a:rPr lang="en-US" sz="3200" dirty="0" err="1" smtClean="0"/>
              <a:t>Mahasiswa</a:t>
            </a:r>
            <a:r>
              <a:rPr lang="en-US" sz="3200" dirty="0" smtClean="0"/>
              <a:t>,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Field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berikut</a:t>
            </a:r>
            <a:r>
              <a:rPr lang="en-US" sz="3200" dirty="0" smtClean="0"/>
              <a:t> :</a:t>
            </a:r>
            <a:br>
              <a:rPr lang="en-US" sz="3200" dirty="0" smtClean="0"/>
            </a:br>
            <a:endParaRPr lang="en-US" sz="3200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530</Words>
  <Application>Microsoft Office PowerPoint</Application>
  <PresentationFormat>On-screen Show (4:3)</PresentationFormat>
  <Paragraphs>79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Concourse</vt:lpstr>
      <vt:lpstr>MERANCANG DAN MEMBUAT TABEL</vt:lpstr>
      <vt:lpstr>PENGERTIAN TABEL </vt:lpstr>
      <vt:lpstr>LANJUTAN (JENIS DATA)</vt:lpstr>
      <vt:lpstr>LANJUTAN (JENIS DATA)</vt:lpstr>
      <vt:lpstr>MERANCANG DAN MEMBUAT TABEL BARU </vt:lpstr>
      <vt:lpstr>MEMBUAT TABEL MELALUI DATASHEET VIEW </vt:lpstr>
      <vt:lpstr>Mengisi Data pada Tabel Data Mahasiswa, dengan Field sebagai berikut : </vt:lpstr>
    </vt:vector>
  </TitlesOfParts>
  <Company>Lenovo (Beijing)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MERANCANG DAN MEMBUAT TABEL</dc:title>
  <dc:creator>Lenovo User</dc:creator>
  <cp:lastModifiedBy>Lenovo User</cp:lastModifiedBy>
  <cp:revision>3</cp:revision>
  <dcterms:created xsi:type="dcterms:W3CDTF">2010-03-20T05:12:59Z</dcterms:created>
  <dcterms:modified xsi:type="dcterms:W3CDTF">2010-03-20T15:51:13Z</dcterms:modified>
</cp:coreProperties>
</file>