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37" autoAdjust="0"/>
  </p:normalViewPr>
  <p:slideViewPr>
    <p:cSldViewPr>
      <p:cViewPr varScale="1">
        <p:scale>
          <a:sx n="54" d="100"/>
          <a:sy n="54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870CE-57A4-4C85-8151-5C20DCF85E46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1ABF1-B765-418E-B670-77D3FC9C0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7641" y="2478692"/>
            <a:ext cx="5711782" cy="240123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1532" y="5026236"/>
            <a:ext cx="7427891" cy="125369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AE4991-66E5-4BEF-8770-1C058E53EE92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 advAuto="0">
        <p:tmplLst>
          <p:tmpl lvl="1">
            <p:tnLst>
              <p:par>
                <p:cTn presetID="14" presetClass="entr" presetSubtype="1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20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E4991-66E5-4BEF-8770-1C058E53EE92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2952" y="206558"/>
            <a:ext cx="2179458" cy="5889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577" y="206558"/>
            <a:ext cx="6401086" cy="588976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E4991-66E5-4BEF-8770-1C058E53EE92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E4991-66E5-4BEF-8770-1C058E53EE92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E4991-66E5-4BEF-8770-1C058E53EE92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577" y="1308199"/>
            <a:ext cx="4221628" cy="478812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494" y="1308199"/>
            <a:ext cx="4221628" cy="478812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E4991-66E5-4BEF-8770-1C058E53EE92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E4991-66E5-4BEF-8770-1C058E53EE92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E4991-66E5-4BEF-8770-1C058E53EE92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E4991-66E5-4BEF-8770-1C058E53EE92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E4991-66E5-4BEF-8770-1C058E53EE92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E4991-66E5-4BEF-8770-1C058E53EE92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1866" y="206558"/>
            <a:ext cx="8580544" cy="82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578" y="1308199"/>
            <a:ext cx="8580544" cy="478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6443" y="6248368"/>
            <a:ext cx="1904881" cy="45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5001">
              <a:defRPr sz="1400"/>
            </a:lvl1pPr>
          </a:lstStyle>
          <a:p>
            <a:fld id="{27AE4991-66E5-4BEF-8770-1C058E53EE92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748" y="6248368"/>
            <a:ext cx="2894504" cy="45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defTabSz="91500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676" y="6248368"/>
            <a:ext cx="1904881" cy="45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5001">
              <a:defRPr sz="1400"/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5001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defTabSz="915001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2pPr>
      <a:lvl3pPr algn="l" defTabSz="915001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3pPr>
      <a:lvl4pPr algn="l" defTabSz="915001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4pPr>
      <a:lvl5pPr algn="l" defTabSz="915001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5pPr>
      <a:lvl6pPr marL="412394" algn="l" defTabSz="915001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6pPr>
      <a:lvl7pPr marL="824789" algn="l" defTabSz="915001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7pPr>
      <a:lvl8pPr marL="1237183" algn="l" defTabSz="915001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8pPr>
      <a:lvl9pPr marL="1649578" algn="l" defTabSz="915001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9pPr>
    </p:titleStyle>
    <p:bodyStyle>
      <a:lvl1pPr marL="342231" indent="-342231" algn="l" defTabSz="915001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3170" indent="-286385" algn="l" defTabSz="915001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676" indent="-227677" algn="l" defTabSz="915001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461" indent="-227677" algn="l" defTabSz="915001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677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70071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82465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294860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707254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8991600" cy="2051232"/>
          </a:xfrm>
        </p:spPr>
        <p:txBody>
          <a:bodyPr/>
          <a:lstStyle/>
          <a:p>
            <a:r>
              <a:rPr lang="en-US" sz="4400" b="1" spc="6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Pengguna</a:t>
            </a:r>
            <a:r>
              <a:rPr lang="en-US" sz="4400" b="1" spc="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 Basis Data</a:t>
            </a:r>
            <a:endParaRPr lang="en-US" sz="4400" b="1" spc="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800" b="1" dirty="0" err="1" smtClean="0">
                <a:solidFill>
                  <a:srgbClr val="0070C0"/>
                </a:solidFill>
                <a:latin typeface="Kristen ITC" pitchFamily="66" charset="0"/>
              </a:rPr>
              <a:t>Rina</a:t>
            </a:r>
            <a:r>
              <a:rPr lang="en-US" sz="1800" b="1" dirty="0" smtClean="0">
                <a:solidFill>
                  <a:srgbClr val="0070C0"/>
                </a:solidFill>
                <a:latin typeface="Kristen ITC" pitchFamily="66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Kristen ITC" pitchFamily="66" charset="0"/>
              </a:rPr>
              <a:t>Kurniawati</a:t>
            </a:r>
            <a:r>
              <a:rPr lang="en-US" sz="1800" b="1" dirty="0" smtClean="0">
                <a:solidFill>
                  <a:srgbClr val="0070C0"/>
                </a:solidFill>
                <a:latin typeface="Kristen ITC" pitchFamily="66" charset="0"/>
              </a:rPr>
              <a:t>, </a:t>
            </a:r>
            <a:r>
              <a:rPr lang="en-US" sz="1800" b="1" dirty="0" err="1" smtClean="0">
                <a:solidFill>
                  <a:srgbClr val="0070C0"/>
                </a:solidFill>
                <a:latin typeface="Kristen ITC" pitchFamily="66" charset="0"/>
              </a:rPr>
              <a:t>S.Kom</a:t>
            </a:r>
            <a:r>
              <a:rPr lang="en-US" sz="1800" b="1" dirty="0" smtClean="0">
                <a:solidFill>
                  <a:srgbClr val="0070C0"/>
                </a:solidFill>
                <a:latin typeface="Kristen ITC" pitchFamily="66" charset="0"/>
              </a:rPr>
              <a:t>., MT</a:t>
            </a:r>
          </a:p>
          <a:p>
            <a:pPr algn="r"/>
            <a:r>
              <a:rPr lang="en-US" sz="1800" dirty="0" smtClean="0">
                <a:solidFill>
                  <a:srgbClr val="0070C0"/>
                </a:solidFill>
                <a:latin typeface="Kristen ITC" pitchFamily="66" charset="0"/>
              </a:rPr>
              <a:t>rina@unikom.ac.id / riena_k@yahoo.com</a:t>
            </a:r>
            <a:endParaRPr lang="en-US" sz="1800" dirty="0">
              <a:solidFill>
                <a:srgbClr val="0070C0"/>
              </a:solidFill>
              <a:latin typeface="Kristen ITC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24400" y="533400"/>
            <a:ext cx="3733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Materi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ke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5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 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Kristen ITC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user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dilihat</a:t>
            </a:r>
            <a:r>
              <a:rPr lang="en-US" sz="2800" dirty="0" smtClean="0"/>
              <a:t> </a:t>
            </a:r>
            <a:r>
              <a:rPr lang="en-US" sz="2800" dirty="0" err="1" smtClean="0"/>
              <a:t>digambar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5542" name="Group 6"/>
          <p:cNvGrpSpPr>
            <a:grpSpLocks/>
          </p:cNvGrpSpPr>
          <p:nvPr/>
        </p:nvGrpSpPr>
        <p:grpSpPr bwMode="auto">
          <a:xfrm>
            <a:off x="2743200" y="1219200"/>
            <a:ext cx="4686300" cy="4960937"/>
            <a:chOff x="1778" y="5137"/>
            <a:chExt cx="7380" cy="7812"/>
          </a:xfrm>
        </p:grpSpPr>
        <p:grpSp>
          <p:nvGrpSpPr>
            <p:cNvPr id="65543" name="Group 7"/>
            <p:cNvGrpSpPr>
              <a:grpSpLocks/>
            </p:cNvGrpSpPr>
            <p:nvPr/>
          </p:nvGrpSpPr>
          <p:grpSpPr bwMode="auto">
            <a:xfrm>
              <a:off x="1778" y="5137"/>
              <a:ext cx="7380" cy="7812"/>
              <a:chOff x="1778" y="2538"/>
              <a:chExt cx="7380" cy="7812"/>
            </a:xfrm>
          </p:grpSpPr>
          <p:sp>
            <p:nvSpPr>
              <p:cNvPr id="65544" name="Rectangle 8"/>
              <p:cNvSpPr>
                <a:spLocks noChangeArrowheads="1"/>
              </p:cNvSpPr>
              <p:nvPr/>
            </p:nvSpPr>
            <p:spPr bwMode="auto">
              <a:xfrm>
                <a:off x="1778" y="3309"/>
                <a:ext cx="7380" cy="355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45" name="Text Box 9"/>
              <p:cNvSpPr txBox="1">
                <a:spLocks noChangeArrowheads="1"/>
              </p:cNvSpPr>
              <p:nvPr/>
            </p:nvSpPr>
            <p:spPr bwMode="auto">
              <a:xfrm>
                <a:off x="2138" y="2538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Naïve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User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46" name="Text Box 10"/>
              <p:cNvSpPr txBox="1">
                <a:spLocks noChangeArrowheads="1"/>
              </p:cNvSpPr>
              <p:nvPr/>
            </p:nvSpPr>
            <p:spPr bwMode="auto">
              <a:xfrm>
                <a:off x="5198" y="5994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Database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Manajer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47" name="Text Box 11"/>
              <p:cNvSpPr txBox="1">
                <a:spLocks noChangeArrowheads="1"/>
              </p:cNvSpPr>
              <p:nvPr/>
            </p:nvSpPr>
            <p:spPr bwMode="auto">
              <a:xfrm>
                <a:off x="2138" y="5994"/>
                <a:ext cx="180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Object Code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Program Aplikasi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48" name="Text Box 12"/>
              <p:cNvSpPr txBox="1">
                <a:spLocks noChangeArrowheads="1"/>
              </p:cNvSpPr>
              <p:nvPr/>
            </p:nvSpPr>
            <p:spPr bwMode="auto">
              <a:xfrm>
                <a:off x="3938" y="4698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DML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Precompiler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49" name="Text Box 13"/>
              <p:cNvSpPr txBox="1">
                <a:spLocks noChangeArrowheads="1"/>
              </p:cNvSpPr>
              <p:nvPr/>
            </p:nvSpPr>
            <p:spPr bwMode="auto">
              <a:xfrm>
                <a:off x="5738" y="4698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noProof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Stylus BT" charset="0"/>
                  </a:rPr>
                  <a:t>Query Processor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50" name="Text Box 14"/>
              <p:cNvSpPr txBox="1">
                <a:spLocks noChangeArrowheads="1"/>
              </p:cNvSpPr>
              <p:nvPr/>
            </p:nvSpPr>
            <p:spPr bwMode="auto">
              <a:xfrm>
                <a:off x="7538" y="4698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DDL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Compiler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51" name="Text Box 15"/>
              <p:cNvSpPr txBox="1">
                <a:spLocks noChangeArrowheads="1"/>
              </p:cNvSpPr>
              <p:nvPr/>
            </p:nvSpPr>
            <p:spPr bwMode="auto">
              <a:xfrm>
                <a:off x="4658" y="7254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File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Manajer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52" name="Text Box 16"/>
              <p:cNvSpPr txBox="1">
                <a:spLocks noChangeArrowheads="1"/>
              </p:cNvSpPr>
              <p:nvPr/>
            </p:nvSpPr>
            <p:spPr bwMode="auto">
              <a:xfrm>
                <a:off x="3935" y="2538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noProof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Programmer Aplikasi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53" name="Text Box 17"/>
              <p:cNvSpPr txBox="1">
                <a:spLocks noChangeArrowheads="1"/>
              </p:cNvSpPr>
              <p:nvPr/>
            </p:nvSpPr>
            <p:spPr bwMode="auto">
              <a:xfrm>
                <a:off x="5738" y="2538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Casual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 User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54" name="Text Box 18"/>
              <p:cNvSpPr txBox="1">
                <a:spLocks noChangeArrowheads="1"/>
              </p:cNvSpPr>
              <p:nvPr/>
            </p:nvSpPr>
            <p:spPr bwMode="auto">
              <a:xfrm>
                <a:off x="7538" y="2538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noProof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Database Administrator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55" name="Text Box 19"/>
              <p:cNvSpPr txBox="1">
                <a:spLocks noChangeArrowheads="1"/>
              </p:cNvSpPr>
              <p:nvPr/>
            </p:nvSpPr>
            <p:spPr bwMode="auto">
              <a:xfrm>
                <a:off x="7538" y="3618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Scema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Database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56" name="Text Box 20"/>
              <p:cNvSpPr txBox="1">
                <a:spLocks noChangeArrowheads="1"/>
              </p:cNvSpPr>
              <p:nvPr/>
            </p:nvSpPr>
            <p:spPr bwMode="auto">
              <a:xfrm>
                <a:off x="5738" y="3618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Query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57" name="Text Box 21"/>
              <p:cNvSpPr txBox="1">
                <a:spLocks noChangeArrowheads="1"/>
              </p:cNvSpPr>
              <p:nvPr/>
            </p:nvSpPr>
            <p:spPr bwMode="auto">
              <a:xfrm>
                <a:off x="3938" y="3618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System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Call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58" name="Text Box 22"/>
              <p:cNvSpPr txBox="1">
                <a:spLocks noChangeArrowheads="1"/>
              </p:cNvSpPr>
              <p:nvPr/>
            </p:nvSpPr>
            <p:spPr bwMode="auto">
              <a:xfrm>
                <a:off x="2138" y="3618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noProof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Program Aplikasi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59" name="AutoShape 23"/>
              <p:cNvSpPr>
                <a:spLocks noChangeArrowheads="1"/>
              </p:cNvSpPr>
              <p:nvPr/>
            </p:nvSpPr>
            <p:spPr bwMode="auto">
              <a:xfrm>
                <a:off x="4298" y="8154"/>
                <a:ext cx="2700" cy="2196"/>
              </a:xfrm>
              <a:prstGeom prst="can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60" name="Text Box 24"/>
              <p:cNvSpPr txBox="1">
                <a:spLocks noChangeArrowheads="1"/>
              </p:cNvSpPr>
              <p:nvPr/>
            </p:nvSpPr>
            <p:spPr bwMode="auto">
              <a:xfrm>
                <a:off x="4418" y="9009"/>
                <a:ext cx="90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Data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File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61" name="Text Box 25"/>
              <p:cNvSpPr txBox="1">
                <a:spLocks noChangeArrowheads="1"/>
              </p:cNvSpPr>
              <p:nvPr/>
            </p:nvSpPr>
            <p:spPr bwMode="auto">
              <a:xfrm>
                <a:off x="4298" y="9693"/>
                <a:ext cx="2700" cy="39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Disk Storage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62" name="Text Box 26"/>
              <p:cNvSpPr txBox="1">
                <a:spLocks noChangeArrowheads="1"/>
              </p:cNvSpPr>
              <p:nvPr/>
            </p:nvSpPr>
            <p:spPr bwMode="auto">
              <a:xfrm>
                <a:off x="5558" y="9009"/>
                <a:ext cx="1260" cy="5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Data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ucoinLight" charset="0"/>
                    <a:ea typeface="Arial" pitchFamily="34" charset="0"/>
                    <a:cs typeface="Arial" pitchFamily="34" charset="0"/>
                  </a:rPr>
                  <a:t>Dictionary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563" name="Line 27"/>
              <p:cNvSpPr>
                <a:spLocks noChangeShapeType="1"/>
              </p:cNvSpPr>
              <p:nvPr/>
            </p:nvSpPr>
            <p:spPr bwMode="auto">
              <a:xfrm>
                <a:off x="5018" y="7794"/>
                <a:ext cx="0" cy="12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64" name="Line 28"/>
              <p:cNvSpPr>
                <a:spLocks noChangeShapeType="1"/>
              </p:cNvSpPr>
              <p:nvPr/>
            </p:nvSpPr>
            <p:spPr bwMode="auto">
              <a:xfrm>
                <a:off x="5558" y="6534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65" name="Line 29"/>
              <p:cNvSpPr>
                <a:spLocks noChangeShapeType="1"/>
              </p:cNvSpPr>
              <p:nvPr/>
            </p:nvSpPr>
            <p:spPr bwMode="auto">
              <a:xfrm>
                <a:off x="2768" y="3084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66" name="Line 30"/>
              <p:cNvSpPr>
                <a:spLocks noChangeShapeType="1"/>
              </p:cNvSpPr>
              <p:nvPr/>
            </p:nvSpPr>
            <p:spPr bwMode="auto">
              <a:xfrm>
                <a:off x="4568" y="3084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67" name="Line 31"/>
              <p:cNvSpPr>
                <a:spLocks noChangeShapeType="1"/>
              </p:cNvSpPr>
              <p:nvPr/>
            </p:nvSpPr>
            <p:spPr bwMode="auto">
              <a:xfrm>
                <a:off x="6353" y="3084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68" name="Line 32"/>
              <p:cNvSpPr>
                <a:spLocks noChangeShapeType="1"/>
              </p:cNvSpPr>
              <p:nvPr/>
            </p:nvSpPr>
            <p:spPr bwMode="auto">
              <a:xfrm>
                <a:off x="8168" y="3084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69" name="Line 33"/>
              <p:cNvSpPr>
                <a:spLocks noChangeShapeType="1"/>
              </p:cNvSpPr>
              <p:nvPr/>
            </p:nvSpPr>
            <p:spPr bwMode="auto">
              <a:xfrm>
                <a:off x="4583" y="4179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0" name="Line 34"/>
              <p:cNvSpPr>
                <a:spLocks noChangeShapeType="1"/>
              </p:cNvSpPr>
              <p:nvPr/>
            </p:nvSpPr>
            <p:spPr bwMode="auto">
              <a:xfrm>
                <a:off x="6383" y="4164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1" name="Line 35"/>
              <p:cNvSpPr>
                <a:spLocks noChangeShapeType="1"/>
              </p:cNvSpPr>
              <p:nvPr/>
            </p:nvSpPr>
            <p:spPr bwMode="auto">
              <a:xfrm>
                <a:off x="8183" y="4164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2" name="Line 36"/>
              <p:cNvSpPr>
                <a:spLocks noChangeShapeType="1"/>
              </p:cNvSpPr>
              <p:nvPr/>
            </p:nvSpPr>
            <p:spPr bwMode="auto">
              <a:xfrm flipH="1">
                <a:off x="2783" y="4194"/>
                <a:ext cx="0" cy="18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3" name="Line 37"/>
              <p:cNvSpPr>
                <a:spLocks noChangeShapeType="1"/>
              </p:cNvSpPr>
              <p:nvPr/>
            </p:nvSpPr>
            <p:spPr bwMode="auto">
              <a:xfrm flipH="1">
                <a:off x="3398" y="5274"/>
                <a:ext cx="108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4" name="Line 38"/>
              <p:cNvSpPr>
                <a:spLocks noChangeShapeType="1"/>
              </p:cNvSpPr>
              <p:nvPr/>
            </p:nvSpPr>
            <p:spPr bwMode="auto">
              <a:xfrm>
                <a:off x="3938" y="6264"/>
                <a:ext cx="12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5" name="Line 39"/>
              <p:cNvSpPr>
                <a:spLocks noChangeShapeType="1"/>
              </p:cNvSpPr>
              <p:nvPr/>
            </p:nvSpPr>
            <p:spPr bwMode="auto">
              <a:xfrm flipH="1">
                <a:off x="5738" y="5244"/>
                <a:ext cx="660" cy="7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6" name="Line 40"/>
              <p:cNvSpPr>
                <a:spLocks noChangeShapeType="1"/>
              </p:cNvSpPr>
              <p:nvPr/>
            </p:nvSpPr>
            <p:spPr bwMode="auto">
              <a:xfrm>
                <a:off x="6188" y="6534"/>
                <a:ext cx="0" cy="25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7" name="Line 41"/>
              <p:cNvSpPr>
                <a:spLocks noChangeShapeType="1"/>
              </p:cNvSpPr>
              <p:nvPr/>
            </p:nvSpPr>
            <p:spPr bwMode="auto">
              <a:xfrm flipH="1">
                <a:off x="6458" y="5274"/>
                <a:ext cx="1620" cy="37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78" name="Line 42"/>
              <p:cNvSpPr>
                <a:spLocks noChangeShapeType="1"/>
              </p:cNvSpPr>
              <p:nvPr/>
            </p:nvSpPr>
            <p:spPr bwMode="auto">
              <a:xfrm>
                <a:off x="5198" y="4959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5579" name="Text Box 43"/>
            <p:cNvSpPr txBox="1">
              <a:spLocks noChangeArrowheads="1"/>
            </p:cNvSpPr>
            <p:nvPr/>
          </p:nvSpPr>
          <p:spPr bwMode="auto">
            <a:xfrm>
              <a:off x="8078" y="8874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ucoinLight" charset="0"/>
                  <a:ea typeface="Arial" pitchFamily="34" charset="0"/>
                  <a:cs typeface="Arial" pitchFamily="34" charset="0"/>
                </a:rPr>
                <a:t>DBMS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</a:t>
            </a:r>
            <a:r>
              <a:rPr lang="en-US" dirty="0" smtClean="0"/>
              <a:t> Basis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Database user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Database Manager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Database Administrator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/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basis data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915289" lvl="1" indent="-514350">
              <a:buFont typeface="+mj-lt"/>
              <a:buAutoNum type="arabicPeriod"/>
            </a:pPr>
            <a:r>
              <a:rPr lang="en-US" dirty="0" smtClean="0"/>
              <a:t>Programmer </a:t>
            </a:r>
            <a:r>
              <a:rPr lang="en-US" dirty="0" err="1" smtClean="0"/>
              <a:t>Aplikasi</a:t>
            </a:r>
            <a:endParaRPr lang="en-US" dirty="0" smtClean="0"/>
          </a:p>
          <a:p>
            <a:pPr marL="915289" lvl="1" indent="-514350">
              <a:buFont typeface="+mj-lt"/>
              <a:buAutoNum type="arabicPeriod"/>
            </a:pPr>
            <a:r>
              <a:rPr lang="en-US" dirty="0" smtClean="0"/>
              <a:t>User </a:t>
            </a:r>
            <a:r>
              <a:rPr lang="en-US" dirty="0" err="1" smtClean="0"/>
              <a:t>mahir</a:t>
            </a:r>
            <a:r>
              <a:rPr lang="en-US" dirty="0" smtClean="0"/>
              <a:t> ( Casual  User)</a:t>
            </a:r>
          </a:p>
          <a:p>
            <a:pPr marL="915289" lvl="1" indent="-514350">
              <a:buFont typeface="+mj-lt"/>
              <a:buAutoNum type="arabicPeriod"/>
            </a:pPr>
            <a:r>
              <a:rPr lang="en-US" dirty="0" smtClean="0"/>
              <a:t>User </a:t>
            </a:r>
            <a:r>
              <a:rPr lang="en-US" dirty="0" err="1" smtClean="0"/>
              <a:t>Umum</a:t>
            </a:r>
            <a:r>
              <a:rPr lang="en-US" dirty="0" smtClean="0"/>
              <a:t> ( Naïve User)</a:t>
            </a:r>
          </a:p>
          <a:p>
            <a:pPr marL="915289" lvl="1" indent="-514350">
              <a:buFont typeface="+mj-lt"/>
              <a:buAutoNum type="arabicPeriod"/>
            </a:pPr>
            <a:r>
              <a:rPr lang="en-US" dirty="0" smtClean="0"/>
              <a:t>User </a:t>
            </a:r>
            <a:r>
              <a:rPr lang="en-US" dirty="0" err="1" smtClean="0"/>
              <a:t>Khusus</a:t>
            </a:r>
            <a:r>
              <a:rPr lang="en-US" dirty="0" smtClean="0"/>
              <a:t> (Specialized User)</a:t>
            </a:r>
          </a:p>
          <a:p>
            <a:pPr marL="915289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</a:t>
            </a:r>
            <a:r>
              <a:rPr lang="en-US" dirty="0" smtClean="0"/>
              <a:t>user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Programmer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,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professional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berinteraksi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lewat</a:t>
            </a:r>
            <a:r>
              <a:rPr lang="en-US" sz="2800" dirty="0" smtClean="0"/>
              <a:t> DML yang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C, Cobol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. Program yang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.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User </a:t>
            </a:r>
            <a:r>
              <a:rPr lang="en-US" sz="2800" dirty="0" err="1" smtClean="0"/>
              <a:t>Mahir</a:t>
            </a:r>
            <a:r>
              <a:rPr lang="en-US" sz="2800" dirty="0" smtClean="0"/>
              <a:t> (Casual User),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pemakai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berpengalaman</a:t>
            </a:r>
            <a:r>
              <a:rPr lang="en-US" sz="2800" dirty="0" smtClean="0"/>
              <a:t>, </a:t>
            </a:r>
            <a:r>
              <a:rPr lang="en-US" sz="2800" dirty="0" err="1" smtClean="0"/>
              <a:t>berinteraksi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menulis</a:t>
            </a:r>
            <a:r>
              <a:rPr lang="en-US" sz="2800" dirty="0" smtClean="0"/>
              <a:t> </a:t>
            </a:r>
            <a:r>
              <a:rPr lang="en-US" sz="2800" dirty="0" err="1" smtClean="0"/>
              <a:t>program,tetapi</a:t>
            </a:r>
            <a:r>
              <a:rPr lang="en-US" sz="2800" dirty="0" smtClean="0"/>
              <a:t> </a:t>
            </a:r>
            <a:r>
              <a:rPr lang="en-US" sz="2800" dirty="0" err="1" smtClean="0"/>
              <a:t>memakai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query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disediakan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DBMS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</a:t>
            </a:r>
            <a:r>
              <a:rPr lang="en-US" dirty="0" smtClean="0"/>
              <a:t>user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User </a:t>
            </a:r>
            <a:r>
              <a:rPr lang="en-US" sz="2400" dirty="0" err="1" smtClean="0"/>
              <a:t>Umum</a:t>
            </a:r>
            <a:r>
              <a:rPr lang="en-US" sz="2400" dirty="0" smtClean="0"/>
              <a:t> (Naïve User),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pemakai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berinteraksi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menulis</a:t>
            </a:r>
            <a:r>
              <a:rPr lang="en-US" sz="2400" dirty="0" smtClean="0"/>
              <a:t> program, </a:t>
            </a:r>
            <a:r>
              <a:rPr lang="en-US" sz="2400" dirty="0" err="1" smtClean="0"/>
              <a:t>tinggal</a:t>
            </a:r>
            <a:r>
              <a:rPr lang="en-US" sz="2400" dirty="0" smtClean="0"/>
              <a:t>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menu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programmer.</a:t>
            </a:r>
          </a:p>
          <a:p>
            <a:pPr lvl="0"/>
            <a:r>
              <a:rPr lang="en-US" sz="2400" dirty="0" smtClean="0"/>
              <a:t>User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(Specialized User),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pemakai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menulis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basis data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kerangka</a:t>
            </a:r>
            <a:r>
              <a:rPr lang="en-US" sz="2400" dirty="0" smtClean="0"/>
              <a:t> data processing yang </a:t>
            </a:r>
            <a:r>
              <a:rPr lang="en-US" sz="2400" dirty="0" err="1" smtClean="0"/>
              <a:t>tradisional</a:t>
            </a:r>
            <a:r>
              <a:rPr lang="en-US" sz="2400" dirty="0" smtClean="0"/>
              <a:t> (non </a:t>
            </a:r>
            <a:r>
              <a:rPr lang="en-US" sz="2400" dirty="0" err="1" smtClean="0"/>
              <a:t>konversional</a:t>
            </a:r>
            <a:r>
              <a:rPr lang="en-US" sz="2400" dirty="0" smtClean="0"/>
              <a:t>)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keperluan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.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diantaranya</a:t>
            </a:r>
            <a:r>
              <a:rPr lang="en-US" sz="2400" dirty="0" smtClean="0"/>
              <a:t> Computer Aided Design System, Knowledge Base, Expert System,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menyimpan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komplek</a:t>
            </a:r>
            <a:r>
              <a:rPr lang="en-US" sz="2400" dirty="0" smtClean="0"/>
              <a:t>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data </a:t>
            </a:r>
            <a:r>
              <a:rPr lang="en-US" sz="2400" dirty="0" err="1" smtClean="0"/>
              <a:t>grafik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audio.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Satu</a:t>
            </a:r>
            <a:r>
              <a:rPr lang="en-US" dirty="0" smtClean="0"/>
              <a:t> database manager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program </a:t>
            </a:r>
            <a:r>
              <a:rPr lang="en-US" dirty="0" err="1" smtClean="0"/>
              <a:t>program</a:t>
            </a:r>
            <a:r>
              <a:rPr lang="en-US" dirty="0" smtClean="0"/>
              <a:t> yang </a:t>
            </a:r>
            <a:r>
              <a:rPr lang="en-US" dirty="0" err="1" smtClean="0"/>
              <a:t>menyediakan</a:t>
            </a:r>
            <a:r>
              <a:rPr lang="en-US" dirty="0" smtClean="0"/>
              <a:t> interface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penyimpan</a:t>
            </a:r>
            <a:r>
              <a:rPr lang="en-US" dirty="0" smtClean="0"/>
              <a:t> data low level </a:t>
            </a:r>
            <a:r>
              <a:rPr lang="en-US" dirty="0" err="1" smtClean="0"/>
              <a:t>dalam</a:t>
            </a:r>
            <a:r>
              <a:rPr lang="en-US" dirty="0" smtClean="0"/>
              <a:t> database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query yang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</a:t>
            </a:r>
            <a:r>
              <a:rPr lang="en-US" dirty="0" smtClean="0"/>
              <a:t>Manager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database </a:t>
            </a:r>
            <a:r>
              <a:rPr lang="en-US" dirty="0" err="1" smtClean="0"/>
              <a:t>manajer</a:t>
            </a:r>
            <a:endParaRPr lang="en-US" dirty="0" smtClean="0"/>
          </a:p>
          <a:p>
            <a:pPr lvl="1"/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file</a:t>
            </a:r>
          </a:p>
          <a:p>
            <a:pPr lvl="1"/>
            <a:r>
              <a:rPr lang="en-US" dirty="0" err="1" smtClean="0"/>
              <a:t>Integritas</a:t>
            </a:r>
            <a:r>
              <a:rPr lang="en-US" dirty="0" smtClean="0"/>
              <a:t> (integrity enforcement)</a:t>
            </a:r>
          </a:p>
          <a:p>
            <a:pPr lvl="1"/>
            <a:r>
              <a:rPr lang="en-US" dirty="0" err="1" smtClean="0"/>
              <a:t>Keamanan</a:t>
            </a:r>
            <a:r>
              <a:rPr lang="en-US" dirty="0" smtClean="0"/>
              <a:t> (security enforcement)</a:t>
            </a:r>
          </a:p>
          <a:p>
            <a:pPr lvl="1"/>
            <a:r>
              <a:rPr lang="en-US" dirty="0" smtClean="0"/>
              <a:t>Backup </a:t>
            </a:r>
            <a:r>
              <a:rPr lang="en-US" dirty="0" err="1" smtClean="0"/>
              <a:t>dan</a:t>
            </a:r>
            <a:r>
              <a:rPr lang="en-US" dirty="0" smtClean="0"/>
              <a:t> recovery</a:t>
            </a:r>
          </a:p>
          <a:p>
            <a:pPr lvl="1"/>
            <a:r>
              <a:rPr lang="en-US" dirty="0" err="1" smtClean="0"/>
              <a:t>Koncurancy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Administrator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pengontrolan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database </a:t>
            </a:r>
            <a:r>
              <a:rPr lang="en-US" dirty="0" err="1" smtClean="0"/>
              <a:t>maupun</a:t>
            </a:r>
            <a:r>
              <a:rPr lang="en-US" dirty="0" smtClean="0"/>
              <a:t> program yang </a:t>
            </a:r>
            <a:r>
              <a:rPr lang="en-US" dirty="0" err="1" smtClean="0"/>
              <a:t>mengakses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database administrator.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Administrator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database administrator </a:t>
            </a:r>
            <a:r>
              <a:rPr lang="en-US" dirty="0" err="1" smtClean="0"/>
              <a:t>adalah</a:t>
            </a:r>
            <a:r>
              <a:rPr lang="en-US" dirty="0" smtClean="0"/>
              <a:t> ;</a:t>
            </a:r>
          </a:p>
          <a:p>
            <a:pPr lvl="1"/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database</a:t>
            </a:r>
          </a:p>
          <a:p>
            <a:pPr lvl="1"/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endParaRPr lang="en-US" dirty="0" smtClean="0"/>
          </a:p>
          <a:p>
            <a:pPr lvl="1"/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memodifikasi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phisik</a:t>
            </a:r>
            <a:endParaRPr lang="en-US" dirty="0" smtClean="0"/>
          </a:p>
          <a:p>
            <a:pPr lvl="1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user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data</a:t>
            </a:r>
          </a:p>
          <a:p>
            <a:pPr lvl="1"/>
            <a:r>
              <a:rPr lang="en-US" dirty="0" err="1" smtClean="0"/>
              <a:t>Menspesifikasikan</a:t>
            </a:r>
            <a:r>
              <a:rPr lang="en-US" dirty="0" smtClean="0"/>
              <a:t> </a:t>
            </a:r>
            <a:r>
              <a:rPr lang="en-US" dirty="0" err="1" smtClean="0"/>
              <a:t>keharusan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paksaan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r>
              <a:rPr lang="en-US" dirty="0" smtClean="0"/>
              <a:t> data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siness003 Print PowerPlugs Favorites 2">
  <a:themeElements>
    <a:clrScheme name="">
      <a:dk1>
        <a:srgbClr val="000000"/>
      </a:dk1>
      <a:lt1>
        <a:srgbClr val="B2B2B2"/>
      </a:lt1>
      <a:dk2>
        <a:srgbClr val="006699"/>
      </a:dk2>
      <a:lt2>
        <a:srgbClr val="808080"/>
      </a:lt2>
      <a:accent1>
        <a:srgbClr val="00CC99"/>
      </a:accent1>
      <a:accent2>
        <a:srgbClr val="66CCFF"/>
      </a:accent2>
      <a:accent3>
        <a:srgbClr val="D5D5D5"/>
      </a:accent3>
      <a:accent4>
        <a:srgbClr val="000000"/>
      </a:accent4>
      <a:accent5>
        <a:srgbClr val="AAE2CA"/>
      </a:accent5>
      <a:accent6>
        <a:srgbClr val="5CB9E7"/>
      </a:accent6>
      <a:hlink>
        <a:srgbClr val="6699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Business003 Print PowerPlugs Favorites 2</Template>
  <TotalTime>1633</TotalTime>
  <Words>396</Words>
  <Application>Microsoft Office PowerPoint</Application>
  <PresentationFormat>On-screen Show (4:3)</PresentationFormat>
  <Paragraphs>79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Business003 Print PowerPlugs Favorites 2</vt:lpstr>
      <vt:lpstr>Pengguna Basis Data</vt:lpstr>
      <vt:lpstr>Pengguna Basis Data</vt:lpstr>
      <vt:lpstr>Database user</vt:lpstr>
      <vt:lpstr>Database user (2)</vt:lpstr>
      <vt:lpstr>Database user (3)</vt:lpstr>
      <vt:lpstr>Database Manager</vt:lpstr>
      <vt:lpstr>Database Manager (2)</vt:lpstr>
      <vt:lpstr>Database Administrator</vt:lpstr>
      <vt:lpstr>Database Administrator (2)</vt:lpstr>
      <vt:lpstr>Hubungan antara user dapat dilihat digambar berikut :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</dc:title>
  <dc:creator>Rina Kurniawati</dc:creator>
  <cp:lastModifiedBy> </cp:lastModifiedBy>
  <cp:revision>42</cp:revision>
  <dcterms:created xsi:type="dcterms:W3CDTF">2008-09-03T17:00:19Z</dcterms:created>
  <dcterms:modified xsi:type="dcterms:W3CDTF">2010-01-16T08:38:05Z</dcterms:modified>
</cp:coreProperties>
</file>