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3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D7CDB-ACDA-4F24-A6DB-7EABD72498DD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788AF-F9BE-40CC-BDBF-DF87A5734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88AF-F9BE-40CC-BDBF-DF87A5734C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2203282"/>
            <a:ext cx="8855122" cy="1225001"/>
          </a:xfrm>
        </p:spPr>
        <p:txBody>
          <a:bodyPr/>
          <a:lstStyle>
            <a:lvl1pPr algn="ctr">
              <a:defRPr>
                <a:solidFill>
                  <a:srgbClr val="E1BF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933" y="3580332"/>
            <a:ext cx="8855122" cy="1101641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30" y="0"/>
            <a:ext cx="2213780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288" y="0"/>
            <a:ext cx="6504053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933" y="1445903"/>
            <a:ext cx="4324594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16" y="1445903"/>
            <a:ext cx="4324594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289" y="0"/>
            <a:ext cx="8855122" cy="103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933" y="1445903"/>
            <a:ext cx="8786477" cy="495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289" y="6609844"/>
            <a:ext cx="1904881" cy="24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27AE4991-66E5-4BEF-8770-1C058E53EE9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9017" y="6609844"/>
            <a:ext cx="2894504" cy="24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368" y="6609844"/>
            <a:ext cx="1922042" cy="24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400"/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–"/>
        <a:defRPr sz="28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•"/>
        <a:defRPr sz="24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–"/>
        <a:defRPr sz="2000"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»"/>
        <a:defRPr sz="2000"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»"/>
        <a:defRPr sz="2000"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»"/>
        <a:defRPr sz="2000"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»"/>
        <a:defRPr sz="2000"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lr>
          <a:srgbClr val="E1BF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608836" cy="2051232"/>
          </a:xfrm>
        </p:spPr>
        <p:txBody>
          <a:bodyPr/>
          <a:lstStyle/>
          <a:p>
            <a:r>
              <a:rPr lang="en-US" sz="60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Entity </a:t>
            </a:r>
            <a:r>
              <a:rPr lang="en-US" sz="6000" spc="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Relatioship</a:t>
            </a:r>
            <a:r>
              <a:rPr lang="en-US" sz="6000" spc="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itchFamily="66" charset="0"/>
              </a:rPr>
              <a:t> Diagram</a:t>
            </a:r>
            <a:endParaRPr lang="en-US" sz="6000" b="1" spc="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b="1" dirty="0" err="1" smtClean="0">
                <a:latin typeface="Kristen ITC" pitchFamily="66" charset="0"/>
              </a:rPr>
              <a:t>Rina</a:t>
            </a:r>
            <a:r>
              <a:rPr lang="en-US" sz="1800" b="1" dirty="0" smtClean="0">
                <a:latin typeface="Kristen ITC" pitchFamily="66" charset="0"/>
              </a:rPr>
              <a:t> </a:t>
            </a:r>
            <a:r>
              <a:rPr lang="en-US" sz="1800" b="1" dirty="0" err="1" smtClean="0">
                <a:latin typeface="Kristen ITC" pitchFamily="66" charset="0"/>
              </a:rPr>
              <a:t>Kurniawati</a:t>
            </a:r>
            <a:r>
              <a:rPr lang="en-US" sz="1800" b="1" dirty="0" smtClean="0">
                <a:latin typeface="Kristen ITC" pitchFamily="66" charset="0"/>
              </a:rPr>
              <a:t>, </a:t>
            </a:r>
            <a:r>
              <a:rPr lang="en-US" sz="1800" b="1" dirty="0" err="1" smtClean="0">
                <a:latin typeface="Kristen ITC" pitchFamily="66" charset="0"/>
              </a:rPr>
              <a:t>S.Kom</a:t>
            </a:r>
            <a:r>
              <a:rPr lang="en-US" sz="1800" b="1" dirty="0" smtClean="0">
                <a:latin typeface="Kristen ITC" pitchFamily="66" charset="0"/>
              </a:rPr>
              <a:t>., MT</a:t>
            </a:r>
          </a:p>
          <a:p>
            <a:pPr algn="r"/>
            <a:r>
              <a:rPr lang="en-US" sz="1800" dirty="0" smtClean="0">
                <a:latin typeface="Kristen ITC" pitchFamily="66" charset="0"/>
              </a:rPr>
              <a:t>rina@unikom.ac.id / riena_k@yahoo.com</a:t>
            </a:r>
            <a:endParaRPr lang="en-US" sz="1800" dirty="0"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7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latin typeface="Baskerville Old Face" pitchFamily="18" charset="0"/>
              </a:rPr>
              <a:t>Satu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ke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Banyak</a:t>
            </a:r>
            <a:r>
              <a:rPr lang="en-US" sz="5400" dirty="0" smtClean="0">
                <a:latin typeface="Baskerville Old Face" pitchFamily="18" charset="0"/>
              </a:rPr>
              <a:t>/ One to Many</a:t>
            </a:r>
            <a:endParaRPr lang="en-US" sz="5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tetapi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1219200" y="3276600"/>
            <a:ext cx="2133600" cy="2971800"/>
            <a:chOff x="1143000" y="3581400"/>
            <a:chExt cx="2133600" cy="2971800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3886200"/>
              <a:ext cx="1371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</a:pP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81600" y="3810000"/>
            <a:ext cx="13716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30"/>
          <p:cNvGrpSpPr/>
          <p:nvPr/>
        </p:nvGrpSpPr>
        <p:grpSpPr>
          <a:xfrm>
            <a:off x="4876800" y="3276600"/>
            <a:ext cx="2133600" cy="2971800"/>
            <a:chOff x="1143000" y="3581400"/>
            <a:chExt cx="2133600" cy="2971800"/>
          </a:xfrm>
        </p:grpSpPr>
        <p:sp>
          <p:nvSpPr>
            <p:cNvPr id="32" name="Oval 31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886200"/>
              <a:ext cx="13716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 </a:t>
              </a:r>
              <a:endParaRPr lang="en-US" dirty="0"/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>
            <a:off x="2667000" y="39624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514600" y="5105400"/>
            <a:ext cx="281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667000" y="3962400"/>
            <a:ext cx="2667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590800" y="5105400"/>
            <a:ext cx="2819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590800" y="4495800"/>
            <a:ext cx="2819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67000" y="4495800"/>
            <a:ext cx="274320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133600" y="2907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2819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latin typeface="Baskerville Old Face" pitchFamily="18" charset="0"/>
              </a:rPr>
              <a:t>Satu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ke</a:t>
            </a:r>
            <a:r>
              <a:rPr lang="en-US" sz="5400" dirty="0" smtClean="0">
                <a:latin typeface="Baskerville Old Face" pitchFamily="18" charset="0"/>
              </a:rPr>
              <a:t> </a:t>
            </a:r>
            <a:r>
              <a:rPr lang="en-US" sz="5400" dirty="0" err="1" smtClean="0">
                <a:latin typeface="Baskerville Old Face" pitchFamily="18" charset="0"/>
              </a:rPr>
              <a:t>Banyak</a:t>
            </a:r>
            <a:r>
              <a:rPr lang="en-US" sz="5400" dirty="0" smtClean="0">
                <a:latin typeface="Baskerville Old Face" pitchFamily="18" charset="0"/>
              </a:rPr>
              <a:t>/ one to many</a:t>
            </a:r>
            <a:endParaRPr lang="en-US" sz="5400" dirty="0">
              <a:latin typeface="Baskerville Old Fac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5" name="Rectangle 74"/>
          <p:cNvSpPr/>
          <p:nvPr/>
        </p:nvSpPr>
        <p:spPr bwMode="auto">
          <a:xfrm>
            <a:off x="6096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Diamond 75"/>
          <p:cNvSpPr/>
          <p:nvPr/>
        </p:nvSpPr>
        <p:spPr bwMode="auto">
          <a:xfrm>
            <a:off x="3276600" y="3850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6294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8" name="Straight Connector 77"/>
          <p:cNvCxnSpPr>
            <a:stCxn id="75" idx="3"/>
            <a:endCxn id="76" idx="1"/>
          </p:cNvCxnSpPr>
          <p:nvPr/>
        </p:nvCxnSpPr>
        <p:spPr bwMode="auto">
          <a:xfrm>
            <a:off x="2438400" y="4305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77" idx="1"/>
            <a:endCxn id="76" idx="3"/>
          </p:cNvCxnSpPr>
          <p:nvPr/>
        </p:nvCxnSpPr>
        <p:spPr bwMode="auto">
          <a:xfrm rot="10800000" flipV="1">
            <a:off x="5638800" y="4305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152400" y="3124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524000" y="3200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228600" y="5029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447800" y="5105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28194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6019800" y="4876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7696200" y="4953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7848600" y="3200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8" name="Straight Connector 87"/>
          <p:cNvCxnSpPr>
            <a:stCxn id="80" idx="4"/>
          </p:cNvCxnSpPr>
          <p:nvPr/>
        </p:nvCxnSpPr>
        <p:spPr bwMode="auto">
          <a:xfrm rot="16200000" flipH="1">
            <a:off x="685800" y="3581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81" idx="4"/>
          </p:cNvCxnSpPr>
          <p:nvPr/>
        </p:nvCxnSpPr>
        <p:spPr bwMode="auto">
          <a:xfrm rot="5400000">
            <a:off x="1866900" y="3619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>
            <a:stCxn id="82" idx="0"/>
          </p:cNvCxnSpPr>
          <p:nvPr/>
        </p:nvCxnSpPr>
        <p:spPr bwMode="auto">
          <a:xfrm rot="5400000" flipH="1" flipV="1">
            <a:off x="742950" y="4705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83" idx="0"/>
          </p:cNvCxnSpPr>
          <p:nvPr/>
        </p:nvCxnSpPr>
        <p:spPr bwMode="auto">
          <a:xfrm rot="16200000" flipV="1">
            <a:off x="1657350" y="4743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rot="10800000">
            <a:off x="2438400" y="4572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48600" y="3581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 rot="16200000" flipH="1">
            <a:off x="6838950" y="3638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85" idx="7"/>
          </p:cNvCxnSpPr>
          <p:nvPr/>
        </p:nvCxnSpPr>
        <p:spPr bwMode="auto">
          <a:xfrm rot="5400000" flipH="1" flipV="1">
            <a:off x="6936907" y="4706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86" idx="1"/>
          </p:cNvCxnSpPr>
          <p:nvPr/>
        </p:nvCxnSpPr>
        <p:spPr bwMode="auto">
          <a:xfrm rot="16200000" flipV="1">
            <a:off x="7599597" y="4744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2362200" y="3962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54222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953000" y="3276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3200400" y="3200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581400" y="5181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4724400" y="4953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3" name="Straight Connector 102"/>
          <p:cNvCxnSpPr>
            <a:endCxn id="101" idx="0"/>
          </p:cNvCxnSpPr>
          <p:nvPr/>
        </p:nvCxnSpPr>
        <p:spPr bwMode="auto">
          <a:xfrm rot="16200000" flipH="1">
            <a:off x="3886200" y="48768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16200000" flipH="1">
            <a:off x="5105400" y="4572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10800000" flipV="1">
            <a:off x="4876800" y="3657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rot="16200000" flipH="1">
            <a:off x="3505200" y="3733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6400800" y="2971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  </a:t>
            </a:r>
            <a:r>
              <a:rPr lang="en-US" sz="4400" dirty="0" err="1" smtClean="0">
                <a:latin typeface="Baskerville Old Face" pitchFamily="18" charset="0"/>
              </a:rPr>
              <a:t>ke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/ Many  to Many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begitu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1219200" y="3276600"/>
            <a:ext cx="2133600" cy="2971800"/>
            <a:chOff x="1143000" y="3581400"/>
            <a:chExt cx="2133600" cy="2971800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0" y="3886200"/>
              <a:ext cx="13716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81600" y="3810000"/>
            <a:ext cx="13716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30"/>
          <p:cNvGrpSpPr/>
          <p:nvPr/>
        </p:nvGrpSpPr>
        <p:grpSpPr>
          <a:xfrm>
            <a:off x="4876800" y="3276600"/>
            <a:ext cx="2133600" cy="2971800"/>
            <a:chOff x="1143000" y="3581400"/>
            <a:chExt cx="2133600" cy="2971800"/>
          </a:xfrm>
        </p:grpSpPr>
        <p:sp>
          <p:nvSpPr>
            <p:cNvPr id="32" name="Oval 31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886200"/>
              <a:ext cx="13716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15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 </a:t>
              </a:r>
              <a:endParaRPr lang="en-US" dirty="0"/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>
            <a:off x="2667000" y="39624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514600" y="5105400"/>
            <a:ext cx="281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2667000" y="3962400"/>
            <a:ext cx="2667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590800" y="5105400"/>
            <a:ext cx="2819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2590800" y="4495800"/>
            <a:ext cx="2819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667000" y="4495800"/>
            <a:ext cx="2743200" cy="137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0800000" flipV="1">
            <a:off x="2514600" y="3886200"/>
            <a:ext cx="2971800" cy="1676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>
            <a:off x="2590800" y="5562600"/>
            <a:ext cx="28194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 flipV="1">
            <a:off x="2590800" y="4648200"/>
            <a:ext cx="28194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33600" y="2819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91200" y="2819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  </a:t>
            </a:r>
            <a:r>
              <a:rPr lang="en-US" sz="4400" dirty="0" err="1" smtClean="0">
                <a:latin typeface="Baskerville Old Face" pitchFamily="18" charset="0"/>
              </a:rPr>
              <a:t>ke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Banyak</a:t>
            </a:r>
            <a:r>
              <a:rPr lang="en-US" sz="4400" dirty="0" smtClean="0">
                <a:latin typeface="Baskerville Old Face" pitchFamily="18" charset="0"/>
              </a:rPr>
              <a:t>/ Many  to Many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begitu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096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27" name="Diamond 26"/>
          <p:cNvSpPr/>
          <p:nvPr/>
        </p:nvSpPr>
        <p:spPr bwMode="auto">
          <a:xfrm>
            <a:off x="3276600" y="3850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6294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2" idx="3"/>
            <a:endCxn id="27" idx="1"/>
          </p:cNvCxnSpPr>
          <p:nvPr/>
        </p:nvCxnSpPr>
        <p:spPr bwMode="auto">
          <a:xfrm>
            <a:off x="2438400" y="4305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8" idx="1"/>
            <a:endCxn id="27" idx="3"/>
          </p:cNvCxnSpPr>
          <p:nvPr/>
        </p:nvCxnSpPr>
        <p:spPr bwMode="auto">
          <a:xfrm rot="10800000" flipV="1">
            <a:off x="5638800" y="4305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152400" y="3124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524000" y="3200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Nama_Mhs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28600" y="5029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447800" y="5105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28194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019800" y="4876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696200" y="4953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7848600" y="3200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477000" y="3048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7" name="Straight Connector 46"/>
          <p:cNvCxnSpPr>
            <a:stCxn id="34" idx="4"/>
          </p:cNvCxnSpPr>
          <p:nvPr/>
        </p:nvCxnSpPr>
        <p:spPr bwMode="auto">
          <a:xfrm rot="16200000" flipH="1">
            <a:off x="685800" y="3581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6" idx="4"/>
          </p:cNvCxnSpPr>
          <p:nvPr/>
        </p:nvCxnSpPr>
        <p:spPr bwMode="auto">
          <a:xfrm rot="5400000">
            <a:off x="1866900" y="3619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38" idx="0"/>
          </p:cNvCxnSpPr>
          <p:nvPr/>
        </p:nvCxnSpPr>
        <p:spPr bwMode="auto">
          <a:xfrm rot="5400000" flipH="1" flipV="1">
            <a:off x="742950" y="4705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0" idx="0"/>
          </p:cNvCxnSpPr>
          <p:nvPr/>
        </p:nvCxnSpPr>
        <p:spPr bwMode="auto">
          <a:xfrm rot="16200000" flipV="1">
            <a:off x="1657350" y="4743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10800000">
            <a:off x="2438400" y="4572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7848600" y="3581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46" idx="4"/>
          </p:cNvCxnSpPr>
          <p:nvPr/>
        </p:nvCxnSpPr>
        <p:spPr bwMode="auto">
          <a:xfrm rot="16200000" flipH="1">
            <a:off x="6838950" y="3638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43" idx="7"/>
          </p:cNvCxnSpPr>
          <p:nvPr/>
        </p:nvCxnSpPr>
        <p:spPr bwMode="auto">
          <a:xfrm rot="5400000" flipH="1" flipV="1">
            <a:off x="6936907" y="4706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4" idx="1"/>
          </p:cNvCxnSpPr>
          <p:nvPr/>
        </p:nvCxnSpPr>
        <p:spPr bwMode="auto">
          <a:xfrm rot="16200000" flipV="1">
            <a:off x="7599597" y="4744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362200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54222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953000" y="3276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200400" y="3200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3581400" y="5181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724400" y="4953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2" name="Straight Connector 61"/>
          <p:cNvCxnSpPr>
            <a:endCxn id="60" idx="0"/>
          </p:cNvCxnSpPr>
          <p:nvPr/>
        </p:nvCxnSpPr>
        <p:spPr bwMode="auto">
          <a:xfrm rot="16200000" flipH="1">
            <a:off x="3886200" y="48768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6200000" flipH="1">
            <a:off x="5105400" y="4572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876800" y="3657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6200000" flipH="1">
            <a:off x="3505200" y="3733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Tahapan</a:t>
            </a:r>
            <a:r>
              <a:rPr lang="en-US" sz="4400" dirty="0" smtClean="0">
                <a:latin typeface="Baskerville Old Face" pitchFamily="18" charset="0"/>
              </a:rPr>
              <a:t> </a:t>
            </a:r>
            <a:r>
              <a:rPr lang="en-US" sz="4400" dirty="0" err="1" smtClean="0">
                <a:latin typeface="Baskerville Old Face" pitchFamily="18" charset="0"/>
              </a:rPr>
              <a:t>Pembuatan</a:t>
            </a:r>
            <a:r>
              <a:rPr lang="en-US" sz="4400" dirty="0" smtClean="0">
                <a:latin typeface="Baskerville Old Face" pitchFamily="18" charset="0"/>
              </a:rPr>
              <a:t> Diagram ER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Mengidentifikasi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menetapkan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seluruh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terlibat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Menentukan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atribut-atribut</a:t>
            </a:r>
            <a:r>
              <a:rPr lang="en-US" sz="2800" dirty="0" smtClean="0">
                <a:latin typeface="Baskerville Old Face" pitchFamily="18" charset="0"/>
              </a:rPr>
              <a:t> key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masing-masing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Mengidentifikasi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menetapkan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seluruh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relasi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diantara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beserta</a:t>
            </a:r>
            <a:r>
              <a:rPr lang="en-US" sz="2800" dirty="0" smtClean="0">
                <a:latin typeface="Baskerville Old Face" pitchFamily="18" charset="0"/>
              </a:rPr>
              <a:t> foreign </a:t>
            </a:r>
            <a:r>
              <a:rPr lang="en-US" sz="2800" dirty="0" err="1" smtClean="0">
                <a:latin typeface="Baskerville Old Face" pitchFamily="18" charset="0"/>
              </a:rPr>
              <a:t>keynya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Menentukan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derajat</a:t>
            </a:r>
            <a:r>
              <a:rPr lang="en-US" sz="2800" dirty="0" smtClean="0">
                <a:latin typeface="Baskerville Old Face" pitchFamily="18" charset="0"/>
              </a:rPr>
              <a:t>/</a:t>
            </a:r>
            <a:r>
              <a:rPr lang="en-US" sz="2800" dirty="0" err="1" smtClean="0">
                <a:latin typeface="Baskerville Old Face" pitchFamily="18" charset="0"/>
              </a:rPr>
              <a:t>kardinalitas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relaso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setiap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 </a:t>
            </a:r>
            <a:r>
              <a:rPr lang="en-US" sz="2800" dirty="0" err="1" smtClean="0">
                <a:latin typeface="Baskerville Old Face" pitchFamily="18" charset="0"/>
              </a:rPr>
              <a:t>relasi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Melengkapi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relasi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atribut-atribut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deskripsi</a:t>
            </a:r>
            <a:r>
              <a:rPr lang="en-US" sz="2800" dirty="0" smtClean="0">
                <a:latin typeface="Baskerville Old Face" pitchFamily="18" charset="0"/>
              </a:rPr>
              <a:t> (non key)</a:t>
            </a:r>
          </a:p>
          <a:p>
            <a:pPr>
              <a:buNone/>
            </a:pP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Diagram ER &amp; </a:t>
            </a:r>
            <a:r>
              <a:rPr lang="en-US" sz="4400" dirty="0" err="1" smtClean="0">
                <a:latin typeface="Baskerville Old Face" pitchFamily="18" charset="0"/>
              </a:rPr>
              <a:t>Kamus</a:t>
            </a:r>
            <a:r>
              <a:rPr lang="en-US" sz="4400" dirty="0" smtClean="0">
                <a:latin typeface="Baskerville Old Face" pitchFamily="18" charset="0"/>
              </a:rPr>
              <a:t> Data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321722" cy="2057400"/>
          </a:xfrm>
        </p:spPr>
        <p:txBody>
          <a:bodyPr/>
          <a:lstStyle/>
          <a:p>
            <a:r>
              <a:rPr lang="en-US" sz="2800" dirty="0" smtClean="0">
                <a:latin typeface="Baskerville Old Face" pitchFamily="18" charset="0"/>
              </a:rPr>
              <a:t>MHS = {</a:t>
            </a:r>
            <a:r>
              <a:rPr lang="en-US" sz="2800" dirty="0" err="1" smtClean="0">
                <a:latin typeface="Baskerville Old Face" pitchFamily="18" charset="0"/>
              </a:rPr>
              <a:t>Nim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Nama_Mhs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Alamat_Mhs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Kelas</a:t>
            </a:r>
            <a:r>
              <a:rPr lang="en-US" sz="2800" dirty="0" smtClean="0">
                <a:latin typeface="Baskerville Old Face" pitchFamily="18" charset="0"/>
              </a:rPr>
              <a:t>, ……}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Mt_Kuliah</a:t>
            </a:r>
            <a:r>
              <a:rPr lang="en-US" sz="2800" dirty="0" smtClean="0">
                <a:latin typeface="Baskerville Old Face" pitchFamily="18" charset="0"/>
              </a:rPr>
              <a:t> ={</a:t>
            </a:r>
            <a:r>
              <a:rPr lang="en-US" sz="2800" dirty="0" err="1" smtClean="0">
                <a:latin typeface="Baskerville Old Face" pitchFamily="18" charset="0"/>
              </a:rPr>
              <a:t>Kode_Mk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Nama_Mk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Sks</a:t>
            </a:r>
            <a:r>
              <a:rPr lang="en-US" sz="2800" dirty="0" smtClean="0">
                <a:latin typeface="Baskerville Old Face" pitchFamily="18" charset="0"/>
              </a:rPr>
              <a:t>, SMT}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Dosen</a:t>
            </a:r>
            <a:r>
              <a:rPr lang="en-US" sz="2800" dirty="0" smtClean="0">
                <a:latin typeface="Baskerville Old Face" pitchFamily="18" charset="0"/>
              </a:rPr>
              <a:t> = {NIP, </a:t>
            </a:r>
            <a:r>
              <a:rPr lang="en-US" sz="2800" dirty="0" err="1" smtClean="0">
                <a:latin typeface="Baskerville Old Face" pitchFamily="18" charset="0"/>
              </a:rPr>
              <a:t>Nama_Dos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Alamat_Dos</a:t>
            </a:r>
            <a:r>
              <a:rPr lang="en-US" sz="2800" dirty="0" smtClean="0">
                <a:latin typeface="Baskerville Old Face" pitchFamily="18" charset="0"/>
              </a:rPr>
              <a:t>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Mengambil</a:t>
            </a:r>
            <a:r>
              <a:rPr lang="en-US" sz="2800" dirty="0" smtClean="0">
                <a:latin typeface="Baskerville Old Face" pitchFamily="18" charset="0"/>
              </a:rPr>
              <a:t> = {</a:t>
            </a:r>
            <a:r>
              <a:rPr lang="en-US" sz="2800" dirty="0" err="1" smtClean="0">
                <a:latin typeface="Baskerville Old Face" pitchFamily="18" charset="0"/>
              </a:rPr>
              <a:t>Nim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Kode_Mk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Jml_sks</a:t>
            </a:r>
            <a:r>
              <a:rPr lang="en-US" sz="2800" dirty="0" smtClean="0">
                <a:latin typeface="Baskerville Old Face" pitchFamily="18" charset="0"/>
              </a:rPr>
              <a:t>, </a:t>
            </a:r>
            <a:r>
              <a:rPr lang="en-US" sz="2800" dirty="0" err="1" smtClean="0">
                <a:latin typeface="Baskerville Old Face" pitchFamily="18" charset="0"/>
              </a:rPr>
              <a:t>Jml_Mk</a:t>
            </a:r>
            <a:r>
              <a:rPr lang="en-US" sz="2800" dirty="0" smtClean="0">
                <a:latin typeface="Baskerville Old Face" pitchFamily="18" charset="0"/>
              </a:rPr>
              <a:t>}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Mengajar</a:t>
            </a:r>
            <a:r>
              <a:rPr lang="en-US" sz="2800" dirty="0" smtClean="0">
                <a:latin typeface="Baskerville Old Face" pitchFamily="18" charset="0"/>
              </a:rPr>
              <a:t> = {NIP, </a:t>
            </a:r>
            <a:r>
              <a:rPr lang="en-US" sz="2800" dirty="0" err="1" smtClean="0">
                <a:latin typeface="Baskerville Old Face" pitchFamily="18" charset="0"/>
              </a:rPr>
              <a:t>Kode_Mk</a:t>
            </a:r>
            <a:r>
              <a:rPr lang="en-US" sz="2800" dirty="0" smtClean="0">
                <a:latin typeface="Baskerville Old Face" pitchFamily="18" charset="0"/>
              </a:rPr>
              <a:t>, Jam, </a:t>
            </a:r>
            <a:r>
              <a:rPr lang="en-US" sz="2800" dirty="0" err="1" smtClean="0">
                <a:latin typeface="Baskerville Old Face" pitchFamily="18" charset="0"/>
              </a:rPr>
              <a:t>Ruang</a:t>
            </a:r>
            <a:r>
              <a:rPr lang="en-US" sz="2800" dirty="0" smtClean="0">
                <a:latin typeface="Baskerville Old Face" pitchFamily="18" charset="0"/>
              </a:rPr>
              <a:t>}</a:t>
            </a:r>
          </a:p>
          <a:p>
            <a:endParaRPr lang="en-US" sz="2800" dirty="0" smtClean="0">
              <a:latin typeface="Baskerville Old Face" pitchFamily="18" charset="0"/>
            </a:endParaRPr>
          </a:p>
          <a:p>
            <a:endParaRPr lang="en-US" sz="2800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96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276600" y="1524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294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 bwMode="auto">
          <a:xfrm>
            <a:off x="2438400" y="1978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 bwMode="auto">
          <a:xfrm rot="10800000" flipV="1">
            <a:off x="5638800" y="1978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362200" y="16360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54222" y="163605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93459" y="3009901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Diamond 37"/>
          <p:cNvSpPr/>
          <p:nvPr/>
        </p:nvSpPr>
        <p:spPr bwMode="auto">
          <a:xfrm>
            <a:off x="6360459" y="2897842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>
            <a:stCxn id="37" idx="3"/>
            <a:endCxn id="38" idx="1"/>
          </p:cNvCxnSpPr>
          <p:nvPr/>
        </p:nvCxnSpPr>
        <p:spPr bwMode="auto">
          <a:xfrm>
            <a:off x="5522259" y="3352801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6" idx="2"/>
            <a:endCxn id="38" idx="0"/>
          </p:cNvCxnSpPr>
          <p:nvPr/>
        </p:nvCxnSpPr>
        <p:spPr bwMode="auto">
          <a:xfrm rot="5400000">
            <a:off x="7254689" y="2608730"/>
            <a:ext cx="575983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446059" y="300990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0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Derajat</a:t>
            </a:r>
            <a:r>
              <a:rPr lang="en-US" sz="4400" dirty="0" smtClean="0">
                <a:latin typeface="Baskerville Old Face" pitchFamily="18" charset="0"/>
              </a:rPr>
              <a:t> Max/Min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21722" cy="2057400"/>
          </a:xfrm>
        </p:spPr>
        <p:txBody>
          <a:bodyPr/>
          <a:lstStyle/>
          <a:p>
            <a:pPr lvl="0"/>
            <a:r>
              <a:rPr lang="en-US" sz="2400" dirty="0" err="1" smtClean="0">
                <a:latin typeface="Baskerville Old Face" pitchFamily="18" charset="0"/>
              </a:rPr>
              <a:t>Derajat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maksimum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yaitu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menunjukan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hubungan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korespondensi</a:t>
            </a:r>
            <a:r>
              <a:rPr lang="en-US" sz="2400" dirty="0" smtClean="0">
                <a:latin typeface="Baskerville Old Face" pitchFamily="18" charset="0"/>
              </a:rPr>
              <a:t>) </a:t>
            </a:r>
            <a:r>
              <a:rPr lang="en-US" sz="2400" dirty="0" err="1" smtClean="0">
                <a:latin typeface="Baskerville Old Face" pitchFamily="18" charset="0"/>
              </a:rPr>
              <a:t>maksimum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boleh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terjadi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terhadap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lain.</a:t>
            </a:r>
          </a:p>
          <a:p>
            <a:pPr lvl="0"/>
            <a:r>
              <a:rPr lang="en-US" sz="2400" dirty="0" err="1" smtClean="0">
                <a:latin typeface="Baskerville Old Face" pitchFamily="18" charset="0"/>
              </a:rPr>
              <a:t>Derajat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minimum, </a:t>
            </a:r>
            <a:r>
              <a:rPr lang="en-US" sz="2400" dirty="0" err="1" smtClean="0">
                <a:latin typeface="Baskerville Old Face" pitchFamily="18" charset="0"/>
              </a:rPr>
              <a:t>yaitu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menunjukan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hubungan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korespondensi</a:t>
            </a:r>
            <a:r>
              <a:rPr lang="en-US" sz="2400" dirty="0" smtClean="0">
                <a:latin typeface="Baskerville Old Face" pitchFamily="18" charset="0"/>
              </a:rPr>
              <a:t>) minimum yang </a:t>
            </a:r>
            <a:r>
              <a:rPr lang="en-US" sz="2400" dirty="0" err="1" smtClean="0">
                <a:latin typeface="Baskerville Old Face" pitchFamily="18" charset="0"/>
              </a:rPr>
              <a:t>boleh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terjadi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terhadap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lain.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295400" y="4114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Derajat</a:t>
                      </a:r>
                      <a:r>
                        <a:rPr lang="en-US" baseline="0" dirty="0" smtClean="0"/>
                        <a:t> Max/Min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Notasi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( 0 , 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( 1 , N</a:t>
                      </a:r>
                      <a:r>
                        <a:rPr lang="en-US" sz="1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( 1 , 1 )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824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( 0, 1 )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atau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4267200" y="4648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6200000" flipH="1">
            <a:off x="4419600" y="4495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4419600" y="4648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4648200" y="4572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096000" y="4648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6477000" y="4495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16200000" flipH="1">
            <a:off x="6477000" y="4648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248400" y="4572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4267200" y="504264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6200000" flipH="1">
            <a:off x="4419600" y="48902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5400000">
            <a:off x="4419600" y="50426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6096000" y="504264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6477000" y="48902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6200000" flipH="1">
            <a:off x="6477000" y="5042648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267200" y="5410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172200" y="5405718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67200" y="5791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4572000" y="5715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6096000" y="57912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6324600" y="57150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 rot="5400000">
            <a:off x="4533900" y="5067300"/>
            <a:ext cx="228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rot="5400000">
            <a:off x="6276741" y="5044888"/>
            <a:ext cx="229394" cy="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5400000">
            <a:off x="4495800" y="54102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rot="5400000">
            <a:off x="6248400" y="5405718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Derajat</a:t>
            </a:r>
            <a:r>
              <a:rPr lang="en-US" sz="4400" dirty="0" smtClean="0">
                <a:latin typeface="Baskerville Old Face" pitchFamily="18" charset="0"/>
              </a:rPr>
              <a:t> Max/Min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303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276600" y="4191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629400" y="4303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 bwMode="auto">
          <a:xfrm>
            <a:off x="2438400" y="4645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6" idx="1"/>
            <a:endCxn id="5" idx="3"/>
          </p:cNvCxnSpPr>
          <p:nvPr/>
        </p:nvCxnSpPr>
        <p:spPr bwMode="auto">
          <a:xfrm rot="10800000" flipV="1">
            <a:off x="5638800" y="4645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3693459" y="5676901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Diamond 37"/>
          <p:cNvSpPr/>
          <p:nvPr/>
        </p:nvSpPr>
        <p:spPr bwMode="auto">
          <a:xfrm>
            <a:off x="6360459" y="5564842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>
            <a:stCxn id="37" idx="3"/>
            <a:endCxn id="38" idx="1"/>
          </p:cNvCxnSpPr>
          <p:nvPr/>
        </p:nvCxnSpPr>
        <p:spPr bwMode="auto">
          <a:xfrm>
            <a:off x="5522259" y="6019801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6" idx="2"/>
            <a:endCxn id="38" idx="0"/>
          </p:cNvCxnSpPr>
          <p:nvPr/>
        </p:nvCxnSpPr>
        <p:spPr bwMode="auto">
          <a:xfrm rot="5400000">
            <a:off x="7254689" y="5275730"/>
            <a:ext cx="575983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4572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19" name="Diamond 18"/>
          <p:cNvSpPr/>
          <p:nvPr/>
        </p:nvSpPr>
        <p:spPr bwMode="auto">
          <a:xfrm>
            <a:off x="3124200" y="1524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477000" y="1636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 bwMode="auto">
          <a:xfrm>
            <a:off x="2286000" y="1978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 bwMode="auto">
          <a:xfrm rot="10800000" flipV="1">
            <a:off x="5486400" y="1978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209800" y="16360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(0,N)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163605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(0,N)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41059" y="3009901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Diamond 25"/>
          <p:cNvSpPr/>
          <p:nvPr/>
        </p:nvSpPr>
        <p:spPr bwMode="auto">
          <a:xfrm>
            <a:off x="6208059" y="2897842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5" idx="3"/>
            <a:endCxn id="26" idx="1"/>
          </p:cNvCxnSpPr>
          <p:nvPr/>
        </p:nvCxnSpPr>
        <p:spPr bwMode="auto">
          <a:xfrm>
            <a:off x="5369859" y="3352801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0" idx="2"/>
            <a:endCxn id="26" idx="0"/>
          </p:cNvCxnSpPr>
          <p:nvPr/>
        </p:nvCxnSpPr>
        <p:spPr bwMode="auto">
          <a:xfrm rot="5400000">
            <a:off x="7102289" y="2608730"/>
            <a:ext cx="575983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293659" y="300990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(0,1)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23622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(1,N)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438400" y="44958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rot="10800000" flipV="1">
            <a:off x="2438401" y="4648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268493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 rot="10800000" flipV="1">
            <a:off x="6400800" y="44958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400800" y="4648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62484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56388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 rot="16200000" flipH="1">
            <a:off x="7315200" y="4988859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7543800" y="5006788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7351059" y="5230906"/>
            <a:ext cx="381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Entitas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Kuat</a:t>
            </a:r>
            <a:r>
              <a:rPr lang="en-US" dirty="0" smtClean="0">
                <a:latin typeface="Baskerville Old Face" pitchFamily="18" charset="0"/>
              </a:rPr>
              <a:t>/</a:t>
            </a:r>
            <a:r>
              <a:rPr lang="en-US" dirty="0" err="1" smtClean="0">
                <a:latin typeface="Baskerville Old Face" pitchFamily="18" charset="0"/>
              </a:rPr>
              <a:t>Bebas</a:t>
            </a:r>
            <a:r>
              <a:rPr lang="en-US" dirty="0" smtClean="0">
                <a:latin typeface="Baskerville Old Face" pitchFamily="18" charset="0"/>
              </a:rPr>
              <a:t> (Strong Entity Sets)</a:t>
            </a:r>
          </a:p>
          <a:p>
            <a:pPr lvl="1"/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memiliki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ketergantungan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lainnya</a:t>
            </a:r>
            <a:r>
              <a:rPr lang="en-US" dirty="0" smtClean="0">
                <a:latin typeface="Baskerville Old Face" pitchFamily="18" charset="0"/>
              </a:rPr>
              <a:t>. </a:t>
            </a:r>
          </a:p>
          <a:p>
            <a:pPr lvl="0"/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Lemah</a:t>
            </a:r>
            <a:r>
              <a:rPr lang="en-US" dirty="0" smtClean="0">
                <a:latin typeface="Baskerville Old Face" pitchFamily="18" charset="0"/>
              </a:rPr>
              <a:t> (Weak Entity Sets)</a:t>
            </a:r>
          </a:p>
          <a:p>
            <a:pPr lvl="1"/>
            <a:r>
              <a:rPr lang="en-US" dirty="0" err="1" smtClean="0">
                <a:latin typeface="Baskerville Old Face" pitchFamily="18" charset="0"/>
              </a:rPr>
              <a:t>Berisi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entitas-entitas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kemunculannya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tergantung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eksitensinya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dalam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terhadap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lain (strong entity)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398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19" name="Diamond 18"/>
          <p:cNvSpPr/>
          <p:nvPr/>
        </p:nvSpPr>
        <p:spPr bwMode="auto">
          <a:xfrm>
            <a:off x="3124200" y="2286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Memiliki</a:t>
            </a:r>
            <a:r>
              <a:rPr lang="en-US" sz="1600" dirty="0" smtClean="0">
                <a:latin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477000" y="2398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pitchFamily="34" charset="0"/>
              </a:rPr>
              <a:t>Orang_Tua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 bwMode="auto">
          <a:xfrm>
            <a:off x="2286000" y="27409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20" idx="1"/>
            <a:endCxn id="19" idx="3"/>
          </p:cNvCxnSpPr>
          <p:nvPr/>
        </p:nvCxnSpPr>
        <p:spPr bwMode="auto">
          <a:xfrm rot="10800000" flipV="1">
            <a:off x="5486400" y="27409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209800" y="239805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4094" y="23980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7200" y="53340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Hobby</a:t>
            </a:r>
          </a:p>
        </p:txBody>
      </p:sp>
      <p:sp>
        <p:nvSpPr>
          <p:cNvPr id="26" name="Diamond 25"/>
          <p:cNvSpPr/>
          <p:nvPr/>
        </p:nvSpPr>
        <p:spPr bwMode="auto">
          <a:xfrm>
            <a:off x="26894" y="3886200"/>
            <a:ext cx="26670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Menyenangi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Straight Connector 28"/>
          <p:cNvCxnSpPr>
            <a:stCxn id="25" idx="0"/>
            <a:endCxn id="26" idx="2"/>
          </p:cNvCxnSpPr>
          <p:nvPr/>
        </p:nvCxnSpPr>
        <p:spPr bwMode="auto">
          <a:xfrm rot="16200000" flipV="1">
            <a:off x="1099297" y="5061697"/>
            <a:ext cx="533400" cy="1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8" idx="2"/>
            <a:endCxn id="26" idx="0"/>
          </p:cNvCxnSpPr>
          <p:nvPr/>
        </p:nvCxnSpPr>
        <p:spPr bwMode="auto">
          <a:xfrm rot="5400000">
            <a:off x="964827" y="3479426"/>
            <a:ext cx="802341" cy="112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371600" y="4953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11941" y="31219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0" y="1524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371600" y="16002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Nama_Mhs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6200" y="3429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5" name="Straight Connector 64"/>
          <p:cNvCxnSpPr>
            <a:stCxn id="60" idx="4"/>
          </p:cNvCxnSpPr>
          <p:nvPr/>
        </p:nvCxnSpPr>
        <p:spPr bwMode="auto">
          <a:xfrm rot="16200000" flipH="1">
            <a:off x="533400" y="19812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4"/>
          </p:cNvCxnSpPr>
          <p:nvPr/>
        </p:nvCxnSpPr>
        <p:spPr bwMode="auto">
          <a:xfrm rot="5400000">
            <a:off x="1714500" y="20192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3" idx="0"/>
          </p:cNvCxnSpPr>
          <p:nvPr/>
        </p:nvCxnSpPr>
        <p:spPr bwMode="auto">
          <a:xfrm rot="5400000" flipH="1" flipV="1">
            <a:off x="590550" y="31051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1905000" y="3352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162800" y="1676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Nama_Ortu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781800" y="3505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Alamat_ortu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2743200" y="5486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hobby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 rot="5400000">
            <a:off x="2057400" y="37338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75" idx="4"/>
          </p:cNvCxnSpPr>
          <p:nvPr/>
        </p:nvCxnSpPr>
        <p:spPr bwMode="auto">
          <a:xfrm rot="5400000">
            <a:off x="7505700" y="2095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76" idx="0"/>
          </p:cNvCxnSpPr>
          <p:nvPr/>
        </p:nvCxnSpPr>
        <p:spPr bwMode="auto">
          <a:xfrm rot="5400000" flipH="1" flipV="1">
            <a:off x="7296150" y="3181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77" idx="2"/>
            <a:endCxn id="25" idx="3"/>
          </p:cNvCxnSpPr>
          <p:nvPr/>
        </p:nvCxnSpPr>
        <p:spPr bwMode="auto">
          <a:xfrm rot="10800000">
            <a:off x="2286000" y="5676900"/>
            <a:ext cx="457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Oval 85"/>
          <p:cNvSpPr/>
          <p:nvPr/>
        </p:nvSpPr>
        <p:spPr bwMode="auto">
          <a:xfrm>
            <a:off x="2362200" y="4648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hobby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7" name="Straight Connector 86"/>
          <p:cNvCxnSpPr>
            <a:stCxn id="86" idx="2"/>
          </p:cNvCxnSpPr>
          <p:nvPr/>
        </p:nvCxnSpPr>
        <p:spPr bwMode="auto">
          <a:xfrm rot="10800000">
            <a:off x="1981202" y="4572000"/>
            <a:ext cx="380999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4495800" y="3657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Nama_Ortu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0" name="Straight Connector 89"/>
          <p:cNvCxnSpPr>
            <a:stCxn id="89" idx="0"/>
          </p:cNvCxnSpPr>
          <p:nvPr/>
        </p:nvCxnSpPr>
        <p:spPr bwMode="auto">
          <a:xfrm rot="16200000" flipV="1">
            <a:off x="4514850" y="3105150"/>
            <a:ext cx="533400" cy="571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4267200" y="1524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2" name="Straight Connector 91"/>
          <p:cNvCxnSpPr>
            <a:stCxn id="91" idx="4"/>
          </p:cNvCxnSpPr>
          <p:nvPr/>
        </p:nvCxnSpPr>
        <p:spPr bwMode="auto">
          <a:xfrm rot="5400000">
            <a:off x="4438651" y="1962151"/>
            <a:ext cx="457200" cy="3428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Forte" pitchFamily="66" charset="0"/>
              </a:rPr>
              <a:t>ERM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43000"/>
            <a:ext cx="8855122" cy="5232793"/>
          </a:xfrm>
        </p:spPr>
        <p:txBody>
          <a:bodyPr/>
          <a:lstStyle/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merupakan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suatu</a:t>
            </a:r>
            <a:r>
              <a:rPr lang="en-US" sz="2800" dirty="0" smtClean="0">
                <a:latin typeface="Baskerville Old Face" pitchFamily="18" charset="0"/>
              </a:rPr>
              <a:t> model data yang </a:t>
            </a:r>
            <a:r>
              <a:rPr lang="en-US" sz="2800" dirty="0" err="1" smtClean="0">
                <a:latin typeface="Baskerville Old Face" pitchFamily="18" charset="0"/>
              </a:rPr>
              <a:t>dikembangkan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berdasarkan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objek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digunakan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menjelaskan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antar</a:t>
            </a:r>
            <a:r>
              <a:rPr lang="en-US" sz="2800" dirty="0" smtClean="0">
                <a:latin typeface="Baskerville Old Face" pitchFamily="18" charset="0"/>
              </a:rPr>
              <a:t> data </a:t>
            </a:r>
            <a:r>
              <a:rPr lang="en-US" sz="2800" dirty="0" err="1" smtClean="0">
                <a:latin typeface="Baskerville Old Face" pitchFamily="18" charset="0"/>
              </a:rPr>
              <a:t>dalam</a:t>
            </a:r>
            <a:r>
              <a:rPr lang="en-US" sz="2800" dirty="0" smtClean="0">
                <a:latin typeface="Baskerville Old Face" pitchFamily="18" charset="0"/>
              </a:rPr>
              <a:t> basis data </a:t>
            </a:r>
            <a:r>
              <a:rPr lang="en-US" sz="2800" dirty="0" err="1" smtClean="0">
                <a:latin typeface="Baskerville Old Face" pitchFamily="18" charset="0"/>
              </a:rPr>
              <a:t>kepada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pemakai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secara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logika</a:t>
            </a:r>
            <a:endParaRPr lang="en-US" sz="2800" dirty="0" smtClean="0">
              <a:latin typeface="Baskerville Old Face" pitchFamily="18" charset="0"/>
            </a:endParaRPr>
          </a:p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didasarkan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pada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suatu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persepsi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bahwa</a:t>
            </a:r>
            <a:r>
              <a:rPr lang="en-US" sz="2800" dirty="0" smtClean="0">
                <a:latin typeface="Baskerville Old Face" pitchFamily="18" charset="0"/>
              </a:rPr>
              <a:t> real world </a:t>
            </a:r>
            <a:r>
              <a:rPr lang="en-US" sz="2800" dirty="0" err="1" smtClean="0">
                <a:latin typeface="Baskerville Old Face" pitchFamily="18" charset="0"/>
              </a:rPr>
              <a:t>terdiri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objek-objek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dasar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mempunyai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kerelasian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antar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objek-objek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dasar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tersebut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smtClean="0">
                <a:latin typeface="Baskerville Old Face" pitchFamily="18" charset="0"/>
              </a:rPr>
              <a:t>ERM </a:t>
            </a:r>
            <a:r>
              <a:rPr lang="en-US" sz="2800" dirty="0" err="1" smtClean="0">
                <a:latin typeface="Baskerville Old Face" pitchFamily="18" charset="0"/>
              </a:rPr>
              <a:t>digambarkan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dalam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bentuk</a:t>
            </a:r>
            <a:r>
              <a:rPr lang="en-US" sz="2800" dirty="0" smtClean="0">
                <a:latin typeface="Baskerville Old Face" pitchFamily="18" charset="0"/>
              </a:rPr>
              <a:t> diagram yang </a:t>
            </a:r>
            <a:r>
              <a:rPr lang="en-US" sz="2800" dirty="0" err="1" smtClean="0">
                <a:latin typeface="Baskerville Old Face" pitchFamily="18" charset="0"/>
              </a:rPr>
              <a:t>disebut</a:t>
            </a:r>
            <a:r>
              <a:rPr lang="en-US" sz="2800" dirty="0" smtClean="0">
                <a:latin typeface="Baskerville Old Face" pitchFamily="18" charset="0"/>
              </a:rPr>
              <a:t> ER </a:t>
            </a:r>
            <a:r>
              <a:rPr lang="en-US" sz="2800" dirty="0" err="1" smtClean="0">
                <a:latin typeface="Baskerville Old Face" pitchFamily="18" charset="0"/>
              </a:rPr>
              <a:t>Diagra</a:t>
            </a:r>
            <a:r>
              <a:rPr lang="en-US" sz="2800" dirty="0" smtClean="0">
                <a:latin typeface="Baskerville Old Face" pitchFamily="18" charset="0"/>
              </a:rPr>
              <a:t> (ERD)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menggunakan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simbol-simbol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grafis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tertentu</a:t>
            </a:r>
            <a:r>
              <a:rPr lang="en-US" sz="2800" dirty="0" smtClean="0">
                <a:latin typeface="Baskerville Old Face" pitchFamily="18" charset="0"/>
              </a:rPr>
              <a:t>.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3124200" y="3886200"/>
            <a:ext cx="2743200" cy="1600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Tunggal (Unary Relation)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err="1" smtClean="0">
                <a:latin typeface="Baskerville Old Face" pitchFamily="18" charset="0"/>
              </a:rPr>
              <a:t>Merupakan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 yang </a:t>
            </a:r>
            <a:r>
              <a:rPr lang="en-US" dirty="0" err="1" smtClean="0">
                <a:latin typeface="Baskerville Old Face" pitchFamily="18" charset="0"/>
              </a:rPr>
              <a:t>terjadi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ke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sama</a:t>
            </a: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43030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4724400" y="41910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Mendampingi</a:t>
            </a:r>
            <a:r>
              <a:rPr lang="en-US" sz="1200" dirty="0" smtClean="0">
                <a:latin typeface="Arial" pitchFamily="34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505200"/>
            <a:ext cx="37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562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33528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Straight Connector 15"/>
          <p:cNvCxnSpPr>
            <a:stCxn id="13" idx="4"/>
          </p:cNvCxnSpPr>
          <p:nvPr/>
        </p:nvCxnSpPr>
        <p:spPr bwMode="auto">
          <a:xfrm rot="16200000" flipH="1">
            <a:off x="2476499" y="3924300"/>
            <a:ext cx="533403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5867400" y="3429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Straight Connector 22"/>
          <p:cNvCxnSpPr>
            <a:stCxn id="22" idx="4"/>
          </p:cNvCxnSpPr>
          <p:nvPr/>
        </p:nvCxnSpPr>
        <p:spPr bwMode="auto">
          <a:xfrm rot="5400000">
            <a:off x="6038851" y="3867151"/>
            <a:ext cx="457200" cy="3428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Biner</a:t>
            </a:r>
            <a:r>
              <a:rPr lang="en-US" b="1" dirty="0" smtClean="0">
                <a:latin typeface="Baskerville Old Face" pitchFamily="18" charset="0"/>
              </a:rPr>
              <a:t> (</a:t>
            </a:r>
            <a:r>
              <a:rPr lang="en-US" b="1" dirty="0" err="1" smtClean="0">
                <a:latin typeface="Baskerville Old Face" pitchFamily="18" charset="0"/>
              </a:rPr>
              <a:t>BinaryRelation</a:t>
            </a:r>
            <a:r>
              <a:rPr lang="en-US" b="1" dirty="0" smtClean="0">
                <a:latin typeface="Baskerville Old Face" pitchFamily="18" charset="0"/>
              </a:rPr>
              <a:t>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err="1" smtClean="0">
                <a:latin typeface="Baskerville Old Face" pitchFamily="18" charset="0"/>
              </a:rPr>
              <a:t>Merupakan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 yang paling </a:t>
            </a:r>
            <a:r>
              <a:rPr lang="en-US" dirty="0" err="1" smtClean="0">
                <a:latin typeface="Baskerville Old Face" pitchFamily="18" charset="0"/>
              </a:rPr>
              <a:t>umum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digunakan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menghubungkan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3850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3962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4305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4305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52400" y="3124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524000" y="3200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8600" y="5029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5105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19800" y="4876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696200" y="4953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848600" y="3200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4" name="Straight Connector 63"/>
          <p:cNvCxnSpPr>
            <a:stCxn id="56" idx="4"/>
          </p:cNvCxnSpPr>
          <p:nvPr/>
        </p:nvCxnSpPr>
        <p:spPr bwMode="auto">
          <a:xfrm rot="16200000" flipH="1">
            <a:off x="685800" y="3581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4"/>
          </p:cNvCxnSpPr>
          <p:nvPr/>
        </p:nvCxnSpPr>
        <p:spPr bwMode="auto">
          <a:xfrm rot="5400000">
            <a:off x="1866900" y="3619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8" idx="0"/>
          </p:cNvCxnSpPr>
          <p:nvPr/>
        </p:nvCxnSpPr>
        <p:spPr bwMode="auto">
          <a:xfrm rot="5400000" flipH="1" flipV="1">
            <a:off x="742950" y="4705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0"/>
          </p:cNvCxnSpPr>
          <p:nvPr/>
        </p:nvCxnSpPr>
        <p:spPr bwMode="auto">
          <a:xfrm rot="16200000" flipV="1">
            <a:off x="1657350" y="4743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0800000">
            <a:off x="2438400" y="4572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7848600" y="3581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6200000" flipH="1">
            <a:off x="6838950" y="3638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1" idx="7"/>
          </p:cNvCxnSpPr>
          <p:nvPr/>
        </p:nvCxnSpPr>
        <p:spPr bwMode="auto">
          <a:xfrm rot="5400000" flipH="1" flipV="1">
            <a:off x="6936907" y="4706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1"/>
          </p:cNvCxnSpPr>
          <p:nvPr/>
        </p:nvCxnSpPr>
        <p:spPr bwMode="auto">
          <a:xfrm rot="16200000" flipV="1">
            <a:off x="7599597" y="4744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362200" y="3962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54222" y="3962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953000" y="3276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200400" y="3200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581400" y="5181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724400" y="4953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Jml_sks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9" name="Straight Connector 78"/>
          <p:cNvCxnSpPr>
            <a:endCxn id="77" idx="0"/>
          </p:cNvCxnSpPr>
          <p:nvPr/>
        </p:nvCxnSpPr>
        <p:spPr bwMode="auto">
          <a:xfrm rot="16200000" flipH="1">
            <a:off x="3886200" y="4876800"/>
            <a:ext cx="533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rot="16200000" flipH="1">
            <a:off x="5105400" y="4572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0800000" flipV="1">
            <a:off x="4876800" y="3657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6200000" flipH="1">
            <a:off x="3505200" y="3733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6400800" y="2971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Multi </a:t>
            </a:r>
            <a:r>
              <a:rPr lang="en-US" b="1" dirty="0" err="1" smtClean="0">
                <a:latin typeface="Baskerville Old Face" pitchFamily="18" charset="0"/>
              </a:rPr>
              <a:t>Entitas</a:t>
            </a:r>
            <a:r>
              <a:rPr lang="en-US" b="1" dirty="0" smtClean="0">
                <a:latin typeface="Baskerville Old Face" pitchFamily="18" charset="0"/>
              </a:rPr>
              <a:t> (N-</a:t>
            </a:r>
            <a:r>
              <a:rPr lang="en-US" b="1" dirty="0" err="1" smtClean="0">
                <a:latin typeface="Baskerville Old Face" pitchFamily="18" charset="0"/>
              </a:rPr>
              <a:t>Ary</a:t>
            </a:r>
            <a:r>
              <a:rPr lang="en-US" b="1" dirty="0" smtClean="0">
                <a:latin typeface="Baskerville Old Face" pitchFamily="18" charset="0"/>
              </a:rPr>
              <a:t> Relation)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err="1" smtClean="0">
                <a:latin typeface="Baskerville Old Face" pitchFamily="18" charset="0"/>
              </a:rPr>
              <a:t>Merupakan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menghubungkan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lebih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dua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3469341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3924300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3924299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52400" y="27432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524000" y="28194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8600" y="4648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4724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4343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19800" y="4495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696200" y="4572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848600" y="2819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4" name="Straight Connector 63"/>
          <p:cNvCxnSpPr>
            <a:stCxn id="56" idx="4"/>
          </p:cNvCxnSpPr>
          <p:nvPr/>
        </p:nvCxnSpPr>
        <p:spPr bwMode="auto">
          <a:xfrm rot="16200000" flipH="1">
            <a:off x="685800" y="3200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4"/>
          </p:cNvCxnSpPr>
          <p:nvPr/>
        </p:nvCxnSpPr>
        <p:spPr bwMode="auto">
          <a:xfrm rot="5400000">
            <a:off x="1866900" y="32384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8" idx="0"/>
          </p:cNvCxnSpPr>
          <p:nvPr/>
        </p:nvCxnSpPr>
        <p:spPr bwMode="auto">
          <a:xfrm rot="5400000" flipH="1" flipV="1">
            <a:off x="742950" y="43243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0"/>
          </p:cNvCxnSpPr>
          <p:nvPr/>
        </p:nvCxnSpPr>
        <p:spPr bwMode="auto">
          <a:xfrm rot="16200000" flipV="1">
            <a:off x="1657350" y="4362450"/>
            <a:ext cx="4572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rot="10800000">
            <a:off x="2438400" y="41910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7848600" y="3200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6200000" flipH="1">
            <a:off x="6838950" y="32575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1" idx="7"/>
          </p:cNvCxnSpPr>
          <p:nvPr/>
        </p:nvCxnSpPr>
        <p:spPr bwMode="auto">
          <a:xfrm rot="5400000" flipH="1" flipV="1">
            <a:off x="6936907" y="4325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1"/>
          </p:cNvCxnSpPr>
          <p:nvPr/>
        </p:nvCxnSpPr>
        <p:spPr bwMode="auto">
          <a:xfrm rot="16200000" flipV="1">
            <a:off x="7599597" y="4363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4953000" y="2895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3200400" y="28194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724400" y="4495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Kode_R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5105400" y="4191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10800000" flipV="1">
            <a:off x="4876800" y="32766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 rot="16200000" flipH="1">
            <a:off x="3505200" y="33528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6400800" y="2590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52578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Ruang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1905000" y="5410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886200" y="6248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" name="Straight Connector 45"/>
          <p:cNvCxnSpPr>
            <a:stCxn id="41" idx="6"/>
            <a:endCxn id="37" idx="1"/>
          </p:cNvCxnSpPr>
          <p:nvPr/>
        </p:nvCxnSpPr>
        <p:spPr bwMode="auto">
          <a:xfrm>
            <a:off x="3048000" y="5600700"/>
            <a:ext cx="533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stCxn id="42" idx="0"/>
          </p:cNvCxnSpPr>
          <p:nvPr/>
        </p:nvCxnSpPr>
        <p:spPr bwMode="auto">
          <a:xfrm rot="16200000" flipV="1">
            <a:off x="4286250" y="6076950"/>
            <a:ext cx="304800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52" idx="2"/>
            <a:endCxn id="37" idx="0"/>
          </p:cNvCxnSpPr>
          <p:nvPr/>
        </p:nvCxnSpPr>
        <p:spPr bwMode="auto">
          <a:xfrm rot="16200000" flipH="1">
            <a:off x="4039721" y="4801720"/>
            <a:ext cx="874059" cy="381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Varian </a:t>
            </a:r>
            <a:r>
              <a:rPr lang="en-US" sz="4400" dirty="0" err="1" smtClean="0">
                <a:latin typeface="Baskerville Old Face" pitchFamily="18" charset="0"/>
              </a:rPr>
              <a:t>Relasi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err="1" smtClean="0">
                <a:latin typeface="Baskerville Old Face" pitchFamily="18" charset="0"/>
              </a:rPr>
              <a:t>Relasi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Ganda</a:t>
            </a:r>
            <a:r>
              <a:rPr lang="en-US" b="1" dirty="0" smtClean="0">
                <a:latin typeface="Baskerville Old Face" pitchFamily="18" charset="0"/>
              </a:rPr>
              <a:t> (</a:t>
            </a:r>
            <a:r>
              <a:rPr lang="en-US" b="1" dirty="0" err="1" smtClean="0">
                <a:latin typeface="Baskerville Old Face" pitchFamily="18" charset="0"/>
              </a:rPr>
              <a:t>Redudant</a:t>
            </a:r>
            <a:r>
              <a:rPr lang="en-US" b="1" dirty="0" smtClean="0">
                <a:latin typeface="Baskerville Old Face" pitchFamily="18" charset="0"/>
              </a:rPr>
              <a:t> Relation)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muncul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himpunan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tidak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hanya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tetapi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ada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dari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relasi</a:t>
            </a:r>
            <a:endParaRPr lang="en-US" sz="2400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4267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32004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mengajar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4343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endCxn id="52" idx="1"/>
          </p:cNvCxnSpPr>
          <p:nvPr/>
        </p:nvCxnSpPr>
        <p:spPr bwMode="auto">
          <a:xfrm>
            <a:off x="1524000" y="3657600"/>
            <a:ext cx="175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52" idx="3"/>
          </p:cNvCxnSpPr>
          <p:nvPr/>
        </p:nvCxnSpPr>
        <p:spPr bwMode="auto">
          <a:xfrm rot="10800000">
            <a:off x="5638800" y="3657600"/>
            <a:ext cx="1905000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152400" y="3429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1676400" y="31242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228600" y="5334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5867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Kelas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6019800" y="5257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SKS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696200" y="5334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SMT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7848600" y="3581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4" name="Straight Connector 63"/>
          <p:cNvCxnSpPr>
            <a:stCxn id="56" idx="4"/>
          </p:cNvCxnSpPr>
          <p:nvPr/>
        </p:nvCxnSpPr>
        <p:spPr bwMode="auto">
          <a:xfrm rot="16200000" flipH="1">
            <a:off x="685800" y="38862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7" idx="4"/>
          </p:cNvCxnSpPr>
          <p:nvPr/>
        </p:nvCxnSpPr>
        <p:spPr bwMode="auto">
          <a:xfrm rot="5400000">
            <a:off x="1790699" y="3695700"/>
            <a:ext cx="762003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8" idx="0"/>
          </p:cNvCxnSpPr>
          <p:nvPr/>
        </p:nvCxnSpPr>
        <p:spPr bwMode="auto">
          <a:xfrm rot="5400000" flipH="1" flipV="1">
            <a:off x="742950" y="50101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6200000" flipV="1">
            <a:off x="1581150" y="5353050"/>
            <a:ext cx="914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5400000">
            <a:off x="7848600" y="39624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83" idx="4"/>
          </p:cNvCxnSpPr>
          <p:nvPr/>
        </p:nvCxnSpPr>
        <p:spPr bwMode="auto">
          <a:xfrm rot="16200000" flipH="1">
            <a:off x="6534150" y="3714750"/>
            <a:ext cx="1066800" cy="1905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1" idx="7"/>
          </p:cNvCxnSpPr>
          <p:nvPr/>
        </p:nvCxnSpPr>
        <p:spPr bwMode="auto">
          <a:xfrm rot="5400000" flipH="1" flipV="1">
            <a:off x="6936907" y="5087704"/>
            <a:ext cx="2843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1"/>
          </p:cNvCxnSpPr>
          <p:nvPr/>
        </p:nvCxnSpPr>
        <p:spPr bwMode="auto">
          <a:xfrm rot="16200000" flipV="1">
            <a:off x="7599597" y="5125803"/>
            <a:ext cx="360596" cy="1673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5029200" y="27432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895600" y="26670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0800000" flipV="1">
            <a:off x="5181600" y="31242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76" idx="4"/>
          </p:cNvCxnSpPr>
          <p:nvPr/>
        </p:nvCxnSpPr>
        <p:spPr bwMode="auto">
          <a:xfrm rot="16200000" flipH="1">
            <a:off x="3390900" y="3162300"/>
            <a:ext cx="457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6400800" y="2895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Diamond 39"/>
          <p:cNvSpPr/>
          <p:nvPr/>
        </p:nvSpPr>
        <p:spPr bwMode="auto">
          <a:xfrm>
            <a:off x="3352800" y="51816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menguasai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5" name="Straight Connector 44"/>
          <p:cNvCxnSpPr>
            <a:endCxn id="53" idx="0"/>
          </p:cNvCxnSpPr>
          <p:nvPr/>
        </p:nvCxnSpPr>
        <p:spPr bwMode="auto">
          <a:xfrm rot="5400000">
            <a:off x="7200900" y="4000500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3" idx="2"/>
          </p:cNvCxnSpPr>
          <p:nvPr/>
        </p:nvCxnSpPr>
        <p:spPr bwMode="auto">
          <a:xfrm rot="5400000">
            <a:off x="7239000" y="5334000"/>
            <a:ext cx="60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40" idx="3"/>
          </p:cNvCxnSpPr>
          <p:nvPr/>
        </p:nvCxnSpPr>
        <p:spPr bwMode="auto">
          <a:xfrm rot="10800000">
            <a:off x="5715000" y="5638800"/>
            <a:ext cx="1828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5400000">
            <a:off x="1105694" y="5295106"/>
            <a:ext cx="685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40" idx="1"/>
          </p:cNvCxnSpPr>
          <p:nvPr/>
        </p:nvCxnSpPr>
        <p:spPr bwMode="auto">
          <a:xfrm>
            <a:off x="1447800" y="5638800"/>
            <a:ext cx="1905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51" idx="0"/>
          </p:cNvCxnSpPr>
          <p:nvPr/>
        </p:nvCxnSpPr>
        <p:spPr bwMode="auto">
          <a:xfrm rot="5400000" flipH="1" flipV="1">
            <a:off x="1219200" y="3962400"/>
            <a:ext cx="609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Oval 105"/>
          <p:cNvSpPr/>
          <p:nvPr/>
        </p:nvSpPr>
        <p:spPr bwMode="auto">
          <a:xfrm>
            <a:off x="2895600" y="4495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4724400" y="4419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Kode_MK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9" name="Straight Connector 108"/>
          <p:cNvCxnSpPr>
            <a:stCxn id="106" idx="4"/>
          </p:cNvCxnSpPr>
          <p:nvPr/>
        </p:nvCxnSpPr>
        <p:spPr bwMode="auto">
          <a:xfrm rot="16200000" flipH="1">
            <a:off x="3352800" y="5029200"/>
            <a:ext cx="609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stCxn id="107" idx="4"/>
          </p:cNvCxnSpPr>
          <p:nvPr/>
        </p:nvCxnSpPr>
        <p:spPr bwMode="auto">
          <a:xfrm rot="5400000">
            <a:off x="4819650" y="4933950"/>
            <a:ext cx="609600" cy="3429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Generalisasi</a:t>
            </a:r>
            <a:r>
              <a:rPr lang="en-US" sz="4400" dirty="0" smtClean="0">
                <a:latin typeface="Baskerville Old Face" pitchFamily="18" charset="0"/>
              </a:rPr>
              <a:t>/</a:t>
            </a:r>
            <a:r>
              <a:rPr lang="en-US" sz="4400" dirty="0" err="1" smtClean="0">
                <a:latin typeface="Baskerville Old Face" pitchFamily="18" charset="0"/>
              </a:rPr>
              <a:t>Specialisasi</a:t>
            </a:r>
            <a:r>
              <a:rPr lang="en-US" sz="4400" dirty="0" smtClean="0">
                <a:latin typeface="Baskerville Old Face" pitchFamily="18" charset="0"/>
              </a:rPr>
              <a:t> (GENSPEC)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smtClean="0">
                <a:latin typeface="Baskerville Old Face" pitchFamily="18" charset="0"/>
              </a:rPr>
              <a:t>SPESIALISASI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Dari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kemudian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melakukan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pengelompokan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melahirkan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baru</a:t>
            </a:r>
            <a:r>
              <a:rPr lang="en-US" dirty="0" smtClean="0">
                <a:latin typeface="Baskerville Old Face" pitchFamily="18" charset="0"/>
              </a:rPr>
              <a:t> (</a:t>
            </a:r>
            <a:r>
              <a:rPr lang="en-US" dirty="0" err="1" smtClean="0">
                <a:latin typeface="Baskerville Old Face" pitchFamily="18" charset="0"/>
              </a:rPr>
              <a:t>proses</a:t>
            </a:r>
            <a:r>
              <a:rPr lang="en-US" dirty="0" smtClean="0">
                <a:latin typeface="Baskerville Old Face" pitchFamily="18" charset="0"/>
              </a:rPr>
              <a:t> Top Down)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00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Tetap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pitchFamily="34" charset="0"/>
              </a:rPr>
              <a:t>Dosen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Tetap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2766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810000" y="4800600"/>
            <a:ext cx="762000" cy="533400"/>
            <a:chOff x="3810000" y="4953000"/>
            <a:chExt cx="762000" cy="533400"/>
          </a:xfrm>
        </p:grpSpPr>
        <p:sp>
          <p:nvSpPr>
            <p:cNvPr id="42" name="Isosceles Triangle 41"/>
            <p:cNvSpPr/>
            <p:nvPr/>
          </p:nvSpPr>
          <p:spPr bwMode="auto">
            <a:xfrm rot="10800000">
              <a:off x="3810000" y="4953000"/>
              <a:ext cx="762000" cy="533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13094" y="49530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ISA</a:t>
              </a:r>
              <a:endParaRPr lang="en-US" dirty="0"/>
            </a:p>
          </p:txBody>
        </p:sp>
      </p:grpSp>
      <p:cxnSp>
        <p:nvCxnSpPr>
          <p:cNvPr id="47" name="Straight Connector 46"/>
          <p:cNvCxnSpPr>
            <a:stCxn id="41" idx="2"/>
            <a:endCxn id="43" idx="0"/>
          </p:cNvCxnSpPr>
          <p:nvPr/>
        </p:nvCxnSpPr>
        <p:spPr bwMode="auto">
          <a:xfrm rot="16200000" flipH="1">
            <a:off x="3924488" y="4533712"/>
            <a:ext cx="533400" cy="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3" idx="3"/>
            <a:endCxn id="53" idx="0"/>
          </p:cNvCxnSpPr>
          <p:nvPr/>
        </p:nvCxnSpPr>
        <p:spPr bwMode="auto">
          <a:xfrm>
            <a:off x="4469657" y="4985266"/>
            <a:ext cx="1473943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43" idx="1"/>
            <a:endCxn id="51" idx="0"/>
          </p:cNvCxnSpPr>
          <p:nvPr/>
        </p:nvCxnSpPr>
        <p:spPr bwMode="auto">
          <a:xfrm rot="10800000" flipV="1">
            <a:off x="2514600" y="4985266"/>
            <a:ext cx="1398494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5867400" y="5029200"/>
            <a:ext cx="2743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latin typeface="Baskerville Old Face" pitchFamily="18" charset="0"/>
              </a:rPr>
              <a:t>Generalisasi</a:t>
            </a:r>
            <a:r>
              <a:rPr lang="en-US" sz="4400" dirty="0" smtClean="0">
                <a:latin typeface="Baskerville Old Face" pitchFamily="18" charset="0"/>
              </a:rPr>
              <a:t>/</a:t>
            </a:r>
            <a:r>
              <a:rPr lang="en-US" sz="4400" dirty="0" err="1" smtClean="0">
                <a:latin typeface="Baskerville Old Face" pitchFamily="18" charset="0"/>
              </a:rPr>
              <a:t>Specialisasi</a:t>
            </a:r>
            <a:r>
              <a:rPr lang="en-US" sz="4400" dirty="0" smtClean="0">
                <a:latin typeface="Baskerville Old Face" pitchFamily="18" charset="0"/>
              </a:rPr>
              <a:t> (GENSPEC)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b="1" dirty="0" smtClean="0">
                <a:latin typeface="Baskerville Old Face" pitchFamily="18" charset="0"/>
              </a:rPr>
              <a:t>GENERALISASI</a:t>
            </a:r>
            <a:endParaRPr lang="en-US" dirty="0" smtClean="0"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Dari </a:t>
            </a:r>
            <a:r>
              <a:rPr lang="en-US" dirty="0" err="1" smtClean="0">
                <a:latin typeface="Baskerville Old Face" pitchFamily="18" charset="0"/>
              </a:rPr>
              <a:t>beberapa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kemudian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menjadi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satu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(</a:t>
            </a:r>
            <a:r>
              <a:rPr lang="en-US" dirty="0" err="1" smtClean="0">
                <a:latin typeface="Baskerville Old Face" pitchFamily="18" charset="0"/>
              </a:rPr>
              <a:t>proses</a:t>
            </a:r>
            <a:r>
              <a:rPr lang="en-US" dirty="0" smtClean="0">
                <a:latin typeface="Baskerville Old Face" pitchFamily="18" charset="0"/>
              </a:rPr>
              <a:t> Bottom Up)</a:t>
            </a:r>
            <a:endParaRPr lang="en-US" sz="2400" dirty="0" smtClean="0">
              <a:latin typeface="Baskerville Old Face" pitchFamily="18" charset="0"/>
            </a:endParaRPr>
          </a:p>
          <a:p>
            <a:pPr lvl="1"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600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Mahasiswa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S1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57912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pitchFamily="34" charset="0"/>
              </a:rPr>
              <a:t>Mahasiswa</a:t>
            </a:r>
            <a:r>
              <a:rPr lang="en-US" sz="2000" dirty="0" smtClean="0">
                <a:latin typeface="Arial" pitchFamily="34" charset="0"/>
              </a:rPr>
              <a:t> D3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276600" y="35814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Mahasiswa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" name="Group 43"/>
          <p:cNvGrpSpPr/>
          <p:nvPr/>
        </p:nvGrpSpPr>
        <p:grpSpPr>
          <a:xfrm>
            <a:off x="3810000" y="4800600"/>
            <a:ext cx="762000" cy="533400"/>
            <a:chOff x="3810000" y="4953000"/>
            <a:chExt cx="762000" cy="533400"/>
          </a:xfrm>
        </p:grpSpPr>
        <p:sp>
          <p:nvSpPr>
            <p:cNvPr id="42" name="Isosceles Triangle 41"/>
            <p:cNvSpPr/>
            <p:nvPr/>
          </p:nvSpPr>
          <p:spPr bwMode="auto">
            <a:xfrm rot="10800000">
              <a:off x="3810000" y="4953000"/>
              <a:ext cx="762000" cy="533400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13094" y="495300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ISA</a:t>
              </a:r>
              <a:endParaRPr lang="en-US" dirty="0"/>
            </a:p>
          </p:txBody>
        </p:sp>
      </p:grpSp>
      <p:cxnSp>
        <p:nvCxnSpPr>
          <p:cNvPr id="47" name="Straight Connector 46"/>
          <p:cNvCxnSpPr>
            <a:stCxn id="41" idx="2"/>
            <a:endCxn id="43" idx="0"/>
          </p:cNvCxnSpPr>
          <p:nvPr/>
        </p:nvCxnSpPr>
        <p:spPr bwMode="auto">
          <a:xfrm rot="16200000" flipH="1">
            <a:off x="3924488" y="4533712"/>
            <a:ext cx="533400" cy="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3" idx="3"/>
            <a:endCxn id="53" idx="0"/>
          </p:cNvCxnSpPr>
          <p:nvPr/>
        </p:nvCxnSpPr>
        <p:spPr bwMode="auto">
          <a:xfrm>
            <a:off x="4469657" y="4985266"/>
            <a:ext cx="1473943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43" idx="1"/>
            <a:endCxn id="51" idx="0"/>
          </p:cNvCxnSpPr>
          <p:nvPr/>
        </p:nvCxnSpPr>
        <p:spPr bwMode="auto">
          <a:xfrm rot="10800000" flipV="1">
            <a:off x="2514600" y="4985266"/>
            <a:ext cx="1398494" cy="805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16200000">
            <a:off x="5867400" y="5029200"/>
            <a:ext cx="27432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AGREGASI …….1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terbentuk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tidak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hanya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, </a:t>
            </a:r>
            <a:r>
              <a:rPr lang="en-US" dirty="0" err="1" smtClean="0">
                <a:latin typeface="Baskerville Old Face" pitchFamily="18" charset="0"/>
              </a:rPr>
              <a:t>tapi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mengandung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unsur</a:t>
            </a:r>
            <a:r>
              <a:rPr lang="en-US" dirty="0" smtClean="0">
                <a:latin typeface="Baskerville Old Face" pitchFamily="18" charset="0"/>
              </a:rPr>
              <a:t> lain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endParaRPr lang="en-US" dirty="0" smtClean="0">
              <a:latin typeface="Baskerville Old Face" pitchFamily="18" charset="0"/>
            </a:endParaRPr>
          </a:p>
          <a:p>
            <a:pPr lvl="0"/>
            <a:r>
              <a:rPr lang="en-US" dirty="0" err="1" smtClean="0">
                <a:latin typeface="Baskerville Old Face" pitchFamily="18" charset="0"/>
              </a:rPr>
              <a:t>Mengambarkan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secara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langsung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menghubungkan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sebuah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dalam</a:t>
            </a:r>
            <a:r>
              <a:rPr lang="en-US" dirty="0" smtClean="0">
                <a:latin typeface="Baskerville Old Face" pitchFamily="18" charset="0"/>
              </a:rPr>
              <a:t> diagram</a:t>
            </a:r>
          </a:p>
          <a:p>
            <a:pPr lvl="1"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AGREGASI ……2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20574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25123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25123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3617259" y="53340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Praktikum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Diamond 38"/>
          <p:cNvSpPr/>
          <p:nvPr/>
        </p:nvSpPr>
        <p:spPr bwMode="auto">
          <a:xfrm>
            <a:off x="3352800" y="37338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Mengikuti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Straight Connector 42"/>
          <p:cNvCxnSpPr>
            <a:stCxn id="51" idx="2"/>
          </p:cNvCxnSpPr>
          <p:nvPr/>
        </p:nvCxnSpPr>
        <p:spPr bwMode="auto">
          <a:xfrm rot="5400000">
            <a:off x="856130" y="3523129"/>
            <a:ext cx="1335741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endCxn id="39" idx="1"/>
          </p:cNvCxnSpPr>
          <p:nvPr/>
        </p:nvCxnSpPr>
        <p:spPr bwMode="auto">
          <a:xfrm>
            <a:off x="1524000" y="4191000"/>
            <a:ext cx="1828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53" idx="2"/>
          </p:cNvCxnSpPr>
          <p:nvPr/>
        </p:nvCxnSpPr>
        <p:spPr bwMode="auto">
          <a:xfrm rot="5400000">
            <a:off x="6875930" y="3523129"/>
            <a:ext cx="1335741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endCxn id="39" idx="3"/>
          </p:cNvCxnSpPr>
          <p:nvPr/>
        </p:nvCxnSpPr>
        <p:spPr bwMode="auto">
          <a:xfrm rot="10800000">
            <a:off x="5715000" y="4191000"/>
            <a:ext cx="1828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39" idx="2"/>
            <a:endCxn id="37" idx="0"/>
          </p:cNvCxnSpPr>
          <p:nvPr/>
        </p:nvCxnSpPr>
        <p:spPr bwMode="auto">
          <a:xfrm rot="5400000">
            <a:off x="4189880" y="4989980"/>
            <a:ext cx="6858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1752600"/>
            <a:ext cx="8991600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Baskerville Old Face" pitchFamily="18" charset="0"/>
              </a:rPr>
              <a:t>AGREGASI…….3</a:t>
            </a:r>
            <a:endParaRPr lang="en-US" sz="44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320407"/>
            <a:ext cx="8321722" cy="5232793"/>
          </a:xfrm>
        </p:spPr>
        <p:txBody>
          <a:bodyPr/>
          <a:lstStyle/>
          <a:p>
            <a:pPr lvl="0"/>
            <a:endParaRPr lang="en-US" dirty="0" smtClean="0">
              <a:latin typeface="Baskerville Old Face" pitchFamily="18" charset="0"/>
            </a:endParaRP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96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MHS</a:t>
            </a:r>
          </a:p>
        </p:txBody>
      </p:sp>
      <p:sp>
        <p:nvSpPr>
          <p:cNvPr id="52" name="Diamond 51"/>
          <p:cNvSpPr/>
          <p:nvPr/>
        </p:nvSpPr>
        <p:spPr bwMode="auto">
          <a:xfrm>
            <a:off x="3276600" y="20574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Mengambil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629400" y="2169459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</a:rPr>
              <a:t>Mt. </a:t>
            </a:r>
            <a:r>
              <a:rPr lang="en-US" sz="2400" dirty="0" err="1" smtClean="0">
                <a:latin typeface="Arial" pitchFamily="34" charset="0"/>
              </a:rPr>
              <a:t>Kuliah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>
            <a:stCxn id="51" idx="3"/>
            <a:endCxn id="52" idx="1"/>
          </p:cNvCxnSpPr>
          <p:nvPr/>
        </p:nvCxnSpPr>
        <p:spPr bwMode="auto">
          <a:xfrm>
            <a:off x="2438400" y="2512359"/>
            <a:ext cx="8382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3" idx="1"/>
            <a:endCxn id="52" idx="3"/>
          </p:cNvCxnSpPr>
          <p:nvPr/>
        </p:nvCxnSpPr>
        <p:spPr bwMode="auto">
          <a:xfrm rot="10800000" flipV="1">
            <a:off x="5638800" y="2512358"/>
            <a:ext cx="9906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3576918" y="57150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Praktikum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Diamond 38"/>
          <p:cNvSpPr/>
          <p:nvPr/>
        </p:nvSpPr>
        <p:spPr bwMode="auto">
          <a:xfrm>
            <a:off x="3312459" y="4114800"/>
            <a:ext cx="23622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Mengikuti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8" name="Straight Connector 87"/>
          <p:cNvCxnSpPr>
            <a:stCxn id="39" idx="2"/>
            <a:endCxn id="37" idx="0"/>
          </p:cNvCxnSpPr>
          <p:nvPr/>
        </p:nvCxnSpPr>
        <p:spPr bwMode="auto">
          <a:xfrm rot="5400000">
            <a:off x="4149539" y="5370980"/>
            <a:ext cx="6858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6" idx="2"/>
            <a:endCxn id="39" idx="0"/>
          </p:cNvCxnSpPr>
          <p:nvPr/>
        </p:nvCxnSpPr>
        <p:spPr bwMode="auto">
          <a:xfrm rot="5400000">
            <a:off x="4113680" y="3732680"/>
            <a:ext cx="7620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Komponen</a:t>
            </a:r>
            <a:r>
              <a:rPr lang="en-US" sz="6000" dirty="0" smtClean="0">
                <a:latin typeface="Baskerville Old Face" pitchFamily="18" charset="0"/>
              </a:rPr>
              <a:t> ERD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43000"/>
            <a:ext cx="8855122" cy="5232793"/>
          </a:xfrm>
        </p:spPr>
        <p:txBody>
          <a:bodyPr/>
          <a:lstStyle/>
          <a:p>
            <a:pPr lvl="0"/>
            <a:r>
              <a:rPr lang="en-US" sz="2800" b="1" dirty="0" smtClean="0">
                <a:latin typeface="Baskerville Old Face" pitchFamily="18" charset="0"/>
              </a:rPr>
              <a:t>ENTITY (ENTITAS)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Menunjukkan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objek-objek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dasar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terkait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didalam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sistem</a:t>
            </a:r>
            <a:r>
              <a:rPr lang="en-US" sz="2400" dirty="0" smtClean="0">
                <a:latin typeface="Baskerville Old Face" pitchFamily="18" charset="0"/>
              </a:rPr>
              <a:t>. </a:t>
            </a:r>
            <a:r>
              <a:rPr lang="en-US" sz="2400" dirty="0" err="1" smtClean="0">
                <a:latin typeface="Baskerville Old Face" pitchFamily="18" charset="0"/>
              </a:rPr>
              <a:t>Objek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dasar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orang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benda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atau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hal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keterangannya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perlu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disipan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didalam</a:t>
            </a:r>
            <a:r>
              <a:rPr lang="en-US" sz="2400" dirty="0" smtClean="0">
                <a:latin typeface="Baskerville Old Face" pitchFamily="18" charset="0"/>
              </a:rPr>
              <a:t> basis data.</a:t>
            </a:r>
          </a:p>
          <a:p>
            <a:pPr lvl="0"/>
            <a:r>
              <a:rPr lang="en-US" sz="2800" b="1" dirty="0" smtClean="0">
                <a:latin typeface="Baskerville Old Face" pitchFamily="18" charset="0"/>
              </a:rPr>
              <a:t>RELASI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antar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mendefinsikan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hubungan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antar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.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adalah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kejadian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atau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transaksi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terjadi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diantara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keterangannya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perlu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disimpan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dalam</a:t>
            </a:r>
            <a:r>
              <a:rPr lang="en-US" sz="2400" dirty="0" smtClean="0">
                <a:latin typeface="Baskerville Old Face" pitchFamily="18" charset="0"/>
              </a:rPr>
              <a:t> basis data. </a:t>
            </a:r>
          </a:p>
          <a:p>
            <a:pPr lvl="0"/>
            <a:r>
              <a:rPr lang="en-US" sz="2800" b="1" dirty="0" smtClean="0">
                <a:latin typeface="Baskerville Old Face" pitchFamily="18" charset="0"/>
              </a:rPr>
              <a:t>ATRIBUT</a:t>
            </a:r>
            <a:endParaRPr lang="en-US" sz="2800" dirty="0" smtClean="0">
              <a:latin typeface="Baskerville Old Face" pitchFamily="18" charset="0"/>
            </a:endParaRPr>
          </a:p>
          <a:p>
            <a:pPr lvl="1"/>
            <a:r>
              <a:rPr lang="en-US" sz="2400" dirty="0" err="1" smtClean="0">
                <a:latin typeface="Baskerville Old Face" pitchFamily="18" charset="0"/>
              </a:rPr>
              <a:t>Sering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disebbut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sebagai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properti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merupakan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keterangan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terkait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pada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perlu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disimpan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sebagai</a:t>
            </a:r>
            <a:r>
              <a:rPr lang="en-US" sz="2400" dirty="0" smtClean="0">
                <a:latin typeface="Baskerville Old Face" pitchFamily="18" charset="0"/>
              </a:rPr>
              <a:t> basis data. </a:t>
            </a: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berfungsi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sebagai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penjelas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r>
              <a:rPr lang="en-US" b="1" dirty="0" smtClean="0">
                <a:latin typeface="Baskerville Old Face" pitchFamily="18" charset="0"/>
              </a:rPr>
              <a:t> </a:t>
            </a:r>
            <a:endParaRPr lang="en-US" b="1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Entitas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43000"/>
            <a:ext cx="88551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Merupakan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individu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mewakili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sesuatu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nyata</a:t>
            </a:r>
            <a:r>
              <a:rPr lang="en-US" sz="2800" dirty="0" smtClean="0">
                <a:latin typeface="Baskerville Old Face" pitchFamily="18" charset="0"/>
              </a:rPr>
              <a:t> (</a:t>
            </a:r>
            <a:r>
              <a:rPr lang="en-US" sz="2800" dirty="0" err="1" smtClean="0">
                <a:latin typeface="Baskerville Old Face" pitchFamily="18" charset="0"/>
              </a:rPr>
              <a:t>Eksistensinya</a:t>
            </a:r>
            <a:r>
              <a:rPr lang="en-US" sz="2800" dirty="0" smtClean="0">
                <a:latin typeface="Baskerville Old Face" pitchFamily="18" charset="0"/>
              </a:rPr>
              <a:t>) </a:t>
            </a:r>
            <a:r>
              <a:rPr lang="en-US" sz="2800" dirty="0" err="1" smtClean="0">
                <a:latin typeface="Baskerville Old Face" pitchFamily="18" charset="0"/>
              </a:rPr>
              <a:t>dan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dapat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dibedakan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sesuatu</a:t>
            </a:r>
            <a:r>
              <a:rPr lang="en-US" sz="2800" dirty="0" smtClean="0">
                <a:latin typeface="Baskerville Old Face" pitchFamily="18" charset="0"/>
              </a:rPr>
              <a:t> yang lain.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dilakukan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mengikuti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aturan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sebagai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berikut</a:t>
            </a:r>
            <a:r>
              <a:rPr lang="en-US" sz="2800" dirty="0" smtClean="0">
                <a:latin typeface="Baskerville Old Face" pitchFamily="18" charset="0"/>
              </a:rPr>
              <a:t> :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persegi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panjang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: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benda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tunggal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tersusun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dari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satu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untuk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memenuhi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aturan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pengambaran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tersebut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maka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sering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digunakan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tanda</a:t>
            </a:r>
            <a:r>
              <a:rPr lang="en-US" sz="2400" dirty="0" smtClean="0">
                <a:latin typeface="Baskerville Old Face" pitchFamily="18" charset="0"/>
              </a:rPr>
              <a:t> _ (</a:t>
            </a:r>
            <a:r>
              <a:rPr lang="en-US" sz="2400" dirty="0" err="1" smtClean="0">
                <a:latin typeface="Baskerville Old Face" pitchFamily="18" charset="0"/>
              </a:rPr>
              <a:t>garis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bawah</a:t>
            </a:r>
            <a:r>
              <a:rPr lang="en-US" sz="2400" dirty="0" smtClean="0">
                <a:latin typeface="Baskerville Old Face" pitchFamily="18" charset="0"/>
              </a:rPr>
              <a:t>/</a:t>
            </a:r>
            <a:r>
              <a:rPr lang="en-US" sz="2400" dirty="0" err="1" smtClean="0">
                <a:latin typeface="Baskerville Old Face" pitchFamily="18" charset="0"/>
              </a:rPr>
              <a:t>hypen</a:t>
            </a:r>
            <a:r>
              <a:rPr lang="en-US" sz="2400" dirty="0" smtClean="0">
                <a:latin typeface="Baskerville Old Face" pitchFamily="18" charset="0"/>
              </a:rPr>
              <a:t>/ under score.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mungkin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mengguna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maknanya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jelas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Atribut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990600"/>
            <a:ext cx="88551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Setiap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pasti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memiliki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mendeskripsikan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karakteristik</a:t>
            </a:r>
            <a:r>
              <a:rPr lang="en-US" sz="2800" dirty="0" smtClean="0">
                <a:latin typeface="Baskerville Old Face" pitchFamily="18" charset="0"/>
              </a:rPr>
              <a:t> (</a:t>
            </a:r>
            <a:r>
              <a:rPr lang="en-US" sz="2800" dirty="0" err="1" smtClean="0">
                <a:latin typeface="Baskerville Old Face" pitchFamily="18" charset="0"/>
              </a:rPr>
              <a:t>properti</a:t>
            </a:r>
            <a:r>
              <a:rPr lang="en-US" sz="2800" dirty="0" smtClean="0">
                <a:latin typeface="Baskerville Old Face" pitchFamily="18" charset="0"/>
              </a:rPr>
              <a:t>)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tersebut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Untuk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atribut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dilakukan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dengan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mengikuti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aturan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sebagai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berikut</a:t>
            </a:r>
            <a:r>
              <a:rPr lang="en-US" sz="2800" dirty="0" smtClean="0">
                <a:latin typeface="Baskerville Old Face" pitchFamily="18" charset="0"/>
              </a:rPr>
              <a:t> :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ellips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: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benda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tunggal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dihubungkan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bersesuaian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menggunakan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sebuah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garis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Penamaan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atribut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diusahakan</a:t>
            </a:r>
            <a:r>
              <a:rPr lang="en-US" sz="2400" dirty="0" smtClean="0">
                <a:latin typeface="Baskerville Old Face" pitchFamily="18" charset="0"/>
              </a:rPr>
              <a:t> agar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khususnya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oleh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para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pemakai</a:t>
            </a:r>
            <a:r>
              <a:rPr lang="en-US" sz="2400" dirty="0" smtClean="0">
                <a:latin typeface="Baskerville Old Face" pitchFamily="18" charset="0"/>
              </a:rPr>
              <a:t>)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harus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jelas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menunjukan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maknanya</a:t>
            </a:r>
            <a:r>
              <a:rPr lang="en-US" sz="2400" dirty="0" smtClean="0">
                <a:latin typeface="Baskerville Old Face" pitchFamily="18" charset="0"/>
              </a:rPr>
              <a:t>. 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Penggunaan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singkatan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juga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diijinkan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sepanjang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915289" lvl="1" indent="-514350"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Relasi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990600"/>
            <a:ext cx="8855122" cy="5232793"/>
          </a:xfrm>
        </p:spPr>
        <p:txBody>
          <a:bodyPr/>
          <a:lstStyle/>
          <a:p>
            <a:pPr lvl="0"/>
            <a:r>
              <a:rPr lang="en-US" sz="2800" dirty="0" err="1" smtClean="0">
                <a:latin typeface="Baskerville Old Face" pitchFamily="18" charset="0"/>
              </a:rPr>
              <a:t>Menunjukkan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adanya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hubungan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diantara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sejumlah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berasal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dari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himpunan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yang </a:t>
            </a:r>
            <a:r>
              <a:rPr lang="en-US" sz="2800" dirty="0" err="1" smtClean="0">
                <a:latin typeface="Baskerville Old Face" pitchFamily="18" charset="0"/>
              </a:rPr>
              <a:t>berbeda</a:t>
            </a:r>
            <a:r>
              <a:rPr lang="en-US" sz="2800" dirty="0" smtClean="0">
                <a:latin typeface="Baskerville Old Face" pitchFamily="18" charset="0"/>
              </a:rPr>
              <a:t>.</a:t>
            </a:r>
          </a:p>
          <a:p>
            <a:pPr lvl="0"/>
            <a:r>
              <a:rPr lang="en-US" sz="2800" dirty="0" err="1" smtClean="0">
                <a:latin typeface="Baskerville Old Face" pitchFamily="18" charset="0"/>
              </a:rPr>
              <a:t>Aturan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mengambarkan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kerelasian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antar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entitas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adalah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sebagai</a:t>
            </a:r>
            <a:r>
              <a:rPr lang="en-US" sz="2800" dirty="0" smtClean="0">
                <a:latin typeface="Baskerville Old Face" pitchFamily="18" charset="0"/>
              </a:rPr>
              <a:t> </a:t>
            </a:r>
            <a:r>
              <a:rPr lang="en-US" sz="2800" dirty="0" err="1" smtClean="0">
                <a:latin typeface="Baskerville Old Face" pitchFamily="18" charset="0"/>
              </a:rPr>
              <a:t>berikut</a:t>
            </a:r>
            <a:r>
              <a:rPr lang="en-US" sz="2800" dirty="0" smtClean="0">
                <a:latin typeface="Baskerville Old Face" pitchFamily="18" charset="0"/>
              </a:rPr>
              <a:t> :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dinyatakan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belah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ketupat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dituliskan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dalam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simbol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belah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ketupat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menghubungkan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dua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entitas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atau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lebih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berupa</a:t>
            </a:r>
            <a:r>
              <a:rPr lang="en-US" sz="2400" dirty="0" smtClean="0">
                <a:latin typeface="Baskerville Old Face" pitchFamily="18" charset="0"/>
              </a:rPr>
              <a:t> : </a:t>
            </a:r>
            <a:r>
              <a:rPr lang="en-US" sz="2400" dirty="0" err="1" smtClean="0">
                <a:latin typeface="Baskerville Old Face" pitchFamily="18" charset="0"/>
              </a:rPr>
              <a:t>kata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kerja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aktif</a:t>
            </a:r>
            <a:r>
              <a:rPr lang="en-US" sz="2400" dirty="0" smtClean="0">
                <a:latin typeface="Baskerville Old Face" pitchFamily="18" charset="0"/>
              </a:rPr>
              <a:t> (</a:t>
            </a:r>
            <a:r>
              <a:rPr lang="en-US" sz="2400" dirty="0" err="1" smtClean="0">
                <a:latin typeface="Baskerville Old Face" pitchFamily="18" charset="0"/>
              </a:rPr>
              <a:t>diawali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awalan</a:t>
            </a:r>
            <a:r>
              <a:rPr lang="en-US" sz="2400" dirty="0" smtClean="0">
                <a:latin typeface="Baskerville Old Face" pitchFamily="18" charset="0"/>
              </a:rPr>
              <a:t> me), </a:t>
            </a:r>
            <a:r>
              <a:rPr lang="en-US" sz="2400" dirty="0" err="1" smtClean="0">
                <a:latin typeface="Baskerville Old Face" pitchFamily="18" charset="0"/>
              </a:rPr>
              <a:t>tunggal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kerelasian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sedapat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mungkin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menggunakan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nama</a:t>
            </a:r>
            <a:r>
              <a:rPr lang="en-US" sz="2400" dirty="0" smtClean="0">
                <a:latin typeface="Baskerville Old Face" pitchFamily="18" charset="0"/>
              </a:rPr>
              <a:t> yang </a:t>
            </a:r>
            <a:r>
              <a:rPr lang="en-US" sz="2400" dirty="0" err="1" smtClean="0">
                <a:latin typeface="Baskerville Old Face" pitchFamily="18" charset="0"/>
              </a:rPr>
              <a:t>mudah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dipahami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dapat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menyatakan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maknanya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dengan</a:t>
            </a:r>
            <a:r>
              <a:rPr lang="en-US" sz="2400" dirty="0" smtClean="0">
                <a:latin typeface="Baskerville Old Face" pitchFamily="18" charset="0"/>
              </a:rPr>
              <a:t> </a:t>
            </a:r>
            <a:r>
              <a:rPr lang="en-US" sz="2400" dirty="0" err="1" smtClean="0">
                <a:latin typeface="Baskerville Old Face" pitchFamily="18" charset="0"/>
              </a:rPr>
              <a:t>jelas</a:t>
            </a:r>
            <a:r>
              <a:rPr lang="en-US" sz="2400" dirty="0" smtClean="0">
                <a:latin typeface="Baskerville Old Face" pitchFamily="18" charset="0"/>
              </a:rPr>
              <a:t>.</a:t>
            </a:r>
          </a:p>
          <a:p>
            <a:pPr marL="915289" lvl="1" indent="-514350">
              <a:buNone/>
            </a:pP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Kardinalitas</a:t>
            </a:r>
            <a:r>
              <a:rPr lang="en-US" sz="6000" dirty="0" smtClean="0">
                <a:latin typeface="Baskerville Old Face" pitchFamily="18" charset="0"/>
              </a:rPr>
              <a:t>/</a:t>
            </a:r>
            <a:r>
              <a:rPr lang="en-US" sz="6000" dirty="0" err="1" smtClean="0">
                <a:latin typeface="Baskerville Old Face" pitchFamily="18" charset="0"/>
              </a:rPr>
              <a:t>Derajat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Relasi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pPr lvl="0"/>
            <a:r>
              <a:rPr lang="en-US" dirty="0" err="1" smtClean="0">
                <a:latin typeface="Baskerville Old Face" pitchFamily="18" charset="0"/>
              </a:rPr>
              <a:t>Menunjukan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jumlah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maksimum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</a:t>
            </a:r>
            <a:r>
              <a:rPr lang="en-US" dirty="0" err="1" smtClean="0">
                <a:latin typeface="Baskerville Old Face" pitchFamily="18" charset="0"/>
              </a:rPr>
              <a:t>dapat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berelasi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yang lain. </a:t>
            </a:r>
          </a:p>
          <a:p>
            <a:pPr lvl="0"/>
            <a:r>
              <a:rPr lang="en-US" dirty="0" err="1" smtClean="0">
                <a:latin typeface="Baskerville Old Face" pitchFamily="18" charset="0"/>
              </a:rPr>
              <a:t>Kardinalitas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terdiri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dari</a:t>
            </a:r>
            <a:endParaRPr lang="en-US" dirty="0" smtClean="0">
              <a:latin typeface="Baskerville Old Face" pitchFamily="18" charset="0"/>
            </a:endParaRPr>
          </a:p>
          <a:p>
            <a:pPr marL="915289" lvl="1" indent="-514350">
              <a:buFont typeface="+mj-lt"/>
              <a:buAutoNum type="arabicPeriod"/>
            </a:pPr>
            <a:r>
              <a:rPr lang="en-US" b="1" dirty="0" err="1" smtClean="0">
                <a:latin typeface="Baskerville Old Face" pitchFamily="18" charset="0"/>
              </a:rPr>
              <a:t>Satu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ke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Satu</a:t>
            </a:r>
            <a:r>
              <a:rPr lang="en-US" b="1" dirty="0" smtClean="0">
                <a:latin typeface="Baskerville Old Face" pitchFamily="18" charset="0"/>
              </a:rPr>
              <a:t> (One to One)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b="1" dirty="0" err="1" smtClean="0">
                <a:latin typeface="Baskerville Old Face" pitchFamily="18" charset="0"/>
              </a:rPr>
              <a:t>Satu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ke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(One to Many) / </a:t>
            </a: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ke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Satu</a:t>
            </a:r>
            <a:r>
              <a:rPr lang="en-US" sz="2400" b="1" dirty="0" smtClean="0">
                <a:latin typeface="Baskerville Old Face" pitchFamily="18" charset="0"/>
              </a:rPr>
              <a:t> (Many to One)</a:t>
            </a:r>
          </a:p>
          <a:p>
            <a:pPr marL="915289" lvl="1" indent="-514350">
              <a:buFont typeface="+mj-lt"/>
              <a:buAutoNum type="arabicPeriod"/>
            </a:pP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ke</a:t>
            </a:r>
            <a:r>
              <a:rPr lang="en-US" sz="2400" b="1" dirty="0" smtClean="0">
                <a:latin typeface="Baskerville Old Face" pitchFamily="18" charset="0"/>
              </a:rPr>
              <a:t> </a:t>
            </a:r>
            <a:r>
              <a:rPr lang="en-US" sz="2400" b="1" dirty="0" err="1" smtClean="0">
                <a:latin typeface="Baskerville Old Face" pitchFamily="18" charset="0"/>
              </a:rPr>
              <a:t>Banyak</a:t>
            </a:r>
            <a:r>
              <a:rPr lang="en-US" sz="2400" b="1" dirty="0" smtClean="0">
                <a:latin typeface="Baskerville Old Face" pitchFamily="18" charset="0"/>
              </a:rPr>
              <a:t> (Many to Many)</a:t>
            </a:r>
            <a:endParaRPr lang="en-US" sz="2400" dirty="0" smtClean="0">
              <a:latin typeface="Baskerville Old Face" pitchFamily="18" charset="0"/>
            </a:endParaRPr>
          </a:p>
          <a:p>
            <a:pPr marL="915289" lvl="1" indent="-514350">
              <a:buNone/>
            </a:pP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ke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/ one to one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8" y="1168007"/>
            <a:ext cx="8550322" cy="5232793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Setiap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entias</a:t>
            </a:r>
            <a:r>
              <a:rPr lang="en-US" dirty="0" smtClean="0">
                <a:latin typeface="Baskerville Old Face" pitchFamily="18" charset="0"/>
              </a:rPr>
              <a:t> A </a:t>
            </a:r>
            <a:r>
              <a:rPr lang="en-US" dirty="0" err="1" smtClean="0">
                <a:latin typeface="Baskerville Old Face" pitchFamily="18" charset="0"/>
              </a:rPr>
              <a:t>berhubungan</a:t>
            </a:r>
            <a:r>
              <a:rPr lang="en-US" dirty="0" smtClean="0">
                <a:latin typeface="Baskerville Old Face" pitchFamily="18" charset="0"/>
              </a:rPr>
              <a:t> paling </a:t>
            </a:r>
            <a:r>
              <a:rPr lang="en-US" dirty="0" err="1" smtClean="0">
                <a:latin typeface="Baskerville Old Face" pitchFamily="18" charset="0"/>
              </a:rPr>
              <a:t>banyak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dengan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satu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 </a:t>
            </a:r>
            <a:r>
              <a:rPr lang="en-US" dirty="0" err="1" smtClean="0">
                <a:latin typeface="Baskerville Old Face" pitchFamily="18" charset="0"/>
              </a:rPr>
              <a:t>pada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himpunan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entitas</a:t>
            </a:r>
            <a:r>
              <a:rPr lang="en-US" dirty="0" smtClean="0">
                <a:latin typeface="Baskerville Old Face" pitchFamily="18" charset="0"/>
              </a:rPr>
              <a:t> B, </a:t>
            </a:r>
            <a:r>
              <a:rPr lang="en-US" dirty="0" err="1" smtClean="0">
                <a:latin typeface="Baskerville Old Face" pitchFamily="18" charset="0"/>
              </a:rPr>
              <a:t>dan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begitu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juga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sebaliknya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19200" y="3581400"/>
            <a:ext cx="2133600" cy="2971800"/>
            <a:chOff x="1143000" y="3581400"/>
            <a:chExt cx="2133600" cy="2971800"/>
          </a:xfrm>
        </p:grpSpPr>
        <p:sp>
          <p:nvSpPr>
            <p:cNvPr id="24" name="Oval 23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00200" y="3886200"/>
              <a:ext cx="1371600" cy="2222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81600" y="4114800"/>
            <a:ext cx="1371600" cy="2222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endParaRPr lang="en-US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/>
              <a:t>Entitas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76800" y="3581400"/>
            <a:ext cx="2133600" cy="2971800"/>
            <a:chOff x="1143000" y="3581400"/>
            <a:chExt cx="2133600" cy="2971800"/>
          </a:xfrm>
        </p:grpSpPr>
        <p:sp>
          <p:nvSpPr>
            <p:cNvPr id="32" name="Oval 31"/>
            <p:cNvSpPr/>
            <p:nvPr/>
          </p:nvSpPr>
          <p:spPr bwMode="auto">
            <a:xfrm>
              <a:off x="1143000" y="3581400"/>
              <a:ext cx="2133600" cy="2971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00200" y="3886200"/>
              <a:ext cx="1371600" cy="2222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endParaRPr lang="en-US" dirty="0" smtClean="0"/>
            </a:p>
            <a:p>
              <a:pPr>
                <a:lnSpc>
                  <a:spcPct val="200000"/>
                </a:lnSpc>
                <a:buFont typeface="Arial" pitchFamily="34" charset="0"/>
                <a:buChar char="•"/>
              </a:pPr>
              <a:r>
                <a:rPr lang="en-US" dirty="0" err="1" smtClean="0"/>
                <a:t>Entitas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cxnSp>
        <p:nvCxnSpPr>
          <p:cNvPr id="35" name="Straight Connector 34"/>
          <p:cNvCxnSpPr/>
          <p:nvPr/>
        </p:nvCxnSpPr>
        <p:spPr bwMode="auto">
          <a:xfrm>
            <a:off x="2667000" y="4267200"/>
            <a:ext cx="2667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2590800" y="4800600"/>
            <a:ext cx="2743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667000" y="4800600"/>
            <a:ext cx="2667000" cy="1066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590800" y="5410200"/>
            <a:ext cx="2743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133600" y="3124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32004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ke</a:t>
            </a:r>
            <a:r>
              <a:rPr lang="en-US" sz="6000" dirty="0" smtClean="0">
                <a:latin typeface="Baskerville Old Face" pitchFamily="18" charset="0"/>
              </a:rPr>
              <a:t> </a:t>
            </a:r>
            <a:r>
              <a:rPr lang="en-US" sz="6000" dirty="0" err="1" smtClean="0">
                <a:latin typeface="Baskerville Old Face" pitchFamily="18" charset="0"/>
              </a:rPr>
              <a:t>satu</a:t>
            </a:r>
            <a:r>
              <a:rPr lang="en-US" sz="6000" dirty="0" smtClean="0">
                <a:latin typeface="Baskerville Old Face" pitchFamily="18" charset="0"/>
              </a:rPr>
              <a:t>/ one to one</a:t>
            </a:r>
            <a:endParaRPr lang="en-US" sz="6000" dirty="0">
              <a:latin typeface="Baskerville Old Face" pitchFamily="18" charset="0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7338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Dosen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Diamond 16"/>
          <p:cNvSpPr/>
          <p:nvPr/>
        </p:nvSpPr>
        <p:spPr bwMode="auto">
          <a:xfrm>
            <a:off x="3200400" y="3621741"/>
            <a:ext cx="2514600" cy="914400"/>
          </a:xfrm>
          <a:prstGeom prst="diamon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>
                <a:latin typeface="Arial" pitchFamily="34" charset="0"/>
              </a:rPr>
              <a:t>Memimpin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629400" y="3733800"/>
            <a:ext cx="18288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pitchFamily="34" charset="0"/>
              </a:rPr>
              <a:t>Jurusan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Straight Connector 18"/>
          <p:cNvCxnSpPr>
            <a:stCxn id="16" idx="3"/>
            <a:endCxn id="17" idx="1"/>
          </p:cNvCxnSpPr>
          <p:nvPr/>
        </p:nvCxnSpPr>
        <p:spPr bwMode="auto">
          <a:xfrm>
            <a:off x="2438400" y="4076700"/>
            <a:ext cx="7620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8" idx="1"/>
            <a:endCxn id="17" idx="3"/>
          </p:cNvCxnSpPr>
          <p:nvPr/>
        </p:nvCxnSpPr>
        <p:spPr bwMode="auto">
          <a:xfrm rot="10800000" flipV="1">
            <a:off x="5715000" y="4076699"/>
            <a:ext cx="914400" cy="22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152400" y="28956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524000" y="2971800"/>
            <a:ext cx="1371599" cy="38099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Nama_Dos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28600" y="48006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Alamat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819400" y="4495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pitchFamily="34" charset="0"/>
              </a:rPr>
              <a:t>………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848600" y="29718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Nama_Jur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477000" y="28194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Kode_Jur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6" name="Straight Connector 35"/>
          <p:cNvCxnSpPr>
            <a:stCxn id="21" idx="4"/>
          </p:cNvCxnSpPr>
          <p:nvPr/>
        </p:nvCxnSpPr>
        <p:spPr bwMode="auto">
          <a:xfrm rot="16200000" flipH="1">
            <a:off x="685800" y="33528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2" idx="4"/>
          </p:cNvCxnSpPr>
          <p:nvPr/>
        </p:nvCxnSpPr>
        <p:spPr bwMode="auto">
          <a:xfrm rot="5400000">
            <a:off x="1866900" y="3390899"/>
            <a:ext cx="381001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3" idx="0"/>
          </p:cNvCxnSpPr>
          <p:nvPr/>
        </p:nvCxnSpPr>
        <p:spPr bwMode="auto">
          <a:xfrm rot="5400000" flipH="1" flipV="1">
            <a:off x="742950" y="4476750"/>
            <a:ext cx="38100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0800000">
            <a:off x="2438400" y="4343400"/>
            <a:ext cx="6858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7848600" y="3352800"/>
            <a:ext cx="381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34" idx="4"/>
          </p:cNvCxnSpPr>
          <p:nvPr/>
        </p:nvCxnSpPr>
        <p:spPr bwMode="auto">
          <a:xfrm rot="16200000" flipH="1">
            <a:off x="6838950" y="3409950"/>
            <a:ext cx="533400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362200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54222" y="3733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953000" y="3048000"/>
            <a:ext cx="11430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>
                <a:latin typeface="Arial" pitchFamily="34" charset="0"/>
              </a:rPr>
              <a:t>Kode_Jur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3200400" y="2971800"/>
            <a:ext cx="12192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0800000" flipV="1">
            <a:off x="4876800" y="3429000"/>
            <a:ext cx="4572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3505200" y="3505200"/>
            <a:ext cx="533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009 PowerPlugs Favorites 2">
  <a:themeElements>
    <a:clrScheme name="">
      <a:dk1>
        <a:srgbClr val="B2B2B2"/>
      </a:dk1>
      <a:lt1>
        <a:srgbClr val="FFFFFF"/>
      </a:lt1>
      <a:dk2>
        <a:srgbClr val="B2B2B2"/>
      </a:dk2>
      <a:lt2>
        <a:srgbClr val="FFFFFF"/>
      </a:lt2>
      <a:accent1>
        <a:srgbClr val="FF9900"/>
      </a:accent1>
      <a:accent2>
        <a:srgbClr val="99FF66"/>
      </a:accent2>
      <a:accent3>
        <a:srgbClr val="D5D5D5"/>
      </a:accent3>
      <a:accent4>
        <a:srgbClr val="DADADA"/>
      </a:accent4>
      <a:accent5>
        <a:srgbClr val="FFCAAA"/>
      </a:accent5>
      <a:accent6>
        <a:srgbClr val="8AE75C"/>
      </a:accent6>
      <a:hlink>
        <a:srgbClr val="0099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B2B2B2"/>
    </a:dk1>
    <a:lt1>
      <a:srgbClr val="FFFFFF"/>
    </a:lt1>
    <a:dk2>
      <a:srgbClr val="B2B2B2"/>
    </a:dk2>
    <a:lt2>
      <a:srgbClr val="DFCC6F"/>
    </a:lt2>
    <a:accent1>
      <a:srgbClr val="FF9900"/>
    </a:accent1>
    <a:accent2>
      <a:srgbClr val="99FF66"/>
    </a:accent2>
    <a:accent3>
      <a:srgbClr val="D5D5D5"/>
    </a:accent3>
    <a:accent4>
      <a:srgbClr val="DADADA"/>
    </a:accent4>
    <a:accent5>
      <a:srgbClr val="FFCAAA"/>
    </a:accent5>
    <a:accent6>
      <a:srgbClr val="8AE75C"/>
    </a:accent6>
    <a:hlink>
      <a:srgbClr val="00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Business009 PowerPlugs Favorites 2</Template>
  <TotalTime>985</TotalTime>
  <Words>1268</Words>
  <Application>Microsoft Office PowerPoint</Application>
  <PresentationFormat>On-screen Show (4:3)</PresentationFormat>
  <Paragraphs>352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Business009 PowerPlugs Favorites 2</vt:lpstr>
      <vt:lpstr>Entity Relatioship Diagram</vt:lpstr>
      <vt:lpstr>ERM</vt:lpstr>
      <vt:lpstr>Komponen ERD</vt:lpstr>
      <vt:lpstr>Entitas</vt:lpstr>
      <vt:lpstr>Atribut</vt:lpstr>
      <vt:lpstr>Relasi</vt:lpstr>
      <vt:lpstr>Kardinalitas/Derajat Relasi</vt:lpstr>
      <vt:lpstr>Satu ke satu/ one to one</vt:lpstr>
      <vt:lpstr>Satu ke satu/ one to one</vt:lpstr>
      <vt:lpstr>Satu ke Banyak/ One to Many</vt:lpstr>
      <vt:lpstr>Satu ke Banyak/ one to many</vt:lpstr>
      <vt:lpstr>Banyak  ke Banyak/ Many  to Many</vt:lpstr>
      <vt:lpstr>Banyak  ke Banyak/ Many  to Many</vt:lpstr>
      <vt:lpstr>Tahapan Pembuatan Diagram ER</vt:lpstr>
      <vt:lpstr>Diagram ER &amp; Kamus Data</vt:lpstr>
      <vt:lpstr>Derajat Max/Min Relasi</vt:lpstr>
      <vt:lpstr>Derajat Max/Min Relasi</vt:lpstr>
      <vt:lpstr>Varian Entitas</vt:lpstr>
      <vt:lpstr>Varian Relasi</vt:lpstr>
      <vt:lpstr>Varian Relasi</vt:lpstr>
      <vt:lpstr>Varian Relasi</vt:lpstr>
      <vt:lpstr>Varian Relasi</vt:lpstr>
      <vt:lpstr>Varian Relasi</vt:lpstr>
      <vt:lpstr>Generalisasi/Specialisasi (GENSPEC)</vt:lpstr>
      <vt:lpstr>Generalisasi/Specialisasi (GENSPEC)</vt:lpstr>
      <vt:lpstr>AGREGASI …….1</vt:lpstr>
      <vt:lpstr>AGREGASI ……2</vt:lpstr>
      <vt:lpstr>AGREGASI…….3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 </cp:lastModifiedBy>
  <cp:revision>31</cp:revision>
  <dcterms:created xsi:type="dcterms:W3CDTF">2008-09-03T17:00:19Z</dcterms:created>
  <dcterms:modified xsi:type="dcterms:W3CDTF">2010-01-20T03:50:44Z</dcterms:modified>
</cp:coreProperties>
</file>