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26"/>
  </p:notesMasterIdLst>
  <p:handoutMasterIdLst>
    <p:handoutMasterId r:id="rId27"/>
  </p:handoutMasterIdLst>
  <p:sldIdLst>
    <p:sldId id="747" r:id="rId3"/>
    <p:sldId id="1030" r:id="rId4"/>
    <p:sldId id="1033" r:id="rId5"/>
    <p:sldId id="750" r:id="rId6"/>
    <p:sldId id="751" r:id="rId7"/>
    <p:sldId id="752" r:id="rId8"/>
    <p:sldId id="1611" r:id="rId9"/>
    <p:sldId id="1622" r:id="rId10"/>
    <p:sldId id="1623" r:id="rId11"/>
    <p:sldId id="1624" r:id="rId12"/>
    <p:sldId id="1625" r:id="rId13"/>
    <p:sldId id="1626" r:id="rId14"/>
    <p:sldId id="1612" r:id="rId15"/>
    <p:sldId id="1614" r:id="rId16"/>
    <p:sldId id="1617" r:id="rId17"/>
    <p:sldId id="1104" r:id="rId18"/>
    <p:sldId id="1621" r:id="rId19"/>
    <p:sldId id="1106" r:id="rId20"/>
    <p:sldId id="1627" r:id="rId21"/>
    <p:sldId id="1628" r:id="rId22"/>
    <p:sldId id="1629" r:id="rId23"/>
    <p:sldId id="1630" r:id="rId24"/>
    <p:sldId id="1631" r:id="rId25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FF3300"/>
    <a:srgbClr val="66FFFF"/>
    <a:srgbClr val="FFCC00"/>
    <a:srgbClr val="99FFCC"/>
    <a:srgbClr val="66FFCC"/>
    <a:srgbClr val="00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46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655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4838"/>
            <a:ext cx="5137150" cy="4183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119" tIns="45252" rIns="92119" bIns="452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46612" cy="3484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0C1E-F30A-41B4-8B0D-F329A6CB8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9C704-6B95-47BB-8D9F-60E46AE0B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15888"/>
            <a:ext cx="1943100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5888"/>
            <a:ext cx="5676900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C4A69-B73B-4DA7-A799-7C3A9341C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865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25538"/>
            <a:ext cx="7772400" cy="2408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686175"/>
            <a:ext cx="7772400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FF525-89AD-41D8-8971-91D572793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865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25538"/>
            <a:ext cx="7772400" cy="2408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86175"/>
            <a:ext cx="7772400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FDDB7-3F65-4BAB-A534-FDA06C8BB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865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25538"/>
            <a:ext cx="3810000" cy="4970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3810000" cy="4970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B4495-F399-4A4C-AEBD-118F405DB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865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25538"/>
            <a:ext cx="7772400" cy="4970462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F4AB7-B701-4EC9-A23C-826C23F4D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865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25538"/>
            <a:ext cx="3810000" cy="2408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3686175"/>
            <a:ext cx="3810000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125538"/>
            <a:ext cx="3810000" cy="4970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B281B-011E-4D2D-A229-0ACF7BA4A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865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125538"/>
            <a:ext cx="7772400" cy="4970462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F5096-F731-400D-9964-BAC4AE263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C52F9-F74E-4EB2-930E-D7B16C14134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79CC9-18EF-4CED-B7AC-F05DDCAA38A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4EABB-FF1B-4183-B0D4-655753A4E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DC26F-5BD2-4201-97BC-3DED5EFA425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97400-89C1-4B4A-9D90-6658F9954D8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17B73-A57D-422D-A145-0330FCF87BA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25F5E-DCFB-487F-BDA1-58D4AD3432E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E2845-8500-42ED-ACA1-27E1E3D13A2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C41D4-7E24-4196-99BB-3EBBAC842E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7A27-5295-4074-914C-E34D48F7066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0626E-4580-45F5-AF3E-F2ECD54F885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D9F3-7323-423E-AA75-CC93D50FAA4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B43EC-5CF3-4E00-9B4E-EC31610E1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25538"/>
            <a:ext cx="3810000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3810000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E17EB-43F3-4241-B988-1F4E6DC4E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4719B-CC61-47D2-8E09-08E41190E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9DB46-3409-41FC-838E-2FE430641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2C447-C847-425A-9520-1D63AB9E5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5853-5717-49F9-A1E2-A6C1FB034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32B0E-2D7D-421E-8249-C1844ED97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5888"/>
            <a:ext cx="77724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25538"/>
            <a:ext cx="7772400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61216B0-6B81-46DF-A1FD-74AAFFF23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22247" name="Line 7"/>
          <p:cNvSpPr>
            <a:spLocks noChangeShapeType="1"/>
          </p:cNvSpPr>
          <p:nvPr userDrawn="1"/>
        </p:nvSpPr>
        <p:spPr bwMode="auto">
          <a:xfrm>
            <a:off x="685800" y="1066800"/>
            <a:ext cx="7772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2CFD2F6E-B61A-45FD-8CE2-7EE55410C2A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Deteksi &amp; Koreksi Error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71500" y="1125538"/>
            <a:ext cx="8072438" cy="4970462"/>
          </a:xfrm>
        </p:spPr>
        <p:txBody>
          <a:bodyPr/>
          <a:lstStyle/>
          <a:p>
            <a:pPr eaLnBrk="1" hangingPunct="1"/>
            <a:r>
              <a:rPr lang="en-US" smtClean="0"/>
              <a:t>Deteksi:  mendeteksi jika terjadi error</a:t>
            </a:r>
          </a:p>
          <a:p>
            <a:pPr eaLnBrk="1" hangingPunct="1"/>
            <a:r>
              <a:rPr lang="en-US" smtClean="0"/>
              <a:t>Koreksi:  secara aktual memperbaiki error</a:t>
            </a:r>
          </a:p>
          <a:p>
            <a:pPr eaLnBrk="1" hangingPunct="1"/>
            <a:r>
              <a:rPr lang="en-US" smtClean="0"/>
              <a:t>Contoh:  parity bit</a:t>
            </a:r>
          </a:p>
          <a:p>
            <a:pPr lvl="1" eaLnBrk="1" hangingPunct="1"/>
            <a:r>
              <a:rPr lang="en-US" smtClean="0"/>
              <a:t>Dapat mendeteksi satu (single bit-flip) error; tidak ada koreksi error</a:t>
            </a:r>
          </a:p>
          <a:p>
            <a:pPr lvl="1" eaLnBrk="1" hangingPunct="1"/>
            <a:r>
              <a:rPr lang="en-US" smtClean="0"/>
              <a:t>Diberikan frame dg n – 1 bit frame, tambahkan bit ke-n shg jumlah 1 pd frame genap (even parity).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Di penerima:  hitung jumlah 1 pd frame; jika ganjil,  error telah terjadi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843213" y="4578350"/>
            <a:ext cx="2519362" cy="503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/>
              <a:t>0111011100011100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64163" y="4578350"/>
            <a:ext cx="360362" cy="503238"/>
          </a:xfrm>
          <a:prstGeom prst="rect">
            <a:avLst/>
          </a:prstGeom>
          <a:solidFill>
            <a:srgbClr val="00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843213" y="5978525"/>
            <a:ext cx="2519362" cy="503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/>
              <a:t>011101110</a:t>
            </a:r>
            <a:r>
              <a:rPr lang="en-CA" b="1">
                <a:solidFill>
                  <a:srgbClr val="FF3300"/>
                </a:solidFill>
              </a:rPr>
              <a:t>1</a:t>
            </a:r>
            <a:r>
              <a:rPr lang="en-CA"/>
              <a:t>011100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364163" y="5978525"/>
            <a:ext cx="360362" cy="503238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b="1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Contoh</a:t>
            </a: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447800"/>
            <a:ext cx="5211763" cy="4221163"/>
          </a:xfrm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6800" y="6019800"/>
            <a:ext cx="548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2000">
                <a:latin typeface="Comic Sans MS" pitchFamily="66" charset="0"/>
              </a:rPr>
              <a:t>Transmisi: 110101</a:t>
            </a:r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011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19800" y="1295400"/>
            <a:ext cx="2895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à"/>
            </a:pPr>
            <a:r>
              <a:rPr lang="en-US">
                <a:sym typeface="Wingdings" pitchFamily="2" charset="2"/>
              </a:rPr>
              <a:t> G = x3 + 1 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à"/>
            </a:pPr>
            <a:r>
              <a:rPr lang="en-US">
                <a:sym typeface="Wingdings" pitchFamily="2" charset="2"/>
              </a:rPr>
              <a:t> M = x5 + x4 + x2 + 1</a:t>
            </a:r>
          </a:p>
          <a:p>
            <a:pPr algn="ctr">
              <a:spcBef>
                <a:spcPct val="50000"/>
              </a:spcBef>
            </a:pPr>
            <a:endParaRPr lang="en-US">
              <a:latin typeface="Comic Sans MS" pitchFamily="66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Checking utk Error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Misal T’ adalah deretan bit yg diterima</a:t>
            </a:r>
          </a:p>
          <a:p>
            <a:pPr>
              <a:lnSpc>
                <a:spcPct val="80000"/>
              </a:lnSpc>
            </a:pPr>
            <a:r>
              <a:rPr lang="en-US" smtClean="0"/>
              <a:t>Bagi T’ dg G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Jika sisa = 0, asumsi tidak ada error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Jika sisa tidak nol terjadi error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mtClean="0"/>
              <a:t>	</a:t>
            </a:r>
            <a:r>
              <a:rPr lang="en-US" sz="2000" smtClean="0"/>
              <a:t>Contoh: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Kirim T = 110101011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Terima T’ = 110101011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	          (tdk ada error)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Tdk ada cara utk mengetahui brp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bit yg error dan yg mana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916238"/>
            <a:ext cx="3810000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Performansi CRC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Utk r check bit per frame dan panjang frame kurang dari 2</a:t>
            </a:r>
            <a:r>
              <a:rPr lang="en-US" baseline="30000" smtClean="0"/>
              <a:t>r-1</a:t>
            </a:r>
            <a:r>
              <a:rPr lang="en-US" smtClean="0"/>
              <a:t>, berikut ini dp dideteksi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1) Semua pola dari 1,2, atau 3 error (d &gt; 3)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2) Semua bursts errors dari r bit atau lebih kecil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3) Random dg jumlah error yg besar dg prob. 1-2</a:t>
            </a:r>
            <a:r>
              <a:rPr lang="en-US" sz="2000" baseline="30000" smtClean="0"/>
              <a:t>-r</a:t>
            </a:r>
            <a:r>
              <a:rPr lang="en-US" smtClean="0"/>
              <a:t> </a:t>
            </a:r>
          </a:p>
          <a:p>
            <a:pPr>
              <a:lnSpc>
                <a:spcPct val="4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Standard DLC menggunakan CRC dg r = 16 dg option  r = 32 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z="2000" smtClean="0"/>
              <a:t>CRC-16, G = X</a:t>
            </a:r>
            <a:r>
              <a:rPr lang="en-US" sz="2000" baseline="30000" smtClean="0"/>
              <a:t>16</a:t>
            </a:r>
            <a:r>
              <a:rPr lang="en-US" sz="2000" smtClean="0"/>
              <a:t> + X</a:t>
            </a:r>
            <a:r>
              <a:rPr lang="en-US" sz="2000" baseline="30000" smtClean="0"/>
              <a:t>15</a:t>
            </a:r>
            <a:r>
              <a:rPr lang="en-US" sz="2000" smtClean="0"/>
              <a:t> + X</a:t>
            </a:r>
            <a:r>
              <a:rPr lang="en-US" sz="2000" baseline="30000" smtClean="0"/>
              <a:t>2</a:t>
            </a:r>
            <a:r>
              <a:rPr lang="en-US" sz="2000" smtClean="0"/>
              <a:t> +1 = 11000000000000101 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Format Message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Macam-macam format frame dimungkinkan: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900113" y="2708275"/>
            <a:ext cx="792162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SOH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740650" y="2708275"/>
            <a:ext cx="720725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EOT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692275" y="2708275"/>
            <a:ext cx="4608513" cy="503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latin typeface="Arial" pitchFamily="34" charset="0"/>
              </a:rPr>
              <a:t>data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300788" y="2708275"/>
            <a:ext cx="1441450" cy="503238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CRC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211638" y="3573463"/>
            <a:ext cx="208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1692275" y="3573463"/>
            <a:ext cx="187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687763" y="3305175"/>
            <a:ext cx="4556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i="1"/>
              <a:t>M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6300788" y="34290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804025" y="3332163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i="1"/>
              <a:t>F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6300788" y="357346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7237413" y="3573463"/>
            <a:ext cx="50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787900" y="2420938"/>
            <a:ext cx="295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1692275" y="2420938"/>
            <a:ext cx="2735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418013" y="2205038"/>
            <a:ext cx="3698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i="1"/>
              <a:t>T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900113" y="5011738"/>
            <a:ext cx="792162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sep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692275" y="5011738"/>
            <a:ext cx="4608513" cy="5032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latin typeface="Arial" pitchFamily="34" charset="0"/>
              </a:rPr>
              <a:t>data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6300788" y="5013325"/>
            <a:ext cx="1441450" cy="503238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CRC</a:t>
            </a: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4211638" y="5876925"/>
            <a:ext cx="208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1692275" y="5876925"/>
            <a:ext cx="187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687763" y="5608638"/>
            <a:ext cx="4556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i="1"/>
              <a:t>M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300788" y="5732463"/>
            <a:ext cx="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6732588" y="5635625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i="1"/>
              <a:t>F</a:t>
            </a: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H="1">
            <a:off x="6300788" y="58769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7237413" y="5876925"/>
            <a:ext cx="50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4787900" y="4724400"/>
            <a:ext cx="2952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1692275" y="4724400"/>
            <a:ext cx="2735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4418013" y="4508500"/>
            <a:ext cx="3698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i="1"/>
              <a:t>T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7740650" y="5013325"/>
            <a:ext cx="792163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sep</a:t>
            </a:r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7740650" y="573405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1692275" y="573405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7740650" y="3429000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1692275" y="2276475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D436F98-4A6B-48DE-8943-5FDFC249DFB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Memilih 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z="2000" smtClean="0"/>
              <a:t>Bentuk Polynomial:</a:t>
            </a:r>
          </a:p>
          <a:p>
            <a:pPr lvl="1" eaLnBrk="1" hangingPunct="1">
              <a:buFontTx/>
              <a:buNone/>
            </a:pPr>
            <a:r>
              <a:rPr lang="en-CA" sz="2000" smtClean="0"/>
              <a:t>G (17 bits):  </a:t>
            </a:r>
            <a:r>
              <a:rPr lang="en-CA" sz="2000" smtClean="0">
                <a:solidFill>
                  <a:srgbClr val="FF3300"/>
                </a:solidFill>
              </a:rPr>
              <a:t>1</a:t>
            </a:r>
            <a:r>
              <a:rPr lang="en-CA" sz="2000" smtClean="0"/>
              <a:t>0001000000100001</a:t>
            </a:r>
          </a:p>
          <a:p>
            <a:pPr lvl="1" eaLnBrk="1" hangingPunct="1">
              <a:buFontTx/>
              <a:buNone/>
            </a:pPr>
            <a:r>
              <a:rPr lang="en-CA" sz="2000" b="1" i="1" smtClean="0">
                <a:latin typeface="Times New Roman" pitchFamily="18" charset="0"/>
              </a:rPr>
              <a:t>G</a:t>
            </a:r>
            <a:r>
              <a:rPr lang="en-CA" sz="2000" b="1" smtClean="0">
                <a:latin typeface="Times New Roman" pitchFamily="18" charset="0"/>
              </a:rPr>
              <a:t>(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smtClean="0">
                <a:latin typeface="Times New Roman" pitchFamily="18" charset="0"/>
              </a:rPr>
              <a:t>)</a:t>
            </a:r>
            <a:r>
              <a:rPr lang="en-CA" sz="2000" smtClean="0"/>
              <a:t> = </a:t>
            </a:r>
            <a:r>
              <a:rPr lang="en-CA" sz="2000" b="1" smtClean="0">
                <a:solidFill>
                  <a:srgbClr val="339933"/>
                </a:solidFill>
                <a:latin typeface="Times New Roman" pitchFamily="18" charset="0"/>
              </a:rPr>
              <a:t>1</a:t>
            </a:r>
            <a:r>
              <a:rPr lang="en-CA" sz="2000" smtClean="0"/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16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0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15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14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13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339933"/>
                </a:solidFill>
                <a:latin typeface="Times New Roman" pitchFamily="18" charset="0"/>
              </a:rPr>
              <a:t>1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12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11</a:t>
            </a:r>
            <a:r>
              <a:rPr lang="en-CA" sz="2000" b="1" smtClean="0">
                <a:latin typeface="Times New Roman" pitchFamily="18" charset="0"/>
              </a:rPr>
              <a:t> +</a:t>
            </a:r>
            <a:br>
              <a:rPr lang="en-CA" sz="2000" b="1" smtClean="0">
                <a:latin typeface="Times New Roman" pitchFamily="18" charset="0"/>
              </a:rPr>
            </a:b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10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9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8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7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6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339933"/>
                </a:solidFill>
                <a:latin typeface="Times New Roman" pitchFamily="18" charset="0"/>
              </a:rPr>
              <a:t>1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5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4</a:t>
            </a:r>
            <a:r>
              <a:rPr lang="en-CA" sz="2000" b="1" smtClean="0">
                <a:latin typeface="Times New Roman" pitchFamily="18" charset="0"/>
              </a:rPr>
              <a:t> +</a:t>
            </a:r>
            <a:br>
              <a:rPr lang="en-CA" sz="2000" b="1" smtClean="0">
                <a:latin typeface="Times New Roman" pitchFamily="18" charset="0"/>
              </a:rPr>
            </a:b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3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2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CA" sz="2000" b="1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smtClean="0">
                <a:solidFill>
                  <a:srgbClr val="339933"/>
                </a:solidFill>
                <a:latin typeface="Times New Roman" pitchFamily="18" charset="0"/>
              </a:rPr>
              <a:t>1</a:t>
            </a:r>
            <a:r>
              <a:rPr lang="en-CA" sz="2000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0</a:t>
            </a:r>
            <a:r>
              <a:rPr lang="en-CA" sz="2000" b="1" smtClean="0">
                <a:latin typeface="Times New Roman" pitchFamily="18" charset="0"/>
              </a:rPr>
              <a:t> </a:t>
            </a:r>
            <a:endParaRPr lang="en-CA" sz="2000" smtClean="0">
              <a:latin typeface="Times New Roman" pitchFamily="18" charset="0"/>
            </a:endParaRPr>
          </a:p>
          <a:p>
            <a:pPr lvl="1" eaLnBrk="1" hangingPunct="1">
              <a:buFontTx/>
              <a:buNone/>
            </a:pPr>
            <a:r>
              <a:rPr lang="en-CA" sz="2000" b="1" i="1" smtClean="0">
                <a:latin typeface="Times New Roman" pitchFamily="18" charset="0"/>
              </a:rPr>
              <a:t>       </a:t>
            </a:r>
            <a:r>
              <a:rPr lang="en-CA" sz="2000" smtClean="0"/>
              <a:t> =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16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12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5</a:t>
            </a:r>
            <a:r>
              <a:rPr lang="en-CA" sz="2000" b="1" smtClean="0">
                <a:latin typeface="Times New Roman" pitchFamily="18" charset="0"/>
              </a:rPr>
              <a:t> + 1</a:t>
            </a:r>
          </a:p>
          <a:p>
            <a:pPr eaLnBrk="1" hangingPunct="1"/>
            <a:r>
              <a:rPr lang="en-CA" sz="2000" smtClean="0"/>
              <a:t>Standard polynomial 16 bit:</a:t>
            </a:r>
          </a:p>
          <a:p>
            <a:pPr lvl="1" eaLnBrk="1" hangingPunct="1"/>
            <a:r>
              <a:rPr lang="en-CA" sz="2000" smtClean="0"/>
              <a:t>Amerika Utara: 	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16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15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5</a:t>
            </a:r>
            <a:r>
              <a:rPr lang="en-CA" sz="2000" b="1" smtClean="0">
                <a:latin typeface="Times New Roman" pitchFamily="18" charset="0"/>
              </a:rPr>
              <a:t> + 1</a:t>
            </a:r>
          </a:p>
          <a:p>
            <a:pPr lvl="1" eaLnBrk="1" hangingPunct="1"/>
            <a:r>
              <a:rPr lang="en-CA" sz="2000" smtClean="0"/>
              <a:t>Internasional:</a:t>
            </a:r>
            <a:r>
              <a:rPr lang="en-CA" sz="2000" b="1" smtClean="0">
                <a:latin typeface="Times New Roman" pitchFamily="18" charset="0"/>
              </a:rPr>
              <a:t> 	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16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12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 </a:t>
            </a:r>
            <a:r>
              <a:rPr lang="en-CA" sz="2000" b="1" baseline="30000" smtClean="0">
                <a:latin typeface="Times New Roman" pitchFamily="18" charset="0"/>
              </a:rPr>
              <a:t>5</a:t>
            </a:r>
            <a:r>
              <a:rPr lang="en-CA" sz="2000" b="1" smtClean="0">
                <a:latin typeface="Times New Roman" pitchFamily="18" charset="0"/>
              </a:rPr>
              <a:t> + 1</a:t>
            </a:r>
            <a:endParaRPr lang="en-CA" sz="2000" smtClean="0"/>
          </a:p>
          <a:p>
            <a:pPr eaLnBrk="1" hangingPunct="1"/>
            <a:r>
              <a:rPr lang="en-CA" sz="2000" smtClean="0"/>
              <a:t>Standard polynomial 32 bit:  </a:t>
            </a:r>
          </a:p>
          <a:p>
            <a:pPr lvl="1" eaLnBrk="1" hangingPunct="1">
              <a:buFontTx/>
              <a:buNone/>
            </a:pPr>
            <a:r>
              <a:rPr lang="en-CA" sz="2000" b="1" i="1" smtClean="0">
                <a:latin typeface="Times New Roman" pitchFamily="18" charset="0"/>
              </a:rPr>
              <a:t>   X</a:t>
            </a:r>
            <a:r>
              <a:rPr lang="en-CA" sz="2000" b="1" baseline="30000" smtClean="0">
                <a:latin typeface="Times New Roman" pitchFamily="18" charset="0"/>
              </a:rPr>
              <a:t>32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baseline="30000" smtClean="0">
                <a:latin typeface="Times New Roman" pitchFamily="18" charset="0"/>
              </a:rPr>
              <a:t>26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baseline="30000" smtClean="0">
                <a:latin typeface="Times New Roman" pitchFamily="18" charset="0"/>
              </a:rPr>
              <a:t>23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baseline="30000" smtClean="0">
                <a:latin typeface="Times New Roman" pitchFamily="18" charset="0"/>
              </a:rPr>
              <a:t>22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baseline="30000" smtClean="0">
                <a:latin typeface="Times New Roman" pitchFamily="18" charset="0"/>
              </a:rPr>
              <a:t>16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baseline="30000" smtClean="0">
                <a:latin typeface="Times New Roman" pitchFamily="18" charset="0"/>
              </a:rPr>
              <a:t>12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baseline="30000" smtClean="0">
                <a:latin typeface="Times New Roman" pitchFamily="18" charset="0"/>
              </a:rPr>
              <a:t>11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baseline="30000" smtClean="0">
                <a:latin typeface="Times New Roman" pitchFamily="18" charset="0"/>
              </a:rPr>
              <a:t>10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baseline="30000" smtClean="0">
                <a:latin typeface="Times New Roman" pitchFamily="18" charset="0"/>
              </a:rPr>
              <a:t>8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baseline="30000" smtClean="0">
                <a:latin typeface="Times New Roman" pitchFamily="18" charset="0"/>
              </a:rPr>
              <a:t>7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baseline="30000" smtClean="0">
                <a:latin typeface="Times New Roman" pitchFamily="18" charset="0"/>
              </a:rPr>
              <a:t>5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baseline="30000" smtClean="0">
                <a:latin typeface="Times New Roman" pitchFamily="18" charset="0"/>
              </a:rPr>
              <a:t>4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baseline="30000" smtClean="0">
                <a:latin typeface="Times New Roman" pitchFamily="18" charset="0"/>
              </a:rPr>
              <a:t>2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X</a:t>
            </a:r>
            <a:r>
              <a:rPr lang="en-CA" sz="2000" b="1" smtClean="0">
                <a:latin typeface="Times New Roman" pitchFamily="18" charset="0"/>
              </a:rPr>
              <a:t> + 1</a:t>
            </a:r>
          </a:p>
          <a:p>
            <a:pPr lvl="1" eaLnBrk="1" hangingPunct="1"/>
            <a:endParaRPr lang="en-CA" sz="200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2714625" y="1571625"/>
            <a:ext cx="144463" cy="358775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1979613" y="1989138"/>
            <a:ext cx="144462" cy="358775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Komputasi CRC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2735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1800" smtClean="0"/>
              <a:t>menggunakan shift dan XOR register utk menealisasikan pembagian mod 2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1800" smtClean="0"/>
              <a:t>Inputkan semua bit message spt terlihat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1800" smtClean="0"/>
              <a:t>Pengirim:  isi register yg lengkap saat message selesai adalah field CRC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1800" smtClean="0"/>
              <a:t>Penerima:  isi register yg lengkap saat message selesai harus 0 (jika tidak ada error)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1800" smtClean="0"/>
              <a:t>Keuntungan:  dp dilakukan cepat dg hardware</a:t>
            </a:r>
          </a:p>
          <a:p>
            <a:pPr eaLnBrk="1" hangingPunct="1">
              <a:lnSpc>
                <a:spcPct val="90000"/>
              </a:lnSpc>
            </a:pPr>
            <a:r>
              <a:rPr lang="en-CA" sz="1800" smtClean="0"/>
              <a:t>Contoh:  </a:t>
            </a:r>
            <a:r>
              <a:rPr lang="en-CA" sz="1800" i="1" smtClean="0">
                <a:latin typeface="Times New Roman" pitchFamily="18" charset="0"/>
              </a:rPr>
              <a:t>k</a:t>
            </a:r>
            <a:r>
              <a:rPr lang="en-CA" sz="1800" smtClean="0">
                <a:latin typeface="Times New Roman" pitchFamily="18" charset="0"/>
              </a:rPr>
              <a:t> =</a:t>
            </a:r>
            <a:r>
              <a:rPr lang="en-CA" sz="1800" smtClean="0"/>
              <a:t> 16 bit CRC, </a:t>
            </a:r>
            <a:r>
              <a:rPr lang="en-CA" sz="1800" b="1" smtClean="0">
                <a:latin typeface="Times New Roman" pitchFamily="18" charset="0"/>
              </a:rPr>
              <a:t>G = </a:t>
            </a:r>
            <a:r>
              <a:rPr lang="en-CA" sz="1800" b="1" i="1" smtClean="0">
                <a:latin typeface="Times New Roman" pitchFamily="18" charset="0"/>
              </a:rPr>
              <a:t>X</a:t>
            </a:r>
            <a:r>
              <a:rPr lang="en-CA" sz="1800" b="1" baseline="30000" smtClean="0">
                <a:latin typeface="Times New Roman" pitchFamily="18" charset="0"/>
              </a:rPr>
              <a:t>16</a:t>
            </a:r>
            <a:r>
              <a:rPr lang="en-CA" sz="1800" b="1" smtClean="0">
                <a:latin typeface="Times New Roman" pitchFamily="18" charset="0"/>
              </a:rPr>
              <a:t> + </a:t>
            </a:r>
            <a:r>
              <a:rPr lang="en-CA" sz="1800" b="1" i="1" smtClean="0">
                <a:latin typeface="Times New Roman" pitchFamily="18" charset="0"/>
              </a:rPr>
              <a:t>X</a:t>
            </a:r>
            <a:r>
              <a:rPr lang="en-CA" sz="1800" b="1" baseline="30000" smtClean="0">
                <a:latin typeface="Times New Roman" pitchFamily="18" charset="0"/>
              </a:rPr>
              <a:t>12</a:t>
            </a:r>
            <a:r>
              <a:rPr lang="en-CA" sz="1800" b="1" smtClean="0">
                <a:latin typeface="Times New Roman" pitchFamily="18" charset="0"/>
              </a:rPr>
              <a:t> + </a:t>
            </a:r>
            <a:r>
              <a:rPr lang="en-CA" sz="1800" b="1" i="1" smtClean="0">
                <a:latin typeface="Times New Roman" pitchFamily="18" charset="0"/>
              </a:rPr>
              <a:t>X</a:t>
            </a:r>
            <a:r>
              <a:rPr lang="en-CA" sz="1800" b="1" baseline="30000" smtClean="0">
                <a:latin typeface="Times New Roman" pitchFamily="18" charset="0"/>
              </a:rPr>
              <a:t>5</a:t>
            </a:r>
            <a:r>
              <a:rPr lang="en-CA" sz="1800" b="1" smtClean="0">
                <a:latin typeface="Times New Roman" pitchFamily="18" charset="0"/>
              </a:rPr>
              <a:t> + 1</a:t>
            </a:r>
            <a:r>
              <a:rPr lang="en-CA" sz="1800" smtClean="0"/>
              <a:t> </a:t>
            </a:r>
          </a:p>
        </p:txBody>
      </p:sp>
      <p:grpSp>
        <p:nvGrpSpPr>
          <p:cNvPr id="17412" name="Group 61"/>
          <p:cNvGrpSpPr>
            <a:grpSpLocks/>
          </p:cNvGrpSpPr>
          <p:nvPr/>
        </p:nvGrpSpPr>
        <p:grpSpPr bwMode="auto">
          <a:xfrm>
            <a:off x="539750" y="4238625"/>
            <a:ext cx="8235950" cy="2333625"/>
            <a:chOff x="539750" y="3975100"/>
            <a:chExt cx="8235950" cy="2333625"/>
          </a:xfrm>
        </p:grpSpPr>
        <p:sp>
          <p:nvSpPr>
            <p:cNvPr id="17413" name="Rectangle 4"/>
            <p:cNvSpPr>
              <a:spLocks noChangeArrowheads="1"/>
            </p:cNvSpPr>
            <p:nvPr/>
          </p:nvSpPr>
          <p:spPr bwMode="auto">
            <a:xfrm>
              <a:off x="755650" y="4191000"/>
              <a:ext cx="360363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15</a:t>
              </a:r>
            </a:p>
          </p:txBody>
        </p:sp>
        <p:sp>
          <p:nvSpPr>
            <p:cNvPr id="17414" name="Rectangle 5"/>
            <p:cNvSpPr>
              <a:spLocks noChangeArrowheads="1"/>
            </p:cNvSpPr>
            <p:nvPr/>
          </p:nvSpPr>
          <p:spPr bwMode="auto">
            <a:xfrm>
              <a:off x="1114425" y="4191000"/>
              <a:ext cx="360363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14</a:t>
              </a:r>
            </a:p>
          </p:txBody>
        </p:sp>
        <p:sp>
          <p:nvSpPr>
            <p:cNvPr id="17415" name="Rectangle 6"/>
            <p:cNvSpPr>
              <a:spLocks noChangeArrowheads="1"/>
            </p:cNvSpPr>
            <p:nvPr/>
          </p:nvSpPr>
          <p:spPr bwMode="auto">
            <a:xfrm>
              <a:off x="1474788" y="4191000"/>
              <a:ext cx="360362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13</a:t>
              </a:r>
            </a:p>
          </p:txBody>
        </p:sp>
        <p:sp>
          <p:nvSpPr>
            <p:cNvPr id="17416" name="Rectangle 7"/>
            <p:cNvSpPr>
              <a:spLocks noChangeArrowheads="1"/>
            </p:cNvSpPr>
            <p:nvPr/>
          </p:nvSpPr>
          <p:spPr bwMode="auto">
            <a:xfrm>
              <a:off x="1835150" y="4191000"/>
              <a:ext cx="360363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7417" name="Rectangle 8"/>
            <p:cNvSpPr>
              <a:spLocks noChangeArrowheads="1"/>
            </p:cNvSpPr>
            <p:nvPr/>
          </p:nvSpPr>
          <p:spPr bwMode="auto">
            <a:xfrm>
              <a:off x="2914650" y="4191000"/>
              <a:ext cx="360363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7418" name="Rectangle 9"/>
            <p:cNvSpPr>
              <a:spLocks noChangeArrowheads="1"/>
            </p:cNvSpPr>
            <p:nvPr/>
          </p:nvSpPr>
          <p:spPr bwMode="auto">
            <a:xfrm>
              <a:off x="3275013" y="4191000"/>
              <a:ext cx="360362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7419" name="Rectangle 10"/>
            <p:cNvSpPr>
              <a:spLocks noChangeArrowheads="1"/>
            </p:cNvSpPr>
            <p:nvPr/>
          </p:nvSpPr>
          <p:spPr bwMode="auto">
            <a:xfrm>
              <a:off x="3635375" y="4191000"/>
              <a:ext cx="360363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7420" name="Rectangle 11"/>
            <p:cNvSpPr>
              <a:spLocks noChangeArrowheads="1"/>
            </p:cNvSpPr>
            <p:nvPr/>
          </p:nvSpPr>
          <p:spPr bwMode="auto">
            <a:xfrm>
              <a:off x="3995738" y="4191000"/>
              <a:ext cx="360362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7421" name="Rectangle 12"/>
            <p:cNvSpPr>
              <a:spLocks noChangeArrowheads="1"/>
            </p:cNvSpPr>
            <p:nvPr/>
          </p:nvSpPr>
          <p:spPr bwMode="auto">
            <a:xfrm>
              <a:off x="4354513" y="4191000"/>
              <a:ext cx="360362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7422" name="Rectangle 13"/>
            <p:cNvSpPr>
              <a:spLocks noChangeArrowheads="1"/>
            </p:cNvSpPr>
            <p:nvPr/>
          </p:nvSpPr>
          <p:spPr bwMode="auto">
            <a:xfrm>
              <a:off x="4714875" y="4191000"/>
              <a:ext cx="360363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7423" name="Rectangle 14"/>
            <p:cNvSpPr>
              <a:spLocks noChangeArrowheads="1"/>
            </p:cNvSpPr>
            <p:nvPr/>
          </p:nvSpPr>
          <p:spPr bwMode="auto">
            <a:xfrm>
              <a:off x="5075238" y="4191000"/>
              <a:ext cx="360362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7424" name="Rectangle 15"/>
            <p:cNvSpPr>
              <a:spLocks noChangeArrowheads="1"/>
            </p:cNvSpPr>
            <p:nvPr/>
          </p:nvSpPr>
          <p:spPr bwMode="auto">
            <a:xfrm>
              <a:off x="6154738" y="4191000"/>
              <a:ext cx="360362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7425" name="Rectangle 16"/>
            <p:cNvSpPr>
              <a:spLocks noChangeArrowheads="1"/>
            </p:cNvSpPr>
            <p:nvPr/>
          </p:nvSpPr>
          <p:spPr bwMode="auto">
            <a:xfrm>
              <a:off x="6515100" y="4191000"/>
              <a:ext cx="360363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7426" name="Rectangle 17"/>
            <p:cNvSpPr>
              <a:spLocks noChangeArrowheads="1"/>
            </p:cNvSpPr>
            <p:nvPr/>
          </p:nvSpPr>
          <p:spPr bwMode="auto">
            <a:xfrm>
              <a:off x="6875463" y="4191000"/>
              <a:ext cx="360362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7427" name="Rectangle 18"/>
            <p:cNvSpPr>
              <a:spLocks noChangeArrowheads="1"/>
            </p:cNvSpPr>
            <p:nvPr/>
          </p:nvSpPr>
          <p:spPr bwMode="auto">
            <a:xfrm>
              <a:off x="7235825" y="4191000"/>
              <a:ext cx="360363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7428" name="Rectangle 19"/>
            <p:cNvSpPr>
              <a:spLocks noChangeArrowheads="1"/>
            </p:cNvSpPr>
            <p:nvPr/>
          </p:nvSpPr>
          <p:spPr bwMode="auto">
            <a:xfrm>
              <a:off x="7596188" y="4191000"/>
              <a:ext cx="360362" cy="50323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>
                  <a:solidFill>
                    <a:schemeClr val="bg1"/>
                  </a:solidFill>
                  <a:latin typeface="Arial" pitchFamily="34" charset="0"/>
                </a:rPr>
                <a:t>0</a:t>
              </a:r>
            </a:p>
          </p:txBody>
        </p:sp>
        <p:grpSp>
          <p:nvGrpSpPr>
            <p:cNvPr id="17429" name="Group 20"/>
            <p:cNvGrpSpPr>
              <a:grpSpLocks/>
            </p:cNvGrpSpPr>
            <p:nvPr/>
          </p:nvGrpSpPr>
          <p:grpSpPr bwMode="auto">
            <a:xfrm>
              <a:off x="2413000" y="4335463"/>
              <a:ext cx="287338" cy="287337"/>
              <a:chOff x="1565" y="2024"/>
              <a:chExt cx="181" cy="181"/>
            </a:xfrm>
          </p:grpSpPr>
          <p:sp>
            <p:nvSpPr>
              <p:cNvPr id="17467" name="Oval 21"/>
              <p:cNvSpPr>
                <a:spLocks noChangeArrowheads="1"/>
              </p:cNvSpPr>
              <p:nvPr/>
            </p:nvSpPr>
            <p:spPr bwMode="auto">
              <a:xfrm>
                <a:off x="1565" y="2024"/>
                <a:ext cx="181" cy="18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CA"/>
              </a:p>
            </p:txBody>
          </p:sp>
          <p:sp>
            <p:nvSpPr>
              <p:cNvPr id="17468" name="Line 22"/>
              <p:cNvSpPr>
                <a:spLocks noChangeShapeType="1"/>
              </p:cNvSpPr>
              <p:nvPr/>
            </p:nvSpPr>
            <p:spPr bwMode="auto">
              <a:xfrm>
                <a:off x="1610" y="2024"/>
                <a:ext cx="91" cy="18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7469" name="Line 23"/>
              <p:cNvSpPr>
                <a:spLocks noChangeShapeType="1"/>
              </p:cNvSpPr>
              <p:nvPr/>
            </p:nvSpPr>
            <p:spPr bwMode="auto">
              <a:xfrm flipH="1">
                <a:off x="1610" y="2024"/>
                <a:ext cx="91" cy="18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7430" name="Group 24"/>
            <p:cNvGrpSpPr>
              <a:grpSpLocks/>
            </p:cNvGrpSpPr>
            <p:nvPr/>
          </p:nvGrpSpPr>
          <p:grpSpPr bwMode="auto">
            <a:xfrm>
              <a:off x="5651500" y="4335463"/>
              <a:ext cx="287338" cy="287337"/>
              <a:chOff x="1565" y="2024"/>
              <a:chExt cx="181" cy="181"/>
            </a:xfrm>
          </p:grpSpPr>
          <p:sp>
            <p:nvSpPr>
              <p:cNvPr id="17464" name="Oval 25"/>
              <p:cNvSpPr>
                <a:spLocks noChangeArrowheads="1"/>
              </p:cNvSpPr>
              <p:nvPr/>
            </p:nvSpPr>
            <p:spPr bwMode="auto">
              <a:xfrm>
                <a:off x="1565" y="2024"/>
                <a:ext cx="181" cy="18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CA"/>
              </a:p>
            </p:txBody>
          </p:sp>
          <p:sp>
            <p:nvSpPr>
              <p:cNvPr id="17465" name="Line 26"/>
              <p:cNvSpPr>
                <a:spLocks noChangeShapeType="1"/>
              </p:cNvSpPr>
              <p:nvPr/>
            </p:nvSpPr>
            <p:spPr bwMode="auto">
              <a:xfrm>
                <a:off x="1610" y="2024"/>
                <a:ext cx="91" cy="18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7466" name="Line 27"/>
              <p:cNvSpPr>
                <a:spLocks noChangeShapeType="1"/>
              </p:cNvSpPr>
              <p:nvPr/>
            </p:nvSpPr>
            <p:spPr bwMode="auto">
              <a:xfrm flipH="1">
                <a:off x="1610" y="2024"/>
                <a:ext cx="91" cy="18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7431" name="Group 28"/>
            <p:cNvGrpSpPr>
              <a:grpSpLocks/>
            </p:cNvGrpSpPr>
            <p:nvPr/>
          </p:nvGrpSpPr>
          <p:grpSpPr bwMode="auto">
            <a:xfrm>
              <a:off x="8172450" y="4335463"/>
              <a:ext cx="287338" cy="287337"/>
              <a:chOff x="1565" y="2024"/>
              <a:chExt cx="181" cy="181"/>
            </a:xfrm>
          </p:grpSpPr>
          <p:sp>
            <p:nvSpPr>
              <p:cNvPr id="17461" name="Oval 29"/>
              <p:cNvSpPr>
                <a:spLocks noChangeArrowheads="1"/>
              </p:cNvSpPr>
              <p:nvPr/>
            </p:nvSpPr>
            <p:spPr bwMode="auto">
              <a:xfrm>
                <a:off x="1565" y="2024"/>
                <a:ext cx="181" cy="18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CA"/>
              </a:p>
            </p:txBody>
          </p:sp>
          <p:sp>
            <p:nvSpPr>
              <p:cNvPr id="17462" name="Line 30"/>
              <p:cNvSpPr>
                <a:spLocks noChangeShapeType="1"/>
              </p:cNvSpPr>
              <p:nvPr/>
            </p:nvSpPr>
            <p:spPr bwMode="auto">
              <a:xfrm>
                <a:off x="1610" y="2024"/>
                <a:ext cx="91" cy="18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7463" name="Line 31"/>
              <p:cNvSpPr>
                <a:spLocks noChangeShapeType="1"/>
              </p:cNvSpPr>
              <p:nvPr/>
            </p:nvSpPr>
            <p:spPr bwMode="auto">
              <a:xfrm flipH="1">
                <a:off x="1610" y="2024"/>
                <a:ext cx="91" cy="18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7432" name="Line 32"/>
            <p:cNvSpPr>
              <a:spLocks noChangeShapeType="1"/>
            </p:cNvSpPr>
            <p:nvPr/>
          </p:nvSpPr>
          <p:spPr bwMode="auto">
            <a:xfrm flipH="1">
              <a:off x="2197100" y="4478338"/>
              <a:ext cx="21590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7433" name="Line 33"/>
            <p:cNvSpPr>
              <a:spLocks noChangeShapeType="1"/>
            </p:cNvSpPr>
            <p:nvPr/>
          </p:nvSpPr>
          <p:spPr bwMode="auto">
            <a:xfrm flipH="1">
              <a:off x="2700338" y="4478338"/>
              <a:ext cx="21590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7434" name="Line 34"/>
            <p:cNvSpPr>
              <a:spLocks noChangeShapeType="1"/>
            </p:cNvSpPr>
            <p:nvPr/>
          </p:nvSpPr>
          <p:spPr bwMode="auto">
            <a:xfrm flipH="1">
              <a:off x="5435600" y="4478338"/>
              <a:ext cx="21590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7435" name="Line 35"/>
            <p:cNvSpPr>
              <a:spLocks noChangeShapeType="1"/>
            </p:cNvSpPr>
            <p:nvPr/>
          </p:nvSpPr>
          <p:spPr bwMode="auto">
            <a:xfrm flipH="1">
              <a:off x="5940425" y="4478338"/>
              <a:ext cx="21590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7436" name="Line 36"/>
            <p:cNvSpPr>
              <a:spLocks noChangeShapeType="1"/>
            </p:cNvSpPr>
            <p:nvPr/>
          </p:nvSpPr>
          <p:spPr bwMode="auto">
            <a:xfrm flipH="1">
              <a:off x="7956550" y="4478338"/>
              <a:ext cx="215900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grpSp>
          <p:nvGrpSpPr>
            <p:cNvPr id="17437" name="Group 37"/>
            <p:cNvGrpSpPr>
              <a:grpSpLocks/>
            </p:cNvGrpSpPr>
            <p:nvPr/>
          </p:nvGrpSpPr>
          <p:grpSpPr bwMode="auto">
            <a:xfrm>
              <a:off x="539750" y="3975100"/>
              <a:ext cx="215900" cy="503238"/>
              <a:chOff x="340" y="2024"/>
              <a:chExt cx="136" cy="317"/>
            </a:xfrm>
          </p:grpSpPr>
          <p:sp>
            <p:nvSpPr>
              <p:cNvPr id="17459" name="Arc 38"/>
              <p:cNvSpPr>
                <a:spLocks/>
              </p:cNvSpPr>
              <p:nvPr/>
            </p:nvSpPr>
            <p:spPr bwMode="auto">
              <a:xfrm flipH="1" flipV="1">
                <a:off x="340" y="2160"/>
                <a:ext cx="136" cy="181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CA"/>
              </a:p>
            </p:txBody>
          </p:sp>
          <p:sp>
            <p:nvSpPr>
              <p:cNvPr id="17460" name="Arc 39"/>
              <p:cNvSpPr>
                <a:spLocks/>
              </p:cNvSpPr>
              <p:nvPr/>
            </p:nvSpPr>
            <p:spPr bwMode="auto">
              <a:xfrm flipH="1">
                <a:off x="340" y="2024"/>
                <a:ext cx="136" cy="181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17438" name="Line 40"/>
            <p:cNvSpPr>
              <a:spLocks noChangeShapeType="1"/>
            </p:cNvSpPr>
            <p:nvPr/>
          </p:nvSpPr>
          <p:spPr bwMode="auto">
            <a:xfrm>
              <a:off x="755650" y="3975100"/>
              <a:ext cx="7704138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grpSp>
          <p:nvGrpSpPr>
            <p:cNvPr id="17439" name="Group 41"/>
            <p:cNvGrpSpPr>
              <a:grpSpLocks/>
            </p:cNvGrpSpPr>
            <p:nvPr/>
          </p:nvGrpSpPr>
          <p:grpSpPr bwMode="auto">
            <a:xfrm flipH="1">
              <a:off x="8459788" y="3975100"/>
              <a:ext cx="215900" cy="503238"/>
              <a:chOff x="340" y="2024"/>
              <a:chExt cx="136" cy="317"/>
            </a:xfrm>
          </p:grpSpPr>
          <p:sp>
            <p:nvSpPr>
              <p:cNvPr id="17457" name="Arc 42"/>
              <p:cNvSpPr>
                <a:spLocks/>
              </p:cNvSpPr>
              <p:nvPr/>
            </p:nvSpPr>
            <p:spPr bwMode="auto">
              <a:xfrm flipH="1" flipV="1">
                <a:off x="340" y="2160"/>
                <a:ext cx="136" cy="181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pPr algn="ctr"/>
                <a:endParaRPr lang="en-CA"/>
              </a:p>
            </p:txBody>
          </p:sp>
          <p:sp>
            <p:nvSpPr>
              <p:cNvPr id="17458" name="Arc 43"/>
              <p:cNvSpPr>
                <a:spLocks/>
              </p:cNvSpPr>
              <p:nvPr/>
            </p:nvSpPr>
            <p:spPr bwMode="auto">
              <a:xfrm flipH="1">
                <a:off x="340" y="2024"/>
                <a:ext cx="136" cy="181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17440" name="Arc 44"/>
            <p:cNvSpPr>
              <a:spLocks/>
            </p:cNvSpPr>
            <p:nvPr/>
          </p:nvSpPr>
          <p:spPr bwMode="auto">
            <a:xfrm>
              <a:off x="2339975" y="3976688"/>
              <a:ext cx="215900" cy="358775"/>
            </a:xfrm>
            <a:custGeom>
              <a:avLst/>
              <a:gdLst>
                <a:gd name="T0" fmla="*/ 0 w 21600"/>
                <a:gd name="T1" fmla="*/ 0 h 26984"/>
                <a:gd name="T2" fmla="*/ 2089862 w 21600"/>
                <a:gd name="T3" fmla="*/ 4770216 h 26984"/>
                <a:gd name="T4" fmla="*/ 0 w 21600"/>
                <a:gd name="T5" fmla="*/ 3818433 h 269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984"/>
                <a:gd name="T11" fmla="*/ 21600 w 21600"/>
                <a:gd name="T12" fmla="*/ 26984 h 269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98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416"/>
                    <a:pt x="21370" y="25225"/>
                    <a:pt x="20918" y="26984"/>
                  </a:cubicBezTo>
                </a:path>
                <a:path w="21600" h="2698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416"/>
                    <a:pt x="21370" y="25225"/>
                    <a:pt x="20918" y="2698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/>
              <a:endParaRPr lang="en-CA"/>
            </a:p>
          </p:txBody>
        </p:sp>
        <p:sp>
          <p:nvSpPr>
            <p:cNvPr id="17441" name="Arc 45"/>
            <p:cNvSpPr>
              <a:spLocks/>
            </p:cNvSpPr>
            <p:nvPr/>
          </p:nvSpPr>
          <p:spPr bwMode="auto">
            <a:xfrm>
              <a:off x="5580063" y="3975100"/>
              <a:ext cx="215900" cy="358775"/>
            </a:xfrm>
            <a:custGeom>
              <a:avLst/>
              <a:gdLst>
                <a:gd name="T0" fmla="*/ 0 w 21600"/>
                <a:gd name="T1" fmla="*/ 0 h 26984"/>
                <a:gd name="T2" fmla="*/ 2089862 w 21600"/>
                <a:gd name="T3" fmla="*/ 4770216 h 26984"/>
                <a:gd name="T4" fmla="*/ 0 w 21600"/>
                <a:gd name="T5" fmla="*/ 3818433 h 269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984"/>
                <a:gd name="T11" fmla="*/ 21600 w 21600"/>
                <a:gd name="T12" fmla="*/ 26984 h 269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98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416"/>
                    <a:pt x="21370" y="25225"/>
                    <a:pt x="20918" y="26984"/>
                  </a:cubicBezTo>
                </a:path>
                <a:path w="21600" h="2698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416"/>
                    <a:pt x="21370" y="25225"/>
                    <a:pt x="20918" y="2698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/>
              <a:endParaRPr lang="en-CA"/>
            </a:p>
          </p:txBody>
        </p:sp>
        <p:sp>
          <p:nvSpPr>
            <p:cNvPr id="17442" name="Line 46"/>
            <p:cNvSpPr>
              <a:spLocks noChangeShapeType="1"/>
            </p:cNvSpPr>
            <p:nvPr/>
          </p:nvSpPr>
          <p:spPr bwMode="auto">
            <a:xfrm flipV="1">
              <a:off x="8316913" y="4622800"/>
              <a:ext cx="0" cy="72072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7443" name="Text Box 47"/>
            <p:cNvSpPr txBox="1">
              <a:spLocks noChangeArrowheads="1"/>
            </p:cNvSpPr>
            <p:nvPr/>
          </p:nvSpPr>
          <p:spPr bwMode="auto">
            <a:xfrm>
              <a:off x="7524750" y="5343525"/>
              <a:ext cx="1250950" cy="822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CA"/>
                <a:t>Message</a:t>
              </a:r>
              <a:br>
                <a:rPr lang="en-CA"/>
              </a:br>
              <a:r>
                <a:rPr lang="en-CA"/>
                <a:t> bits</a:t>
              </a:r>
            </a:p>
          </p:txBody>
        </p:sp>
        <p:grpSp>
          <p:nvGrpSpPr>
            <p:cNvPr id="17444" name="Group 48"/>
            <p:cNvGrpSpPr>
              <a:grpSpLocks/>
            </p:cNvGrpSpPr>
            <p:nvPr/>
          </p:nvGrpSpPr>
          <p:grpSpPr bwMode="auto">
            <a:xfrm>
              <a:off x="827088" y="5949950"/>
              <a:ext cx="287337" cy="287338"/>
              <a:chOff x="1565" y="2024"/>
              <a:chExt cx="181" cy="181"/>
            </a:xfrm>
          </p:grpSpPr>
          <p:sp>
            <p:nvSpPr>
              <p:cNvPr id="17454" name="Oval 49"/>
              <p:cNvSpPr>
                <a:spLocks noChangeArrowheads="1"/>
              </p:cNvSpPr>
              <p:nvPr/>
            </p:nvSpPr>
            <p:spPr bwMode="auto">
              <a:xfrm>
                <a:off x="1565" y="2024"/>
                <a:ext cx="181" cy="181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CA"/>
              </a:p>
            </p:txBody>
          </p:sp>
          <p:sp>
            <p:nvSpPr>
              <p:cNvPr id="17455" name="Line 50"/>
              <p:cNvSpPr>
                <a:spLocks noChangeShapeType="1"/>
              </p:cNvSpPr>
              <p:nvPr/>
            </p:nvSpPr>
            <p:spPr bwMode="auto">
              <a:xfrm>
                <a:off x="1610" y="2024"/>
                <a:ext cx="91" cy="18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7456" name="Line 51"/>
              <p:cNvSpPr>
                <a:spLocks noChangeShapeType="1"/>
              </p:cNvSpPr>
              <p:nvPr/>
            </p:nvSpPr>
            <p:spPr bwMode="auto">
              <a:xfrm flipH="1">
                <a:off x="1610" y="2024"/>
                <a:ext cx="91" cy="18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7445" name="Text Box 52"/>
            <p:cNvSpPr txBox="1">
              <a:spLocks noChangeArrowheads="1"/>
            </p:cNvSpPr>
            <p:nvPr/>
          </p:nvSpPr>
          <p:spPr bwMode="auto">
            <a:xfrm>
              <a:off x="1384300" y="5851525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XOR</a:t>
              </a:r>
            </a:p>
          </p:txBody>
        </p:sp>
        <p:sp>
          <p:nvSpPr>
            <p:cNvPr id="17446" name="Rectangle 53"/>
            <p:cNvSpPr>
              <a:spLocks noChangeArrowheads="1"/>
            </p:cNvSpPr>
            <p:nvPr/>
          </p:nvSpPr>
          <p:spPr bwMode="auto">
            <a:xfrm>
              <a:off x="2717800" y="5805488"/>
              <a:ext cx="360363" cy="503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CA"/>
            </a:p>
          </p:txBody>
        </p:sp>
        <p:sp>
          <p:nvSpPr>
            <p:cNvPr id="17447" name="Text Box 54"/>
            <p:cNvSpPr txBox="1">
              <a:spLocks noChangeArrowheads="1"/>
            </p:cNvSpPr>
            <p:nvPr/>
          </p:nvSpPr>
          <p:spPr bwMode="auto">
            <a:xfrm>
              <a:off x="3294063" y="5805488"/>
              <a:ext cx="3395662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single bit shift left register</a:t>
              </a:r>
            </a:p>
          </p:txBody>
        </p:sp>
        <p:sp>
          <p:nvSpPr>
            <p:cNvPr id="17448" name="Text Box 55"/>
            <p:cNvSpPr txBox="1">
              <a:spLocks noChangeArrowheads="1"/>
            </p:cNvSpPr>
            <p:nvPr/>
          </p:nvSpPr>
          <p:spPr bwMode="auto">
            <a:xfrm>
              <a:off x="1763713" y="4921250"/>
              <a:ext cx="59055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i="1">
                  <a:solidFill>
                    <a:srgbClr val="FF3300"/>
                  </a:solidFill>
                </a:rPr>
                <a:t>X</a:t>
              </a:r>
              <a:r>
                <a:rPr lang="en-CA" b="1" baseline="30000">
                  <a:solidFill>
                    <a:srgbClr val="FF3300"/>
                  </a:solidFill>
                </a:rPr>
                <a:t>12</a:t>
              </a:r>
            </a:p>
          </p:txBody>
        </p:sp>
        <p:sp>
          <p:nvSpPr>
            <p:cNvPr id="17449" name="Text Box 56"/>
            <p:cNvSpPr txBox="1">
              <a:spLocks noChangeArrowheads="1"/>
            </p:cNvSpPr>
            <p:nvPr/>
          </p:nvSpPr>
          <p:spPr bwMode="auto">
            <a:xfrm>
              <a:off x="5003800" y="4916488"/>
              <a:ext cx="48895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i="1">
                  <a:solidFill>
                    <a:srgbClr val="FF3300"/>
                  </a:solidFill>
                </a:rPr>
                <a:t>X</a:t>
              </a:r>
              <a:r>
                <a:rPr lang="en-CA" b="1" baseline="30000">
                  <a:solidFill>
                    <a:srgbClr val="FF3300"/>
                  </a:solidFill>
                </a:rPr>
                <a:t>5</a:t>
              </a:r>
            </a:p>
          </p:txBody>
        </p:sp>
        <p:sp>
          <p:nvSpPr>
            <p:cNvPr id="17450" name="Text Box 57"/>
            <p:cNvSpPr txBox="1">
              <a:spLocks noChangeArrowheads="1"/>
            </p:cNvSpPr>
            <p:nvPr/>
          </p:nvSpPr>
          <p:spPr bwMode="auto">
            <a:xfrm>
              <a:off x="7524750" y="4916488"/>
              <a:ext cx="48895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i="1">
                  <a:solidFill>
                    <a:srgbClr val="FF3300"/>
                  </a:solidFill>
                </a:rPr>
                <a:t>X</a:t>
              </a:r>
              <a:r>
                <a:rPr lang="en-CA" b="1" baseline="30000">
                  <a:solidFill>
                    <a:srgbClr val="FF3300"/>
                  </a:solidFill>
                </a:rPr>
                <a:t>0</a:t>
              </a:r>
            </a:p>
          </p:txBody>
        </p:sp>
        <p:sp>
          <p:nvSpPr>
            <p:cNvPr id="17451" name="Line 58"/>
            <p:cNvSpPr>
              <a:spLocks noChangeShapeType="1"/>
            </p:cNvSpPr>
            <p:nvPr/>
          </p:nvSpPr>
          <p:spPr bwMode="auto">
            <a:xfrm flipV="1">
              <a:off x="2339975" y="4724400"/>
              <a:ext cx="144463" cy="217488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7452" name="Line 59"/>
            <p:cNvSpPr>
              <a:spLocks noChangeShapeType="1"/>
            </p:cNvSpPr>
            <p:nvPr/>
          </p:nvSpPr>
          <p:spPr bwMode="auto">
            <a:xfrm flipV="1">
              <a:off x="5580063" y="4724400"/>
              <a:ext cx="215900" cy="217488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7453" name="Line 60"/>
            <p:cNvSpPr>
              <a:spLocks noChangeShapeType="1"/>
            </p:cNvSpPr>
            <p:nvPr/>
          </p:nvSpPr>
          <p:spPr bwMode="auto">
            <a:xfrm flipV="1">
              <a:off x="7956550" y="4724400"/>
              <a:ext cx="215900" cy="288925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SG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33E0430-E581-42CF-B088-7662A54F877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Hamming Codes</a:t>
            </a:r>
            <a:endParaRPr lang="en-CA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Data untuk dikirimkan: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Transmisi: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	dimana:</a:t>
            </a:r>
          </a:p>
          <a:p>
            <a:pPr lvl="1" eaLnBrk="1" hangingPunct="1"/>
            <a:r>
              <a:rPr lang="en-US" sz="2000" smtClean="0"/>
              <a:t>p1 is even parity for 1, 3, 5, 7, 9, 11</a:t>
            </a:r>
          </a:p>
          <a:p>
            <a:pPr lvl="1" eaLnBrk="1" hangingPunct="1"/>
            <a:r>
              <a:rPr lang="en-US" sz="2000" smtClean="0"/>
              <a:t>p2 is even parity for 2, 3, 6, 7, 10, 11</a:t>
            </a:r>
          </a:p>
          <a:p>
            <a:pPr lvl="1" eaLnBrk="1" hangingPunct="1"/>
            <a:r>
              <a:rPr lang="en-US" sz="2000" smtClean="0"/>
              <a:t>p3 is even parity for 4, 5, 6, 7, 12</a:t>
            </a:r>
          </a:p>
          <a:p>
            <a:pPr lvl="1" eaLnBrk="1" hangingPunct="1"/>
            <a:r>
              <a:rPr lang="en-US" sz="2000" smtClean="0"/>
              <a:t>p4 is even parity for 8, 9, 10, 11, 12</a:t>
            </a:r>
            <a:endParaRPr lang="en-CA" sz="2000" smtClean="0"/>
          </a:p>
        </p:txBody>
      </p:sp>
      <p:sp>
        <p:nvSpPr>
          <p:cNvPr id="18437" name="Rectangle 19"/>
          <p:cNvSpPr>
            <a:spLocks noChangeArrowheads="1"/>
          </p:cNvSpPr>
          <p:nvPr/>
        </p:nvSpPr>
        <p:spPr bwMode="auto">
          <a:xfrm>
            <a:off x="1908175" y="1628775"/>
            <a:ext cx="360363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m1</a:t>
            </a:r>
          </a:p>
        </p:txBody>
      </p:sp>
      <p:sp>
        <p:nvSpPr>
          <p:cNvPr id="18438" name="Rectangle 35"/>
          <p:cNvSpPr>
            <a:spLocks noChangeArrowheads="1"/>
          </p:cNvSpPr>
          <p:nvPr/>
        </p:nvSpPr>
        <p:spPr bwMode="auto">
          <a:xfrm>
            <a:off x="2339975" y="1628775"/>
            <a:ext cx="360363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m2</a:t>
            </a:r>
          </a:p>
        </p:txBody>
      </p:sp>
      <p:sp>
        <p:nvSpPr>
          <p:cNvPr id="18439" name="Rectangle 36"/>
          <p:cNvSpPr>
            <a:spLocks noChangeArrowheads="1"/>
          </p:cNvSpPr>
          <p:nvPr/>
        </p:nvSpPr>
        <p:spPr bwMode="auto">
          <a:xfrm>
            <a:off x="2771775" y="1628775"/>
            <a:ext cx="360363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m3</a:t>
            </a:r>
          </a:p>
        </p:txBody>
      </p:sp>
      <p:sp>
        <p:nvSpPr>
          <p:cNvPr id="18440" name="Rectangle 37"/>
          <p:cNvSpPr>
            <a:spLocks noChangeArrowheads="1"/>
          </p:cNvSpPr>
          <p:nvPr/>
        </p:nvSpPr>
        <p:spPr bwMode="auto">
          <a:xfrm>
            <a:off x="3203575" y="1628775"/>
            <a:ext cx="360363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m4</a:t>
            </a:r>
          </a:p>
        </p:txBody>
      </p:sp>
      <p:sp>
        <p:nvSpPr>
          <p:cNvPr id="18441" name="Rectangle 38"/>
          <p:cNvSpPr>
            <a:spLocks noChangeArrowheads="1"/>
          </p:cNvSpPr>
          <p:nvPr/>
        </p:nvSpPr>
        <p:spPr bwMode="auto">
          <a:xfrm>
            <a:off x="3635375" y="1628775"/>
            <a:ext cx="360363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m5</a:t>
            </a:r>
          </a:p>
        </p:txBody>
      </p:sp>
      <p:sp>
        <p:nvSpPr>
          <p:cNvPr id="18442" name="Rectangle 39"/>
          <p:cNvSpPr>
            <a:spLocks noChangeArrowheads="1"/>
          </p:cNvSpPr>
          <p:nvPr/>
        </p:nvSpPr>
        <p:spPr bwMode="auto">
          <a:xfrm>
            <a:off x="4067175" y="1628775"/>
            <a:ext cx="360363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m6</a:t>
            </a:r>
          </a:p>
        </p:txBody>
      </p:sp>
      <p:sp>
        <p:nvSpPr>
          <p:cNvPr id="18443" name="Rectangle 40"/>
          <p:cNvSpPr>
            <a:spLocks noChangeArrowheads="1"/>
          </p:cNvSpPr>
          <p:nvPr/>
        </p:nvSpPr>
        <p:spPr bwMode="auto">
          <a:xfrm>
            <a:off x="4498975" y="1628775"/>
            <a:ext cx="360363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m7</a:t>
            </a:r>
          </a:p>
        </p:txBody>
      </p:sp>
      <p:sp>
        <p:nvSpPr>
          <p:cNvPr id="18444" name="Rectangle 41"/>
          <p:cNvSpPr>
            <a:spLocks noChangeArrowheads="1"/>
          </p:cNvSpPr>
          <p:nvPr/>
        </p:nvSpPr>
        <p:spPr bwMode="auto">
          <a:xfrm>
            <a:off x="4930775" y="1628775"/>
            <a:ext cx="360363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m8</a:t>
            </a:r>
          </a:p>
        </p:txBody>
      </p:sp>
      <p:sp>
        <p:nvSpPr>
          <p:cNvPr id="18445" name="Rectangle 42"/>
          <p:cNvSpPr>
            <a:spLocks noChangeArrowheads="1"/>
          </p:cNvSpPr>
          <p:nvPr/>
        </p:nvSpPr>
        <p:spPr bwMode="auto">
          <a:xfrm>
            <a:off x="1906588" y="2636838"/>
            <a:ext cx="360362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p1</a:t>
            </a:r>
          </a:p>
        </p:txBody>
      </p:sp>
      <p:sp>
        <p:nvSpPr>
          <p:cNvPr id="18446" name="Rectangle 43"/>
          <p:cNvSpPr>
            <a:spLocks noChangeArrowheads="1"/>
          </p:cNvSpPr>
          <p:nvPr/>
        </p:nvSpPr>
        <p:spPr bwMode="auto">
          <a:xfrm>
            <a:off x="2338388" y="2636838"/>
            <a:ext cx="360362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p2</a:t>
            </a:r>
          </a:p>
        </p:txBody>
      </p:sp>
      <p:sp>
        <p:nvSpPr>
          <p:cNvPr id="18447" name="Rectangle 44"/>
          <p:cNvSpPr>
            <a:spLocks noChangeArrowheads="1"/>
          </p:cNvSpPr>
          <p:nvPr/>
        </p:nvSpPr>
        <p:spPr bwMode="auto">
          <a:xfrm>
            <a:off x="3203575" y="2636838"/>
            <a:ext cx="360363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p3</a:t>
            </a:r>
          </a:p>
        </p:txBody>
      </p:sp>
      <p:sp>
        <p:nvSpPr>
          <p:cNvPr id="18448" name="Rectangle 45"/>
          <p:cNvSpPr>
            <a:spLocks noChangeArrowheads="1"/>
          </p:cNvSpPr>
          <p:nvPr/>
        </p:nvSpPr>
        <p:spPr bwMode="auto">
          <a:xfrm>
            <a:off x="4930775" y="2636838"/>
            <a:ext cx="360363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p4</a:t>
            </a:r>
          </a:p>
        </p:txBody>
      </p:sp>
      <p:sp>
        <p:nvSpPr>
          <p:cNvPr id="18449" name="Rectangle 46"/>
          <p:cNvSpPr>
            <a:spLocks noChangeArrowheads="1"/>
          </p:cNvSpPr>
          <p:nvPr/>
        </p:nvSpPr>
        <p:spPr bwMode="auto">
          <a:xfrm>
            <a:off x="2771775" y="2636838"/>
            <a:ext cx="360363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m1</a:t>
            </a:r>
          </a:p>
        </p:txBody>
      </p:sp>
      <p:sp>
        <p:nvSpPr>
          <p:cNvPr id="18450" name="Rectangle 47"/>
          <p:cNvSpPr>
            <a:spLocks noChangeArrowheads="1"/>
          </p:cNvSpPr>
          <p:nvPr/>
        </p:nvSpPr>
        <p:spPr bwMode="auto">
          <a:xfrm>
            <a:off x="3635375" y="2636838"/>
            <a:ext cx="360363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m2</a:t>
            </a:r>
          </a:p>
        </p:txBody>
      </p:sp>
      <p:sp>
        <p:nvSpPr>
          <p:cNvPr id="18451" name="Rectangle 48"/>
          <p:cNvSpPr>
            <a:spLocks noChangeArrowheads="1"/>
          </p:cNvSpPr>
          <p:nvPr/>
        </p:nvSpPr>
        <p:spPr bwMode="auto">
          <a:xfrm>
            <a:off x="4067175" y="2636838"/>
            <a:ext cx="360363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m3</a:t>
            </a:r>
          </a:p>
        </p:txBody>
      </p:sp>
      <p:sp>
        <p:nvSpPr>
          <p:cNvPr id="18452" name="Rectangle 49"/>
          <p:cNvSpPr>
            <a:spLocks noChangeArrowheads="1"/>
          </p:cNvSpPr>
          <p:nvPr/>
        </p:nvSpPr>
        <p:spPr bwMode="auto">
          <a:xfrm>
            <a:off x="4498975" y="2636838"/>
            <a:ext cx="360363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m4</a:t>
            </a:r>
          </a:p>
        </p:txBody>
      </p:sp>
      <p:sp>
        <p:nvSpPr>
          <p:cNvPr id="18453" name="Rectangle 50"/>
          <p:cNvSpPr>
            <a:spLocks noChangeArrowheads="1"/>
          </p:cNvSpPr>
          <p:nvPr/>
        </p:nvSpPr>
        <p:spPr bwMode="auto">
          <a:xfrm>
            <a:off x="5364163" y="2636838"/>
            <a:ext cx="360362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m5</a:t>
            </a:r>
          </a:p>
        </p:txBody>
      </p:sp>
      <p:sp>
        <p:nvSpPr>
          <p:cNvPr id="18454" name="Rectangle 51"/>
          <p:cNvSpPr>
            <a:spLocks noChangeArrowheads="1"/>
          </p:cNvSpPr>
          <p:nvPr/>
        </p:nvSpPr>
        <p:spPr bwMode="auto">
          <a:xfrm>
            <a:off x="5795963" y="2636838"/>
            <a:ext cx="360362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m6</a:t>
            </a:r>
          </a:p>
        </p:txBody>
      </p:sp>
      <p:sp>
        <p:nvSpPr>
          <p:cNvPr id="18455" name="Rectangle 52"/>
          <p:cNvSpPr>
            <a:spLocks noChangeArrowheads="1"/>
          </p:cNvSpPr>
          <p:nvPr/>
        </p:nvSpPr>
        <p:spPr bwMode="auto">
          <a:xfrm>
            <a:off x="6227763" y="2636838"/>
            <a:ext cx="360362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m7</a:t>
            </a:r>
          </a:p>
        </p:txBody>
      </p:sp>
      <p:sp>
        <p:nvSpPr>
          <p:cNvPr id="18456" name="Rectangle 53"/>
          <p:cNvSpPr>
            <a:spLocks noChangeArrowheads="1"/>
          </p:cNvSpPr>
          <p:nvPr/>
        </p:nvSpPr>
        <p:spPr bwMode="auto">
          <a:xfrm>
            <a:off x="6659563" y="2636838"/>
            <a:ext cx="360362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m8</a:t>
            </a:r>
          </a:p>
        </p:txBody>
      </p:sp>
      <p:sp>
        <p:nvSpPr>
          <p:cNvPr id="18457" name="Rectangle 54"/>
          <p:cNvSpPr>
            <a:spLocks noChangeArrowheads="1"/>
          </p:cNvSpPr>
          <p:nvPr/>
        </p:nvSpPr>
        <p:spPr bwMode="auto">
          <a:xfrm>
            <a:off x="1908175" y="3213100"/>
            <a:ext cx="360363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1</a:t>
            </a:r>
          </a:p>
        </p:txBody>
      </p:sp>
      <p:sp>
        <p:nvSpPr>
          <p:cNvPr id="18458" name="Rectangle 55"/>
          <p:cNvSpPr>
            <a:spLocks noChangeArrowheads="1"/>
          </p:cNvSpPr>
          <p:nvPr/>
        </p:nvSpPr>
        <p:spPr bwMode="auto">
          <a:xfrm>
            <a:off x="2339975" y="3213100"/>
            <a:ext cx="360363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2</a:t>
            </a:r>
          </a:p>
        </p:txBody>
      </p:sp>
      <p:sp>
        <p:nvSpPr>
          <p:cNvPr id="18459" name="Rectangle 56"/>
          <p:cNvSpPr>
            <a:spLocks noChangeArrowheads="1"/>
          </p:cNvSpPr>
          <p:nvPr/>
        </p:nvSpPr>
        <p:spPr bwMode="auto">
          <a:xfrm>
            <a:off x="3205163" y="3213100"/>
            <a:ext cx="360362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4</a:t>
            </a:r>
          </a:p>
        </p:txBody>
      </p:sp>
      <p:sp>
        <p:nvSpPr>
          <p:cNvPr id="18460" name="Rectangle 57"/>
          <p:cNvSpPr>
            <a:spLocks noChangeArrowheads="1"/>
          </p:cNvSpPr>
          <p:nvPr/>
        </p:nvSpPr>
        <p:spPr bwMode="auto">
          <a:xfrm>
            <a:off x="4932363" y="3213100"/>
            <a:ext cx="360362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8</a:t>
            </a:r>
          </a:p>
        </p:txBody>
      </p:sp>
      <p:sp>
        <p:nvSpPr>
          <p:cNvPr id="18461" name="Rectangle 58"/>
          <p:cNvSpPr>
            <a:spLocks noChangeArrowheads="1"/>
          </p:cNvSpPr>
          <p:nvPr/>
        </p:nvSpPr>
        <p:spPr bwMode="auto">
          <a:xfrm>
            <a:off x="2773363" y="3213100"/>
            <a:ext cx="360362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3</a:t>
            </a:r>
          </a:p>
        </p:txBody>
      </p:sp>
      <p:sp>
        <p:nvSpPr>
          <p:cNvPr id="18462" name="Rectangle 59"/>
          <p:cNvSpPr>
            <a:spLocks noChangeArrowheads="1"/>
          </p:cNvSpPr>
          <p:nvPr/>
        </p:nvSpPr>
        <p:spPr bwMode="auto">
          <a:xfrm>
            <a:off x="3636963" y="3213100"/>
            <a:ext cx="360362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5</a:t>
            </a:r>
          </a:p>
        </p:txBody>
      </p:sp>
      <p:sp>
        <p:nvSpPr>
          <p:cNvPr id="18463" name="Rectangle 60"/>
          <p:cNvSpPr>
            <a:spLocks noChangeArrowheads="1"/>
          </p:cNvSpPr>
          <p:nvPr/>
        </p:nvSpPr>
        <p:spPr bwMode="auto">
          <a:xfrm>
            <a:off x="4068763" y="3213100"/>
            <a:ext cx="360362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6</a:t>
            </a:r>
          </a:p>
        </p:txBody>
      </p:sp>
      <p:sp>
        <p:nvSpPr>
          <p:cNvPr id="18464" name="Rectangle 61"/>
          <p:cNvSpPr>
            <a:spLocks noChangeArrowheads="1"/>
          </p:cNvSpPr>
          <p:nvPr/>
        </p:nvSpPr>
        <p:spPr bwMode="auto">
          <a:xfrm>
            <a:off x="4500563" y="3213100"/>
            <a:ext cx="360362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7</a:t>
            </a:r>
          </a:p>
        </p:txBody>
      </p:sp>
      <p:sp>
        <p:nvSpPr>
          <p:cNvPr id="18465" name="Rectangle 62"/>
          <p:cNvSpPr>
            <a:spLocks noChangeArrowheads="1"/>
          </p:cNvSpPr>
          <p:nvPr/>
        </p:nvSpPr>
        <p:spPr bwMode="auto">
          <a:xfrm>
            <a:off x="5365750" y="3213100"/>
            <a:ext cx="360363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9</a:t>
            </a:r>
          </a:p>
        </p:txBody>
      </p:sp>
      <p:sp>
        <p:nvSpPr>
          <p:cNvPr id="18466" name="Rectangle 63"/>
          <p:cNvSpPr>
            <a:spLocks noChangeArrowheads="1"/>
          </p:cNvSpPr>
          <p:nvPr/>
        </p:nvSpPr>
        <p:spPr bwMode="auto">
          <a:xfrm>
            <a:off x="5797550" y="3213100"/>
            <a:ext cx="360363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10</a:t>
            </a:r>
          </a:p>
        </p:txBody>
      </p:sp>
      <p:sp>
        <p:nvSpPr>
          <p:cNvPr id="18467" name="Rectangle 64"/>
          <p:cNvSpPr>
            <a:spLocks noChangeArrowheads="1"/>
          </p:cNvSpPr>
          <p:nvPr/>
        </p:nvSpPr>
        <p:spPr bwMode="auto">
          <a:xfrm>
            <a:off x="6229350" y="3213100"/>
            <a:ext cx="360363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11</a:t>
            </a:r>
          </a:p>
        </p:txBody>
      </p:sp>
      <p:sp>
        <p:nvSpPr>
          <p:cNvPr id="18468" name="Rectangle 65"/>
          <p:cNvSpPr>
            <a:spLocks noChangeArrowheads="1"/>
          </p:cNvSpPr>
          <p:nvPr/>
        </p:nvSpPr>
        <p:spPr bwMode="auto">
          <a:xfrm>
            <a:off x="6661150" y="3213100"/>
            <a:ext cx="360363" cy="503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Koreksi Error</a:t>
            </a:r>
            <a:endParaRPr lang="en-CA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Kode di set up shg: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	akan :</a:t>
            </a:r>
          </a:p>
          <a:p>
            <a:pPr lvl="1"/>
            <a:r>
              <a:rPr lang="en-US" smtClean="0"/>
              <a:t>bernilai 0 jika tdk ada error</a:t>
            </a:r>
          </a:p>
          <a:p>
            <a:pPr lvl="1"/>
            <a:r>
              <a:rPr lang="en-US" smtClean="0"/>
              <a:t>Indikasi posisi bit dimana single-bit error terjadi</a:t>
            </a:r>
          </a:p>
          <a:p>
            <a:pPr lvl="2"/>
            <a:r>
              <a:rPr lang="en-US" smtClean="0"/>
              <a:t>1001 (9) berarti bhw       mengalami error</a:t>
            </a:r>
          </a:p>
          <a:p>
            <a:pPr lvl="2"/>
            <a:r>
              <a:rPr lang="en-US" smtClean="0"/>
              <a:t>0010 (2) berarti bhw       mengalami error</a:t>
            </a:r>
          </a:p>
          <a:p>
            <a:pPr lvl="1"/>
            <a:endParaRPr lang="en-US" smtClean="0"/>
          </a:p>
          <a:p>
            <a:endParaRPr lang="en-CA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906588" y="1700213"/>
            <a:ext cx="360362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1800" b="1">
                <a:latin typeface="Arial" pitchFamily="34" charset="0"/>
              </a:rPr>
              <a:t>p4r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338388" y="1700213"/>
            <a:ext cx="360362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1800" b="1">
                <a:latin typeface="Arial" pitchFamily="34" charset="0"/>
              </a:rPr>
              <a:t>p3r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203575" y="1700213"/>
            <a:ext cx="360363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1800" b="1">
                <a:latin typeface="Arial" pitchFamily="34" charset="0"/>
              </a:rPr>
              <a:t>p1r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771775" y="1700213"/>
            <a:ext cx="360363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1800" b="1">
                <a:latin typeface="Arial" pitchFamily="34" charset="0"/>
              </a:rPr>
              <a:t>p2r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932363" y="4149725"/>
            <a:ext cx="360362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m5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4932363" y="4725988"/>
            <a:ext cx="360362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p2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5507038" y="1700213"/>
            <a:ext cx="360362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1800" b="1">
                <a:latin typeface="Arial" pitchFamily="34" charset="0"/>
              </a:rPr>
              <a:t>p4c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938838" y="1700213"/>
            <a:ext cx="360362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1800" b="1">
                <a:latin typeface="Arial" pitchFamily="34" charset="0"/>
              </a:rPr>
              <a:t>p3c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6804025" y="1700213"/>
            <a:ext cx="360363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1800" b="1">
                <a:latin typeface="Arial" pitchFamily="34" charset="0"/>
              </a:rPr>
              <a:t>p1c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6372225" y="1700213"/>
            <a:ext cx="360363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1800" b="1">
                <a:latin typeface="Arial" pitchFamily="34" charset="0"/>
              </a:rPr>
              <a:t>p2c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983038" y="1700213"/>
            <a:ext cx="8397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>
                <a:latin typeface="Comic Sans MS" pitchFamily="66" charset="0"/>
              </a:rPr>
              <a:t>XOR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187450" y="5734050"/>
            <a:ext cx="360363" cy="5032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1800" b="1">
                <a:latin typeface="Arial" pitchFamily="34" charset="0"/>
              </a:rPr>
              <a:t>p4r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3995738" y="5661025"/>
            <a:ext cx="360362" cy="5032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1800" b="1">
                <a:latin typeface="Arial" pitchFamily="34" charset="0"/>
              </a:rPr>
              <a:t>p4c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830388" y="5589588"/>
            <a:ext cx="1416050" cy="8302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1600">
                <a:latin typeface="Comic Sans MS" pitchFamily="66" charset="0"/>
              </a:rPr>
              <a:t>parity bit 4, </a:t>
            </a:r>
          </a:p>
          <a:p>
            <a:pPr algn="ctr"/>
            <a:r>
              <a:rPr lang="en-CA" sz="1600">
                <a:latin typeface="Comic Sans MS" pitchFamily="66" charset="0"/>
              </a:rPr>
              <a:t>Diterima dlm</a:t>
            </a:r>
          </a:p>
          <a:p>
            <a:pPr algn="ctr"/>
            <a:r>
              <a:rPr lang="en-CA" sz="1600">
                <a:latin typeface="Comic Sans MS" pitchFamily="66" charset="0"/>
              </a:rPr>
              <a:t>message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710113" y="5589588"/>
            <a:ext cx="1400175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1600">
                <a:latin typeface="Comic Sans MS" pitchFamily="66" charset="0"/>
              </a:rPr>
              <a:t>parity bit 4, </a:t>
            </a:r>
          </a:p>
          <a:p>
            <a:pPr algn="ctr"/>
            <a:r>
              <a:rPr lang="en-CA" sz="1600">
                <a:latin typeface="Comic Sans MS" pitchFamily="66" charset="0"/>
              </a:rPr>
              <a:t>dikalkulasi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Multiple-bit Error Correction</a:t>
            </a:r>
            <a:endParaRPr lang="en-CA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/>
              <a:t>Berdasarkan konsep dari “</a:t>
            </a:r>
            <a:r>
              <a:rPr lang="en-US" sz="1800" smtClean="0">
                <a:solidFill>
                  <a:srgbClr val="FF3300"/>
                </a:solidFill>
              </a:rPr>
              <a:t>distance</a:t>
            </a:r>
            <a:r>
              <a:rPr lang="en-US" sz="1800" smtClean="0"/>
              <a:t>” antara code 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Pola berikut mempunyai jarak/ distance 3 karena tiga bit diperlukan utk mengubahnya ke dlam code word yg lain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Contoh: gunakan 12 bit utk kirim 8 bit dari data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Perlu memilih 256 pola bit yg dipakai dari 4096 yg tersedia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Objektif:  dua code word yg dibolehkan akan memunyai jarak minimum (</a:t>
            </a:r>
            <a:r>
              <a:rPr lang="en-US" sz="1800" smtClean="0">
                <a:solidFill>
                  <a:srgbClr val="FF3300"/>
                </a:solidFill>
              </a:rPr>
              <a:t>minimum</a:t>
            </a:r>
            <a:r>
              <a:rPr lang="en-US" sz="1800" smtClean="0"/>
              <a:t> distance) </a:t>
            </a:r>
            <a:r>
              <a:rPr lang="en-US" sz="1800" b="1" i="1" smtClean="0">
                <a:latin typeface="Times New Roman" pitchFamily="18" charset="0"/>
              </a:rPr>
              <a:t>d</a:t>
            </a:r>
            <a:endParaRPr lang="en-US" sz="18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Dapat mendeteksi sampai dg d – 1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Dapat mengkoreksi sampai dg d/2 error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endParaRPr lang="en-CA" sz="180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66950" y="2205038"/>
            <a:ext cx="360363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0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698750" y="2205038"/>
            <a:ext cx="360363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1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563938" y="2205038"/>
            <a:ext cx="360362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291138" y="2205038"/>
            <a:ext cx="360362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132138" y="2205038"/>
            <a:ext cx="360362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itchFamily="34" charset="0"/>
              </a:rPr>
              <a:t>0</a:t>
            </a:r>
            <a:endParaRPr lang="en-CA" sz="2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995738" y="2205038"/>
            <a:ext cx="360362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427538" y="2205038"/>
            <a:ext cx="360362" cy="5032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1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4859338" y="2205038"/>
            <a:ext cx="360362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5724525" y="2205038"/>
            <a:ext cx="360363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156325" y="2205038"/>
            <a:ext cx="360363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588125" y="2205038"/>
            <a:ext cx="360363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019925" y="2205038"/>
            <a:ext cx="360363" cy="5032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2266950" y="2781300"/>
            <a:ext cx="360363" cy="5032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1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2698750" y="2781300"/>
            <a:ext cx="360363" cy="5032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0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3563938" y="2781300"/>
            <a:ext cx="360362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5291138" y="2781300"/>
            <a:ext cx="360362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3132138" y="2781300"/>
            <a:ext cx="360362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3995738" y="2781300"/>
            <a:ext cx="360362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4427538" y="2781300"/>
            <a:ext cx="360362" cy="5032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latin typeface="Arial" pitchFamily="34" charset="0"/>
              </a:rPr>
              <a:t>0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4859338" y="2781300"/>
            <a:ext cx="360362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5724525" y="2781300"/>
            <a:ext cx="360363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6156325" y="2781300"/>
            <a:ext cx="360363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6588125" y="2781300"/>
            <a:ext cx="360363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7019925" y="2781300"/>
            <a:ext cx="360363" cy="5032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Hamming Distance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1331913" y="2781300"/>
            <a:ext cx="5638800" cy="3179763"/>
            <a:chOff x="624" y="1059"/>
            <a:chExt cx="3552" cy="2003"/>
          </a:xfrm>
        </p:grpSpPr>
        <p:sp>
          <p:nvSpPr>
            <p:cNvPr id="21509" name="Text Box 4"/>
            <p:cNvSpPr txBox="1">
              <a:spLocks noChangeArrowheads="1"/>
            </p:cNvSpPr>
            <p:nvPr/>
          </p:nvSpPr>
          <p:spPr bwMode="auto">
            <a:xfrm>
              <a:off x="1094" y="2544"/>
              <a:ext cx="308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Utk </a:t>
              </a:r>
              <a:r>
                <a:rPr lang="en-US">
                  <a:solidFill>
                    <a:srgbClr val="000099"/>
                  </a:solidFill>
                  <a:latin typeface="Comic Sans MS" pitchFamily="66" charset="0"/>
                </a:rPr>
                <a:t>deteksi</a:t>
              </a:r>
              <a:r>
                <a:rPr lang="en-US">
                  <a:latin typeface="Comic Sans MS" pitchFamily="66" charset="0"/>
                </a:rPr>
                <a:t>  d-bit error:  HD &gt; d</a:t>
              </a:r>
            </a:p>
            <a:p>
              <a:pPr algn="ctr" eaLnBrk="0" hangingPunct="0"/>
              <a:r>
                <a:rPr lang="en-US">
                  <a:latin typeface="Comic Sans MS" pitchFamily="66" charset="0"/>
                </a:rPr>
                <a:t>Utk </a:t>
              </a:r>
              <a:r>
                <a:rPr lang="en-US">
                  <a:solidFill>
                    <a:srgbClr val="000099"/>
                  </a:solidFill>
                  <a:latin typeface="Comic Sans MS" pitchFamily="66" charset="0"/>
                </a:rPr>
                <a:t>koreksi</a:t>
              </a:r>
              <a:r>
                <a:rPr lang="en-US">
                  <a:latin typeface="Comic Sans MS" pitchFamily="66" charset="0"/>
                </a:rPr>
                <a:t>  d-bit error: HD &gt; 2d</a:t>
              </a:r>
            </a:p>
          </p:txBody>
        </p:sp>
        <p:sp>
          <p:nvSpPr>
            <p:cNvPr id="21510" name="Text Box 5"/>
            <p:cNvSpPr txBox="1">
              <a:spLocks noChangeArrowheads="1"/>
            </p:cNvSpPr>
            <p:nvPr/>
          </p:nvSpPr>
          <p:spPr bwMode="auto">
            <a:xfrm>
              <a:off x="2006" y="1805"/>
              <a:ext cx="13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HD = min (d</a:t>
              </a:r>
              <a:r>
                <a:rPr lang="en-US" baseline="-25000">
                  <a:latin typeface="Comic Sans MS" pitchFamily="66" charset="0"/>
                </a:rPr>
                <a:t>ij</a:t>
              </a:r>
              <a:r>
                <a:rPr lang="en-US">
                  <a:latin typeface="Comic Sans MS" pitchFamily="66" charset="0"/>
                </a:rPr>
                <a:t> )</a:t>
              </a:r>
            </a:p>
            <a:p>
              <a:pPr algn="ctr" eaLnBrk="0" hangingPunct="0"/>
              <a:r>
                <a:rPr lang="en-US"/>
                <a:t>           </a:t>
              </a:r>
              <a:endParaRPr lang="en-US" baseline="30000"/>
            </a:p>
          </p:txBody>
        </p:sp>
        <p:sp>
          <p:nvSpPr>
            <p:cNvPr id="21511" name="Oval 6"/>
            <p:cNvSpPr>
              <a:spLocks noChangeArrowheads="1"/>
            </p:cNvSpPr>
            <p:nvPr/>
          </p:nvSpPr>
          <p:spPr bwMode="auto">
            <a:xfrm>
              <a:off x="624" y="1344"/>
              <a:ext cx="1296" cy="115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1512" name="Line 7"/>
            <p:cNvSpPr>
              <a:spLocks noChangeShapeType="1"/>
            </p:cNvSpPr>
            <p:nvPr/>
          </p:nvSpPr>
          <p:spPr bwMode="auto">
            <a:xfrm flipV="1">
              <a:off x="864" y="1680"/>
              <a:ext cx="576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1513" name="Line 8"/>
            <p:cNvSpPr>
              <a:spLocks noChangeShapeType="1"/>
            </p:cNvSpPr>
            <p:nvPr/>
          </p:nvSpPr>
          <p:spPr bwMode="auto">
            <a:xfrm flipH="1" flipV="1">
              <a:off x="912" y="1680"/>
              <a:ext cx="528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1514" name="Line 9"/>
            <p:cNvSpPr>
              <a:spLocks noChangeShapeType="1"/>
            </p:cNvSpPr>
            <p:nvPr/>
          </p:nvSpPr>
          <p:spPr bwMode="auto">
            <a:xfrm>
              <a:off x="912" y="168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1515" name="Line 10"/>
            <p:cNvSpPr>
              <a:spLocks noChangeShapeType="1"/>
            </p:cNvSpPr>
            <p:nvPr/>
          </p:nvSpPr>
          <p:spPr bwMode="auto">
            <a:xfrm>
              <a:off x="1440" y="168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1516" name="Line 11"/>
            <p:cNvSpPr>
              <a:spLocks noChangeShapeType="1"/>
            </p:cNvSpPr>
            <p:nvPr/>
          </p:nvSpPr>
          <p:spPr bwMode="auto">
            <a:xfrm flipH="1" flipV="1">
              <a:off x="864" y="2160"/>
              <a:ext cx="576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1517" name="Line 12"/>
            <p:cNvSpPr>
              <a:spLocks noChangeShapeType="1"/>
            </p:cNvSpPr>
            <p:nvPr/>
          </p:nvSpPr>
          <p:spPr bwMode="auto">
            <a:xfrm flipV="1">
              <a:off x="864" y="1680"/>
              <a:ext cx="48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21518" name="Oval 13"/>
            <p:cNvSpPr>
              <a:spLocks noChangeArrowheads="1"/>
            </p:cNvSpPr>
            <p:nvPr/>
          </p:nvSpPr>
          <p:spPr bwMode="auto">
            <a:xfrm>
              <a:off x="816" y="211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519" name="Oval 14"/>
            <p:cNvSpPr>
              <a:spLocks noChangeArrowheads="1"/>
            </p:cNvSpPr>
            <p:nvPr/>
          </p:nvSpPr>
          <p:spPr bwMode="auto">
            <a:xfrm>
              <a:off x="1392" y="211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520" name="Oval 15"/>
            <p:cNvSpPr>
              <a:spLocks noChangeArrowheads="1"/>
            </p:cNvSpPr>
            <p:nvPr/>
          </p:nvSpPr>
          <p:spPr bwMode="auto">
            <a:xfrm>
              <a:off x="864" y="163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521" name="Oval 16"/>
            <p:cNvSpPr>
              <a:spLocks noChangeArrowheads="1"/>
            </p:cNvSpPr>
            <p:nvPr/>
          </p:nvSpPr>
          <p:spPr bwMode="auto">
            <a:xfrm>
              <a:off x="1392" y="163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21522" name="Text Box 17"/>
            <p:cNvSpPr txBox="1">
              <a:spLocks noChangeArrowheads="1"/>
            </p:cNvSpPr>
            <p:nvPr/>
          </p:nvSpPr>
          <p:spPr bwMode="auto">
            <a:xfrm>
              <a:off x="900" y="146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21523" name="Text Box 18"/>
            <p:cNvSpPr txBox="1">
              <a:spLocks noChangeArrowheads="1"/>
            </p:cNvSpPr>
            <p:nvPr/>
          </p:nvSpPr>
          <p:spPr bwMode="auto">
            <a:xfrm>
              <a:off x="1478" y="156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21524" name="Text Box 19"/>
            <p:cNvSpPr txBox="1">
              <a:spLocks noChangeArrowheads="1"/>
            </p:cNvSpPr>
            <p:nvPr/>
          </p:nvSpPr>
          <p:spPr bwMode="auto">
            <a:xfrm>
              <a:off x="683" y="197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1525" name="Text Box 20"/>
            <p:cNvSpPr txBox="1">
              <a:spLocks noChangeArrowheads="1"/>
            </p:cNvSpPr>
            <p:nvPr/>
          </p:nvSpPr>
          <p:spPr bwMode="auto">
            <a:xfrm>
              <a:off x="1478" y="204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1430" y="1802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d</a:t>
              </a:r>
            </a:p>
          </p:txBody>
        </p:sp>
        <p:sp>
          <p:nvSpPr>
            <p:cNvPr id="21527" name="Text Box 22"/>
            <p:cNvSpPr txBox="1">
              <a:spLocks noChangeArrowheads="1"/>
            </p:cNvSpPr>
            <p:nvPr/>
          </p:nvSpPr>
          <p:spPr bwMode="auto">
            <a:xfrm>
              <a:off x="1540" y="1848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latin typeface="Comic Sans MS" pitchFamily="66" charset="0"/>
                </a:rPr>
                <a:t>23</a:t>
              </a:r>
            </a:p>
          </p:txBody>
        </p:sp>
        <p:sp>
          <p:nvSpPr>
            <p:cNvPr id="21528" name="Text Box 23"/>
            <p:cNvSpPr txBox="1">
              <a:spLocks noChangeArrowheads="1"/>
            </p:cNvSpPr>
            <p:nvPr/>
          </p:nvSpPr>
          <p:spPr bwMode="auto">
            <a:xfrm>
              <a:off x="2562" y="1983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ij</a:t>
              </a:r>
            </a:p>
          </p:txBody>
        </p:sp>
        <p:sp>
          <p:nvSpPr>
            <p:cNvPr id="21529" name="Text Box 24"/>
            <p:cNvSpPr txBox="1">
              <a:spLocks noChangeArrowheads="1"/>
            </p:cNvSpPr>
            <p:nvPr/>
          </p:nvSpPr>
          <p:spPr bwMode="auto">
            <a:xfrm>
              <a:off x="652" y="1059"/>
              <a:ext cx="1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Comic Sans MS" pitchFamily="66" charset="0"/>
                </a:rPr>
                <a:t>Set dari </a:t>
              </a:r>
              <a:r>
                <a:rPr lang="en-US">
                  <a:solidFill>
                    <a:srgbClr val="000099"/>
                  </a:solidFill>
                  <a:latin typeface="Comic Sans MS" pitchFamily="66" charset="0"/>
                </a:rPr>
                <a:t>code</a:t>
              </a:r>
            </a:p>
          </p:txBody>
        </p:sp>
      </p:grpSp>
      <p:sp>
        <p:nvSpPr>
          <p:cNvPr id="21508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719138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	HD = Jarak min suatu code adalah jumlah error terkecil yg dp memetakan satu codeword ke yg lainnya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Error Correction</a:t>
            </a:r>
          </a:p>
        </p:txBody>
      </p:sp>
      <p:sp>
        <p:nvSpPr>
          <p:cNvPr id="4099" name="Rectangle 5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Banyak protokol bekerja dg deteksi error dan retransmisi</a:t>
            </a:r>
          </a:p>
          <a:p>
            <a:pPr eaLnBrk="1" hangingPunct="1"/>
            <a:r>
              <a:rPr lang="en-US" sz="2000" smtClean="0"/>
              <a:t>Round trip delay utk retransmisi bisa terlalu lama utk bbrp kondisi/aplikasi</a:t>
            </a:r>
          </a:p>
          <a:p>
            <a:pPr eaLnBrk="1" hangingPunct="1"/>
            <a:r>
              <a:rPr lang="en-US" sz="2000" smtClean="0"/>
              <a:t>Transmit redundansi data yg cukup utk memungkinkan penerima memperbaiki error</a:t>
            </a:r>
          </a:p>
          <a:p>
            <a:pPr eaLnBrk="1" hangingPunct="1"/>
            <a:r>
              <a:rPr lang="en-US" sz="2000" smtClean="0"/>
              <a:t>Contoh:  data dg </a:t>
            </a:r>
            <a:r>
              <a:rPr lang="en-US" sz="2000" b="1" i="1" smtClean="0">
                <a:latin typeface="Times New Roman" pitchFamily="18" charset="0"/>
              </a:rPr>
              <a:t>m</a:t>
            </a:r>
            <a:r>
              <a:rPr lang="en-US" sz="2000" b="1" smtClean="0">
                <a:latin typeface="Times New Roman" pitchFamily="18" charset="0"/>
              </a:rPr>
              <a:t> </a:t>
            </a:r>
            <a:r>
              <a:rPr lang="en-US" sz="2000" b="1" smtClean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000" b="1" smtClean="0">
                <a:latin typeface="Times New Roman" pitchFamily="18" charset="0"/>
              </a:rPr>
              <a:t> </a:t>
            </a:r>
            <a:r>
              <a:rPr lang="en-US" sz="2000" b="1" i="1" smtClean="0">
                <a:latin typeface="Times New Roman" pitchFamily="18" charset="0"/>
              </a:rPr>
              <a:t>n</a:t>
            </a:r>
            <a:r>
              <a:rPr lang="en-US" sz="2000" smtClean="0"/>
              <a:t> bit:</a:t>
            </a:r>
            <a:endParaRPr lang="en-CA" sz="2000" smtClean="0"/>
          </a:p>
        </p:txBody>
      </p:sp>
      <p:graphicFrame>
        <p:nvGraphicFramePr>
          <p:cNvPr id="866365" name="Group 61"/>
          <p:cNvGraphicFramePr>
            <a:graphicFrameLocks noGrp="1"/>
          </p:cNvGraphicFramePr>
          <p:nvPr>
            <p:ph sz="half" idx="2"/>
          </p:nvPr>
        </p:nvGraphicFramePr>
        <p:xfrm>
          <a:off x="685800" y="3686175"/>
          <a:ext cx="7772400" cy="2454275"/>
        </p:xfrm>
        <a:graphic>
          <a:graphicData uri="http://schemas.openxmlformats.org/drawingml/2006/table">
            <a:tbl>
              <a:tblPr/>
              <a:tblGrid>
                <a:gridCol w="1663700"/>
                <a:gridCol w="1685925"/>
                <a:gridCol w="681038"/>
                <a:gridCol w="1814512"/>
                <a:gridCol w="1927225"/>
              </a:tblGrid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Row parity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  <a:endParaRPr kumimoji="0" lang="en-CA" sz="1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–1</a:t>
                      </a:r>
                      <a:endParaRPr kumimoji="0" lang="en-CA" sz="1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1,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endParaRPr kumimoji="0" lang="en-CA" sz="1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CA" sz="1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–1</a:t>
                      </a:r>
                      <a:endParaRPr kumimoji="0" lang="en-CA" sz="1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2,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endParaRPr kumimoji="0" lang="en-CA" sz="1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–1,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CA" sz="1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–1,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–1</a:t>
                      </a: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–1,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endParaRPr kumimoji="0" lang="en-CA" sz="1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Col. parity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CA" sz="1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–1</a:t>
                      </a:r>
                      <a:endParaRPr kumimoji="0" lang="en-CA" sz="1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endParaRPr kumimoji="0" lang="en-CA" sz="1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3" name="Rectangle 48"/>
          <p:cNvSpPr>
            <a:spLocks noChangeArrowheads="1"/>
          </p:cNvSpPr>
          <p:nvPr/>
        </p:nvSpPr>
        <p:spPr bwMode="auto">
          <a:xfrm>
            <a:off x="812800" y="1257300"/>
            <a:ext cx="7772400" cy="217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Monotype Sorts"/>
              <a:buChar char="l"/>
            </a:pPr>
            <a:endParaRPr lang="en-CA" sz="2000">
              <a:latin typeface="Arial" pitchFamily="34" charset="0"/>
            </a:endParaRPr>
          </a:p>
        </p:txBody>
      </p:sp>
      <p:sp>
        <p:nvSpPr>
          <p:cNvPr id="4134" name="Rectangle 49"/>
          <p:cNvSpPr>
            <a:spLocks noChangeArrowheads="1"/>
          </p:cNvSpPr>
          <p:nvPr/>
        </p:nvSpPr>
        <p:spPr bwMode="auto">
          <a:xfrm>
            <a:off x="1328738" y="6048375"/>
            <a:ext cx="6283325" cy="504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4135" name="Rectangle 50"/>
          <p:cNvSpPr>
            <a:spLocks noChangeArrowheads="1"/>
          </p:cNvSpPr>
          <p:nvPr/>
        </p:nvSpPr>
        <p:spPr bwMode="auto">
          <a:xfrm>
            <a:off x="1328738" y="6048375"/>
            <a:ext cx="3032125" cy="219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800">
                <a:latin typeface="Arial" pitchFamily="34" charset="0"/>
              </a:rPr>
              <a:t>data</a:t>
            </a:r>
          </a:p>
        </p:txBody>
      </p:sp>
      <p:sp>
        <p:nvSpPr>
          <p:cNvPr id="4136" name="Rectangle 51"/>
          <p:cNvSpPr>
            <a:spLocks noChangeArrowheads="1"/>
          </p:cNvSpPr>
          <p:nvPr/>
        </p:nvSpPr>
        <p:spPr bwMode="auto">
          <a:xfrm>
            <a:off x="4376738" y="6048375"/>
            <a:ext cx="3235325" cy="219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800">
                <a:latin typeface="Arial" pitchFamily="34" charset="0"/>
              </a:rPr>
              <a:t>checksum</a:t>
            </a:r>
          </a:p>
        </p:txBody>
      </p:sp>
      <p:sp>
        <p:nvSpPr>
          <p:cNvPr id="4137" name="Rectangle 52"/>
          <p:cNvSpPr>
            <a:spLocks noChangeArrowheads="1"/>
          </p:cNvSpPr>
          <p:nvPr/>
        </p:nvSpPr>
        <p:spPr bwMode="auto">
          <a:xfrm>
            <a:off x="1328738" y="6276975"/>
            <a:ext cx="3032125" cy="27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–1)(</a:t>
            </a:r>
            <a:r>
              <a:rPr lang="en-US" sz="1800" b="1" i="1"/>
              <a:t>m</a:t>
            </a:r>
            <a:r>
              <a:rPr lang="en-US" sz="1800" b="1"/>
              <a:t>–1)</a:t>
            </a:r>
            <a:r>
              <a:rPr lang="en-US" sz="1800">
                <a:latin typeface="Arial" pitchFamily="34" charset="0"/>
              </a:rPr>
              <a:t> bits</a:t>
            </a:r>
          </a:p>
        </p:txBody>
      </p:sp>
      <p:sp>
        <p:nvSpPr>
          <p:cNvPr id="4138" name="Rectangle 53"/>
          <p:cNvSpPr>
            <a:spLocks noChangeArrowheads="1"/>
          </p:cNvSpPr>
          <p:nvPr/>
        </p:nvSpPr>
        <p:spPr bwMode="auto">
          <a:xfrm>
            <a:off x="4376738" y="6276975"/>
            <a:ext cx="3235325" cy="27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800" b="1" i="1"/>
              <a:t>m</a:t>
            </a:r>
            <a:r>
              <a:rPr lang="en-US" sz="1800" b="1"/>
              <a:t> + </a:t>
            </a:r>
            <a:r>
              <a:rPr lang="en-US" sz="1800" b="1" i="1"/>
              <a:t>n</a:t>
            </a:r>
            <a:r>
              <a:rPr lang="en-US" sz="1800" b="1"/>
              <a:t> – 1</a:t>
            </a:r>
            <a:r>
              <a:rPr lang="en-US" sz="1800">
                <a:latin typeface="Arial" pitchFamily="34" charset="0"/>
              </a:rPr>
              <a:t> bits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Koreksi Error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9750" y="1628775"/>
            <a:ext cx="36417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omic Sans MS" pitchFamily="66" charset="0"/>
              </a:rPr>
              <a:t>Untuk Hamming Distance = d </a:t>
            </a:r>
          </a:p>
          <a:p>
            <a:pPr algn="ctr" eaLnBrk="0" hangingPunct="0">
              <a:buFont typeface="Wingdings" pitchFamily="2" charset="2"/>
              <a:buChar char="à"/>
            </a:pPr>
            <a:r>
              <a:rPr lang="en-US" sz="2000">
                <a:latin typeface="Comic Sans MS" pitchFamily="66" charset="0"/>
                <a:sym typeface="Wingdings" pitchFamily="2" charset="2"/>
              </a:rPr>
              <a:t>dp koreksi (d-1)/2 error</a:t>
            </a:r>
          </a:p>
          <a:p>
            <a:pPr algn="ctr" eaLnBrk="0" hangingPunct="0">
              <a:buFont typeface="Wingdings" pitchFamily="2" charset="2"/>
              <a:buChar char="à"/>
            </a:pPr>
            <a:endParaRPr lang="en-US" sz="2000">
              <a:latin typeface="Comic Sans MS" pitchFamily="66" charset="0"/>
              <a:sym typeface="Wingdings" pitchFamily="2" charset="2"/>
            </a:endParaRPr>
          </a:p>
          <a:p>
            <a:pPr algn="ctr" eaLnBrk="0" hangingPunct="0">
              <a:lnSpc>
                <a:spcPct val="50000"/>
              </a:lnSpc>
            </a:pPr>
            <a:endParaRPr lang="en-US" sz="2000">
              <a:latin typeface="Comic Sans MS" pitchFamily="66" charset="0"/>
              <a:sym typeface="Wingdings" pitchFamily="2" charset="2"/>
            </a:endParaRPr>
          </a:p>
          <a:p>
            <a:pPr algn="ctr" eaLnBrk="0" hangingPunct="0"/>
            <a:r>
              <a:rPr lang="en-US" sz="2000">
                <a:latin typeface="Comic Sans MS" pitchFamily="66" charset="0"/>
                <a:sym typeface="Wingdings" pitchFamily="2" charset="2"/>
              </a:rPr>
              <a:t>Contoh: Hamming (7,4) Code</a:t>
            </a:r>
            <a:endParaRPr lang="en-US" sz="2000">
              <a:latin typeface="Comic Sans MS" pitchFamily="66" charset="0"/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2133600"/>
            <a:ext cx="3530600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Koreksi Error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3850" y="1916113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Code umum digunakan: Bose-Chaudhuri-Hocquenghem (BCH)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301875" y="2620963"/>
            <a:ext cx="15240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844675" y="2620963"/>
            <a:ext cx="457200" cy="457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648200" y="2590800"/>
            <a:ext cx="265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BCH (R + M, M, t)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371600" y="3459163"/>
            <a:ext cx="3665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mis. BCH (1023, 923, 10)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268913" y="3443288"/>
            <a:ext cx="2652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omic Sans MS" pitchFamily="66" charset="0"/>
              </a:rPr>
              <a:t>Dp deteksi semua “t”</a:t>
            </a:r>
          </a:p>
          <a:p>
            <a:pPr algn="ctr" eaLnBrk="0" hangingPunct="0"/>
            <a:r>
              <a:rPr lang="en-US" sz="2000">
                <a:latin typeface="Comic Sans MS" pitchFamily="66" charset="0"/>
              </a:rPr>
              <a:t>        bit error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V="1">
            <a:off x="7026275" y="292576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Deteksi atau Koreksi?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79525" y="2174875"/>
            <a:ext cx="634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00125" y="1643063"/>
            <a:ext cx="73040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omic Sans MS" pitchFamily="66" charset="0"/>
              </a:rPr>
              <a:t>Keuntungan Deteksi Error</a:t>
            </a:r>
          </a:p>
          <a:p>
            <a:pPr lvl="1" algn="ctr" eaLnBrk="0" hangingPunct="0">
              <a:buSzPct val="75000"/>
              <a:buFont typeface="Wingdings" pitchFamily="2" charset="2"/>
              <a:buChar char="v"/>
            </a:pPr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 Memerlukan jumlah lebih kecil bits/overhead</a:t>
            </a:r>
          </a:p>
          <a:p>
            <a:pPr lvl="1" algn="ctr" eaLnBrk="0" hangingPunct="0">
              <a:buSzPct val="75000"/>
              <a:buFont typeface="Wingdings" pitchFamily="2" charset="2"/>
              <a:buChar char="v"/>
            </a:pPr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 Memerlukan pemrosesan lebih sederhana</a:t>
            </a:r>
            <a:endParaRPr lang="en-US">
              <a:latin typeface="Comic Sans MS" pitchFamily="66" charset="0"/>
            </a:endParaRPr>
          </a:p>
          <a:p>
            <a:pPr lvl="1" algn="ctr" eaLnBrk="0" hangingPunct="0">
              <a:buFontTx/>
              <a:buChar char="•"/>
            </a:pPr>
            <a:endParaRPr lang="en-US">
              <a:latin typeface="Comic Sans MS" pitchFamily="66" charset="0"/>
            </a:endParaRPr>
          </a:p>
          <a:p>
            <a:pPr algn="ctr" eaLnBrk="0" hangingPunct="0"/>
            <a:r>
              <a:rPr lang="en-US">
                <a:latin typeface="Comic Sans MS" pitchFamily="66" charset="0"/>
              </a:rPr>
              <a:t>Keuntungan Koreksi Error</a:t>
            </a:r>
          </a:p>
          <a:p>
            <a:pPr lvl="1" algn="ctr" eaLnBrk="0" hangingPunct="0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</a:t>
            </a:r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Mengurangi Jumlah retransmisi</a:t>
            </a:r>
          </a:p>
          <a:p>
            <a:pPr lvl="1" algn="ctr" eaLnBrk="0" hangingPunct="0"/>
            <a:endParaRPr lang="en-US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30175" y="4941888"/>
            <a:ext cx="9013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Kebanyakan jaringan data saat ini menggunakan deteksi error, </a:t>
            </a:r>
          </a:p>
          <a:p>
            <a:pPr algn="ctr" eaLnBrk="0" hangingPunct="0"/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Bukan koreksi error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914400" y="4724400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7772400" cy="1143000"/>
          </a:xfrm>
        </p:spPr>
        <p:txBody>
          <a:bodyPr/>
          <a:lstStyle/>
          <a:p>
            <a:r>
              <a:rPr lang="en-US" sz="4000" smtClean="0"/>
              <a:t>Deteksi atau Koreksi: Contoh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42938" y="1500188"/>
            <a:ext cx="4095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Comic Sans MS" pitchFamily="66" charset="0"/>
              </a:rPr>
              <a:t>Asumsi:  1. Panjang paket 923 bit</a:t>
            </a:r>
          </a:p>
          <a:p>
            <a:pPr eaLnBrk="0" hangingPunct="0"/>
            <a:r>
              <a:rPr lang="en-US" sz="2000">
                <a:latin typeface="Comic Sans MS" pitchFamily="66" charset="0"/>
              </a:rPr>
              <a:t>	  2. PER = 10</a:t>
            </a:r>
            <a:r>
              <a:rPr lang="en-US" sz="2000" baseline="30000">
                <a:latin typeface="Comic Sans MS" pitchFamily="66" charset="0"/>
              </a:rPr>
              <a:t>-5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46125" y="2332038"/>
            <a:ext cx="78200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Overhead Koreksi Error:</a:t>
            </a:r>
          </a:p>
          <a:p>
            <a:pPr algn="ctr" eaLnBrk="0" hangingPunct="0"/>
            <a:r>
              <a:rPr lang="en-US" sz="2000">
                <a:latin typeface="Comic Sans MS" pitchFamily="66" charset="0"/>
              </a:rPr>
              <a:t>	Asumsi kita gunakan: BCH (1023, 923, 10)</a:t>
            </a:r>
          </a:p>
          <a:p>
            <a:pPr algn="ctr" eaLnBrk="0" hangingPunct="0"/>
            <a:r>
              <a:rPr lang="en-US" sz="2000">
                <a:latin typeface="Comic Sans MS" pitchFamily="66" charset="0"/>
              </a:rPr>
              <a:t>            Krnnya, kita kirim 923 data bit sbg 1023 bit</a:t>
            </a:r>
          </a:p>
          <a:p>
            <a:pPr algn="ctr" eaLnBrk="0" hangingPunct="0"/>
            <a:endParaRPr lang="en-US" sz="2000">
              <a:latin typeface="Comic Sans MS" pitchFamily="66" charset="0"/>
            </a:endParaRPr>
          </a:p>
          <a:p>
            <a:pPr algn="ctr" eaLnBrk="0" hangingPunct="0"/>
            <a:endParaRPr lang="en-US" sz="2000">
              <a:latin typeface="Comic Sans MS" pitchFamily="66" charset="0"/>
            </a:endParaRPr>
          </a:p>
          <a:p>
            <a:pPr algn="ctr" eaLnBrk="0" hangingPunct="0"/>
            <a:endParaRPr lang="en-US">
              <a:solidFill>
                <a:srgbClr val="000099"/>
              </a:solidFill>
              <a:latin typeface="Comic Sans MS" pitchFamily="66" charset="0"/>
            </a:endParaRPr>
          </a:p>
          <a:p>
            <a:pPr algn="ctr" eaLnBrk="0" hangingPunct="0"/>
            <a:r>
              <a:rPr lang="en-US">
                <a:solidFill>
                  <a:srgbClr val="000099"/>
                </a:solidFill>
                <a:latin typeface="Comic Sans MS" pitchFamily="66" charset="0"/>
              </a:rPr>
              <a:t>Overhead Deteksi Error:</a:t>
            </a:r>
          </a:p>
          <a:p>
            <a:pPr algn="ctr" eaLnBrk="0" hangingPunct="0"/>
            <a:r>
              <a:rPr lang="en-US" sz="2000">
                <a:latin typeface="Comic Sans MS" pitchFamily="66" charset="0"/>
              </a:rPr>
              <a:t>	Asumsi gunakan:  32-bit CRC; satu retransmisi per error</a:t>
            </a:r>
          </a:p>
          <a:p>
            <a:pPr algn="ctr" eaLnBrk="0" hangingPunct="0"/>
            <a:r>
              <a:rPr lang="en-US" sz="2000">
                <a:latin typeface="Comic Sans MS" pitchFamily="66" charset="0"/>
              </a:rPr>
              <a:t>	Krnnya, kita kirim 923 data bit sbg 955 bit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85800" y="3429000"/>
            <a:ext cx="805338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latin typeface="Comic Sans MS" pitchFamily="66" charset="0"/>
              </a:rPr>
              <a:t>Overhead Transmisi =	               ~= 10%</a:t>
            </a:r>
          </a:p>
          <a:p>
            <a:pPr algn="ctr" eaLnBrk="0" hangingPunct="0"/>
            <a:endParaRPr lang="en-US" sz="2000">
              <a:latin typeface="Comic Sans MS" pitchFamily="66" charset="0"/>
            </a:endParaRPr>
          </a:p>
          <a:p>
            <a:pPr algn="ctr" eaLnBrk="0" hangingPunct="0"/>
            <a:endParaRPr lang="en-US" sz="2000">
              <a:latin typeface="Comic Sans MS" pitchFamily="66" charset="0"/>
            </a:endParaRPr>
          </a:p>
          <a:p>
            <a:pPr algn="ctr" eaLnBrk="0" hangingPunct="0"/>
            <a:endParaRPr lang="en-US" sz="2000">
              <a:latin typeface="Comic Sans MS" pitchFamily="66" charset="0"/>
            </a:endParaRPr>
          </a:p>
          <a:p>
            <a:pPr algn="ctr" eaLnBrk="0" hangingPunct="0"/>
            <a:endParaRPr lang="en-US" sz="2000">
              <a:latin typeface="Comic Sans MS" pitchFamily="66" charset="0"/>
            </a:endParaRPr>
          </a:p>
          <a:p>
            <a:pPr algn="ctr" eaLnBrk="0" hangingPunct="0"/>
            <a:endParaRPr lang="en-US" sz="2000">
              <a:latin typeface="Comic Sans MS" pitchFamily="66" charset="0"/>
            </a:endParaRPr>
          </a:p>
          <a:p>
            <a:pPr algn="ctr" eaLnBrk="0" hangingPunct="0"/>
            <a:endParaRPr lang="en-US" sz="2000">
              <a:latin typeface="Comic Sans MS" pitchFamily="66" charset="0"/>
            </a:endParaRPr>
          </a:p>
          <a:p>
            <a:pPr algn="ctr" eaLnBrk="0" hangingPunct="0"/>
            <a:r>
              <a:rPr lang="en-US" sz="2000">
                <a:latin typeface="Comic Sans MS" pitchFamily="66" charset="0"/>
              </a:rPr>
              <a:t>Overhead Transmisi   =	                        	    ~= 3%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286375" y="3286125"/>
            <a:ext cx="650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omic Sans MS" pitchFamily="66" charset="0"/>
              </a:rPr>
              <a:t>100</a:t>
            </a:r>
          </a:p>
          <a:p>
            <a:pPr algn="ctr" eaLnBrk="0" hangingPunct="0"/>
            <a:r>
              <a:rPr lang="en-US" sz="2000">
                <a:latin typeface="Comic Sans MS" pitchFamily="66" charset="0"/>
              </a:rPr>
              <a:t>923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5357813" y="36433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572000" y="5429250"/>
            <a:ext cx="2552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omic Sans MS" pitchFamily="66" charset="0"/>
              </a:rPr>
              <a:t>(923 + 32) 10</a:t>
            </a:r>
            <a:r>
              <a:rPr lang="en-US" sz="2000" baseline="30000">
                <a:latin typeface="Comic Sans MS" pitchFamily="66" charset="0"/>
              </a:rPr>
              <a:t>-5</a:t>
            </a:r>
            <a:r>
              <a:rPr lang="en-US" sz="2000">
                <a:latin typeface="Comic Sans MS" pitchFamily="66" charset="0"/>
              </a:rPr>
              <a:t> + 32</a:t>
            </a:r>
          </a:p>
          <a:p>
            <a:pPr algn="ctr" eaLnBrk="0" hangingPunct="0"/>
            <a:r>
              <a:rPr lang="en-US" sz="2000">
                <a:latin typeface="Comic Sans MS" pitchFamily="66" charset="0"/>
              </a:rPr>
              <a:t>923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710113" y="57912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Forward Error Correction - Contoh</a:t>
            </a:r>
          </a:p>
        </p:txBody>
      </p:sp>
      <p:graphicFrame>
        <p:nvGraphicFramePr>
          <p:cNvPr id="869543" name="Group 167"/>
          <p:cNvGraphicFramePr>
            <a:graphicFrameLocks noGrp="1"/>
          </p:cNvGraphicFramePr>
          <p:nvPr>
            <p:ph sz="half" idx="1"/>
          </p:nvPr>
        </p:nvGraphicFramePr>
        <p:xfrm>
          <a:off x="685800" y="1125538"/>
          <a:ext cx="7772400" cy="2408240"/>
        </p:xfrm>
        <a:graphic>
          <a:graphicData uri="http://schemas.openxmlformats.org/drawingml/2006/table">
            <a:tbl>
              <a:tblPr/>
              <a:tblGrid>
                <a:gridCol w="1096963"/>
                <a:gridCol w="1123950"/>
                <a:gridCol w="1111250"/>
                <a:gridCol w="1108075"/>
                <a:gridCol w="1111250"/>
                <a:gridCol w="1109662"/>
                <a:gridCol w="1111250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error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omic Sans MS" pitchFamily="66" charset="0"/>
                        </a:rPr>
                        <a:t>ok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omic Sans MS" pitchFamily="66" charset="0"/>
                        </a:rPr>
                        <a:t>ok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omic Sans MS" pitchFamily="66" charset="0"/>
                        </a:rPr>
                        <a:t>ok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error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omic Sans MS" pitchFamily="66" charset="0"/>
                        </a:rPr>
                        <a:t>ok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omic Sans MS" pitchFamily="66" charset="0"/>
                        </a:rPr>
                        <a:t>ok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omic Sans MS" pitchFamily="66" charset="0"/>
                        </a:rPr>
                        <a:t>ok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omic Sans MS" pitchFamily="66" charset="0"/>
                        </a:rPr>
                        <a:t>ok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Comic Sans MS" pitchFamily="66" charset="0"/>
                        </a:rPr>
                        <a:t>ok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4" name="Rectangle 16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smtClean="0"/>
              <a:t>Even parity:  tiap baris &amp; kolom harus mempunyai jumlah 1 genap: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smtClean="0"/>
              <a:t>Baris &amp; kolom secara bersama mengindikasikan dimana dimana satu (single) error terjadi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smtClean="0"/>
              <a:t>Skim ini dp mengkoreksi satu buah error, dan mendeteksi bbrp kombinasi error lainnya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smtClean="0"/>
              <a:t>Error correcting codes yg lebih powerfull tersedia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smtClean="0"/>
              <a:t>Teknik lain:  kirim redundansi, atau redundansi data secara partial</a:t>
            </a:r>
          </a:p>
        </p:txBody>
      </p:sp>
      <p:sp>
        <p:nvSpPr>
          <p:cNvPr id="5165" name="Rectangle 54"/>
          <p:cNvSpPr>
            <a:spLocks noChangeArrowheads="1"/>
          </p:cNvSpPr>
          <p:nvPr/>
        </p:nvSpPr>
        <p:spPr bwMode="auto">
          <a:xfrm>
            <a:off x="827088" y="1268413"/>
            <a:ext cx="7772400" cy="508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Symbol" pitchFamily="18" charset="2"/>
              <a:buChar char="·"/>
            </a:pPr>
            <a:endParaRPr lang="en-CA" sz="200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Check Sums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Gunakan suatu register dg  </a:t>
            </a:r>
            <a:r>
              <a:rPr lang="en-CA" b="1" i="1" smtClean="0">
                <a:latin typeface="Times New Roman" pitchFamily="18" charset="0"/>
              </a:rPr>
              <a:t>k</a:t>
            </a:r>
            <a:r>
              <a:rPr lang="en-CA" smtClean="0">
                <a:latin typeface="Times New Roman" pitchFamily="18" charset="0"/>
              </a:rPr>
              <a:t> = 16 atau 32</a:t>
            </a:r>
            <a:r>
              <a:rPr lang="en-CA" smtClean="0"/>
              <a:t> bits sbg check sum:</a:t>
            </a:r>
          </a:p>
          <a:p>
            <a:pPr lvl="1" eaLnBrk="1" hangingPunct="1"/>
            <a:r>
              <a:rPr lang="en-CA" smtClean="0"/>
              <a:t>Inisialisasi </a:t>
            </a:r>
            <a:r>
              <a:rPr lang="en-CA" b="1" i="1" smtClean="0">
                <a:latin typeface="Times New Roman" pitchFamily="18" charset="0"/>
              </a:rPr>
              <a:t>k</a:t>
            </a:r>
            <a:r>
              <a:rPr lang="en-CA" smtClean="0"/>
              <a:t> bit ke bit 0</a:t>
            </a:r>
          </a:p>
          <a:p>
            <a:pPr lvl="1" eaLnBrk="1" hangingPunct="1"/>
            <a:r>
              <a:rPr lang="en-CA" smtClean="0"/>
              <a:t>Tiap blok dari </a:t>
            </a:r>
            <a:r>
              <a:rPr lang="en-CA" b="1" i="1" smtClean="0">
                <a:latin typeface="Times New Roman" pitchFamily="18" charset="0"/>
              </a:rPr>
              <a:t>k</a:t>
            </a:r>
            <a:r>
              <a:rPr lang="en-CA" smtClean="0"/>
              <a:t> bit pd frame ditambahkan ke check sum register, dg carry bit juga ditambahkan</a:t>
            </a:r>
          </a:p>
          <a:p>
            <a:pPr lvl="1" eaLnBrk="1" hangingPunct="1"/>
            <a:r>
              <a:rPr lang="en-CA" smtClean="0"/>
              <a:t>Hasilnya, </a:t>
            </a:r>
            <a:r>
              <a:rPr lang="en-CA" b="1" i="1" smtClean="0">
                <a:latin typeface="Times New Roman" pitchFamily="18" charset="0"/>
              </a:rPr>
              <a:t>k</a:t>
            </a:r>
            <a:r>
              <a:rPr lang="en-CA" smtClean="0"/>
              <a:t> ditambahkan (dikirimkan) dg message</a:t>
            </a:r>
          </a:p>
          <a:p>
            <a:pPr eaLnBrk="1" hangingPunct="1"/>
            <a:r>
              <a:rPr lang="en-CA" smtClean="0"/>
              <a:t>Penerima mengkalkulasi sum dg cara yg sama, dan membandingkan dg check sum yg diterima</a:t>
            </a:r>
          </a:p>
          <a:p>
            <a:pPr lvl="1"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Check sums (2)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833688"/>
            <a:ext cx="7772400" cy="2251075"/>
          </a:xfrm>
        </p:spPr>
        <p:txBody>
          <a:bodyPr/>
          <a:lstStyle/>
          <a:p>
            <a:pPr eaLnBrk="1" hangingPunct="1"/>
            <a:r>
              <a:rPr lang="en-CA" smtClean="0"/>
              <a:t>Kalkulasi Checksum</a:t>
            </a:r>
          </a:p>
          <a:p>
            <a:pPr eaLnBrk="1" hangingPunct="1">
              <a:buFontTx/>
              <a:buNone/>
            </a:pPr>
            <a:r>
              <a:rPr lang="en-CA" smtClean="0">
                <a:solidFill>
                  <a:srgbClr val="0000FF"/>
                </a:solidFill>
                <a:latin typeface="Arial" pitchFamily="34" charset="0"/>
              </a:rPr>
              <a:t>4865 + 6C6C + 6F20 + 776F + 726C + 642E = 271FA</a:t>
            </a:r>
          </a:p>
          <a:p>
            <a:pPr eaLnBrk="1" hangingPunct="1">
              <a:buFontTx/>
              <a:buNone/>
            </a:pPr>
            <a:r>
              <a:rPr lang="en-CA" smtClean="0">
                <a:solidFill>
                  <a:srgbClr val="0000FF"/>
                </a:solidFill>
                <a:latin typeface="Arial" pitchFamily="34" charset="0"/>
              </a:rPr>
              <a:t>71FA + 2 = 71FC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128713" y="1957388"/>
            <a:ext cx="53657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48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711325" y="1957388"/>
            <a:ext cx="53657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65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293938" y="1957388"/>
            <a:ext cx="58737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6C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560763" y="1957388"/>
            <a:ext cx="5524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6F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59250" y="1957388"/>
            <a:ext cx="53657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741863" y="1957388"/>
            <a:ext cx="53657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77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324475" y="1957388"/>
            <a:ext cx="5524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6F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922963" y="1957388"/>
            <a:ext cx="53657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72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505575" y="1957388"/>
            <a:ext cx="58737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6C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7138988" y="1957388"/>
            <a:ext cx="53657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64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7723188" y="1951038"/>
            <a:ext cx="569912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2E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258888" y="14128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h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2927350" y="1957388"/>
            <a:ext cx="58737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CA">
                <a:solidFill>
                  <a:schemeClr val="bg1"/>
                </a:solidFill>
                <a:latin typeface="Arial" pitchFamily="34" charset="0"/>
              </a:rPr>
              <a:t>6C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835150" y="1412875"/>
            <a:ext cx="3190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e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432050" y="1412875"/>
            <a:ext cx="2682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l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708400" y="14128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o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814888" y="141287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w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387975" y="14128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o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086475" y="1412875"/>
            <a:ext cx="285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r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608763" y="1412875"/>
            <a:ext cx="2682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l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7200900" y="14128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d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059113" y="1412875"/>
            <a:ext cx="2682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l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7885113" y="1412875"/>
            <a:ext cx="260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/>
              <a:t>.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2392363" y="5132388"/>
            <a:ext cx="14779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tx2"/>
                </a:solidFill>
              </a:rPr>
              <a:t>check sum</a:t>
            </a: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V="1">
            <a:off x="2771775" y="4724400"/>
            <a:ext cx="0" cy="3603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331913" y="5157788"/>
            <a:ext cx="809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tx2"/>
                </a:solidFill>
              </a:rPr>
              <a:t>carry</a:t>
            </a:r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1763713" y="4724400"/>
            <a:ext cx="144462" cy="504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Keuntungan /Kerugian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Mudah dihitung</a:t>
            </a:r>
          </a:p>
          <a:p>
            <a:pPr eaLnBrk="1" hangingPunct="1"/>
            <a:r>
              <a:rPr lang="en-CA" smtClean="0"/>
              <a:t>Ukuran kecil (overhead 1 atau 2 octet)</a:t>
            </a:r>
          </a:p>
          <a:p>
            <a:pPr eaLnBrk="1" hangingPunct="1"/>
            <a:r>
              <a:rPr lang="en-CA" smtClean="0"/>
              <a:t>Bbrp error tidak terdeteksi: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87450" y="3213100"/>
            <a:ext cx="2447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latin typeface="Arial" pitchFamily="34" charset="0"/>
              </a:rPr>
              <a:t>0001		1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87450" y="3644900"/>
            <a:ext cx="2447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latin typeface="Arial" pitchFamily="34" charset="0"/>
              </a:rPr>
              <a:t>0010		2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187450" y="4076700"/>
            <a:ext cx="2447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latin typeface="Arial" pitchFamily="34" charset="0"/>
              </a:rPr>
              <a:t>0011		3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187450" y="4508500"/>
            <a:ext cx="2447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latin typeface="Arial" pitchFamily="34" charset="0"/>
              </a:rPr>
              <a:t>0001		1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187450" y="5084763"/>
            <a:ext cx="2447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latin typeface="Arial" pitchFamily="34" charset="0"/>
              </a:rPr>
              <a:t>total		7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900113" y="5013325"/>
            <a:ext cx="2808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930775" y="3213100"/>
            <a:ext cx="2447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latin typeface="Arial" pitchFamily="34" charset="0"/>
              </a:rPr>
              <a:t>00</a:t>
            </a:r>
            <a:r>
              <a:rPr lang="en-CA" b="1">
                <a:solidFill>
                  <a:srgbClr val="FF3300"/>
                </a:solidFill>
                <a:latin typeface="Arial" pitchFamily="34" charset="0"/>
              </a:rPr>
              <a:t>1</a:t>
            </a:r>
            <a:r>
              <a:rPr lang="en-CA">
                <a:latin typeface="Arial" pitchFamily="34" charset="0"/>
              </a:rPr>
              <a:t>1		3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930775" y="3644900"/>
            <a:ext cx="2447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latin typeface="Arial" pitchFamily="34" charset="0"/>
              </a:rPr>
              <a:t>00</a:t>
            </a:r>
            <a:r>
              <a:rPr lang="en-CA" b="1">
                <a:solidFill>
                  <a:srgbClr val="FF3300"/>
                </a:solidFill>
                <a:latin typeface="Arial" pitchFamily="34" charset="0"/>
              </a:rPr>
              <a:t>0</a:t>
            </a:r>
            <a:r>
              <a:rPr lang="en-CA">
                <a:latin typeface="Arial" pitchFamily="34" charset="0"/>
              </a:rPr>
              <a:t>0		0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930775" y="4076700"/>
            <a:ext cx="2447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latin typeface="Arial" pitchFamily="34" charset="0"/>
              </a:rPr>
              <a:t>00</a:t>
            </a:r>
            <a:r>
              <a:rPr lang="en-CA" b="1">
                <a:solidFill>
                  <a:srgbClr val="FF3300"/>
                </a:solidFill>
                <a:latin typeface="Arial" pitchFamily="34" charset="0"/>
              </a:rPr>
              <a:t>0</a:t>
            </a:r>
            <a:r>
              <a:rPr lang="en-CA">
                <a:latin typeface="Arial" pitchFamily="34" charset="0"/>
              </a:rPr>
              <a:t>1		1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930775" y="4508500"/>
            <a:ext cx="2447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latin typeface="Arial" pitchFamily="34" charset="0"/>
              </a:rPr>
              <a:t>00</a:t>
            </a:r>
            <a:r>
              <a:rPr lang="en-CA" b="1">
                <a:solidFill>
                  <a:srgbClr val="FF3300"/>
                </a:solidFill>
                <a:latin typeface="Arial" pitchFamily="34" charset="0"/>
              </a:rPr>
              <a:t>1</a:t>
            </a:r>
            <a:r>
              <a:rPr lang="en-CA">
                <a:latin typeface="Arial" pitchFamily="34" charset="0"/>
              </a:rPr>
              <a:t>1		3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930775" y="5084763"/>
            <a:ext cx="24479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>
                <a:latin typeface="Arial" pitchFamily="34" charset="0"/>
              </a:rPr>
              <a:t>total		7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643438" y="5013325"/>
            <a:ext cx="2808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Cyclic Redundancy Check (CRC)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000" smtClean="0"/>
              <a:t>Misalkan </a:t>
            </a:r>
            <a:r>
              <a:rPr lang="en-CA" sz="2000" b="1" i="1" smtClean="0">
                <a:latin typeface="Times New Roman" pitchFamily="18" charset="0"/>
              </a:rPr>
              <a:t>M</a:t>
            </a:r>
            <a:r>
              <a:rPr lang="en-CA" sz="2000" smtClean="0"/>
              <a:t> adalah </a:t>
            </a:r>
            <a:r>
              <a:rPr lang="en-CA" sz="2000" b="1" i="1" smtClean="0">
                <a:latin typeface="Times New Roman" pitchFamily="18" charset="0"/>
              </a:rPr>
              <a:t>k</a:t>
            </a:r>
            <a:r>
              <a:rPr lang="en-CA" sz="2000" smtClean="0"/>
              <a:t> bit message yg akan dikirimkan, dan </a:t>
            </a:r>
            <a:r>
              <a:rPr lang="en-CA" sz="2000" b="1" i="1" smtClean="0">
                <a:latin typeface="Times New Roman" pitchFamily="18" charset="0"/>
              </a:rPr>
              <a:t>n</a:t>
            </a:r>
            <a:r>
              <a:rPr lang="en-CA" sz="2000" smtClean="0"/>
              <a:t> bit error check field </a:t>
            </a:r>
            <a:r>
              <a:rPr lang="en-CA" sz="2000" b="1" i="1" smtClean="0">
                <a:latin typeface="Times New Roman" pitchFamily="18" charset="0"/>
              </a:rPr>
              <a:t>F</a:t>
            </a:r>
            <a:r>
              <a:rPr lang="en-CA" sz="2000" smtClean="0"/>
              <a:t> ditambahkan pd akhir message</a:t>
            </a:r>
          </a:p>
          <a:p>
            <a:pPr eaLnBrk="1" hangingPunct="1">
              <a:lnSpc>
                <a:spcPct val="90000"/>
              </a:lnSpc>
            </a:pPr>
            <a:r>
              <a:rPr lang="en-CA" sz="2000" b="1" i="1" smtClean="0">
                <a:latin typeface="Times New Roman" pitchFamily="18" charset="0"/>
              </a:rPr>
              <a:t>T</a:t>
            </a:r>
            <a:r>
              <a:rPr lang="en-CA" sz="2000" smtClean="0"/>
              <a:t> adalah total frame yg ditransmisikan, termasuk check field, yaitu </a:t>
            </a:r>
            <a:r>
              <a:rPr lang="en-CA" sz="2000" smtClean="0">
                <a:latin typeface="Times New Roman" pitchFamily="18" charset="0"/>
              </a:rPr>
              <a:t>(</a:t>
            </a:r>
            <a:r>
              <a:rPr lang="en-CA" sz="2000" b="1" i="1" smtClean="0">
                <a:latin typeface="Times New Roman" pitchFamily="18" charset="0"/>
              </a:rPr>
              <a:t>k</a:t>
            </a:r>
            <a:r>
              <a:rPr lang="en-CA" sz="2000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n</a:t>
            </a:r>
            <a:r>
              <a:rPr lang="en-CA" sz="2000" smtClean="0">
                <a:latin typeface="Times New Roman" pitchFamily="18" charset="0"/>
              </a:rPr>
              <a:t>)</a:t>
            </a:r>
            <a:r>
              <a:rPr lang="en-CA" sz="2000" smtClean="0"/>
              <a:t> bit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000" smtClean="0"/>
              <a:t>Maka, </a:t>
            </a:r>
            <a:r>
              <a:rPr lang="en-CA" sz="2000" b="1" i="1" smtClean="0">
                <a:latin typeface="Times New Roman" pitchFamily="18" charset="0"/>
              </a:rPr>
              <a:t>T</a:t>
            </a:r>
            <a:r>
              <a:rPr lang="en-CA" sz="2000" b="1" smtClean="0">
                <a:latin typeface="Times New Roman" pitchFamily="18" charset="0"/>
              </a:rPr>
              <a:t> = 2</a:t>
            </a:r>
            <a:r>
              <a:rPr lang="en-CA" sz="2000" b="1" i="1" baseline="40000" smtClean="0">
                <a:latin typeface="Times New Roman" pitchFamily="18" charset="0"/>
              </a:rPr>
              <a:t>n</a:t>
            </a:r>
            <a:r>
              <a:rPr lang="en-CA" sz="2000" b="1" i="1" baseline="30000" smtClean="0">
                <a:latin typeface="Times New Roman" pitchFamily="18" charset="0"/>
              </a:rPr>
              <a:t> </a:t>
            </a:r>
            <a:r>
              <a:rPr lang="en-CA" sz="2000" b="1" i="1" smtClean="0">
                <a:latin typeface="Times New Roman" pitchFamily="18" charset="0"/>
              </a:rPr>
              <a:t>M</a:t>
            </a:r>
            <a:r>
              <a:rPr lang="en-CA" sz="2000" b="1" smtClean="0">
                <a:latin typeface="Times New Roman" pitchFamily="18" charset="0"/>
              </a:rPr>
              <a:t> + </a:t>
            </a:r>
            <a:r>
              <a:rPr lang="en-CA" sz="2000" b="1" i="1" smtClean="0">
                <a:latin typeface="Times New Roman" pitchFamily="18" charset="0"/>
              </a:rPr>
              <a:t>F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000" smtClean="0"/>
              <a:t>Cat:</a:t>
            </a:r>
            <a:r>
              <a:rPr lang="en-CA" sz="2000" b="1" i="1" smtClean="0">
                <a:latin typeface="Times New Roman" pitchFamily="18" charset="0"/>
              </a:rPr>
              <a:t> 2</a:t>
            </a:r>
            <a:r>
              <a:rPr lang="en-CA" sz="2000" b="1" i="1" baseline="30000" smtClean="0">
                <a:latin typeface="Times New Roman" pitchFamily="18" charset="0"/>
              </a:rPr>
              <a:t>n</a:t>
            </a:r>
            <a:r>
              <a:rPr lang="en-CA" sz="2000" b="1" i="1" smtClean="0">
                <a:latin typeface="Times New Roman" pitchFamily="18" charset="0"/>
              </a:rPr>
              <a:t> M </a:t>
            </a:r>
            <a:r>
              <a:rPr lang="en-CA" sz="2000" smtClean="0"/>
              <a:t>adalah message</a:t>
            </a:r>
            <a:r>
              <a:rPr lang="en-CA" sz="2000" b="1" i="1" smtClean="0">
                <a:latin typeface="Times New Roman" pitchFamily="18" charset="0"/>
              </a:rPr>
              <a:t> M </a:t>
            </a:r>
            <a:r>
              <a:rPr lang="en-CA" sz="2000" smtClean="0"/>
              <a:t>digeser</a:t>
            </a:r>
            <a:r>
              <a:rPr lang="en-CA" sz="2000" b="1" i="1" smtClean="0">
                <a:latin typeface="Times New Roman" pitchFamily="18" charset="0"/>
              </a:rPr>
              <a:t> n </a:t>
            </a:r>
            <a:r>
              <a:rPr lang="en-CA" sz="2000" smtClean="0"/>
              <a:t>bit ke kiri, dg ekstra 0 bit ditambahkan di kanan.  Menambahkan </a:t>
            </a:r>
            <a:r>
              <a:rPr lang="en-CA" sz="2000" b="1" i="1" smtClean="0">
                <a:latin typeface="Times New Roman" pitchFamily="18" charset="0"/>
              </a:rPr>
              <a:t>F</a:t>
            </a:r>
            <a:r>
              <a:rPr lang="en-CA" sz="2000" smtClean="0"/>
              <a:t> akan mengganti nol ini dg </a:t>
            </a:r>
            <a:r>
              <a:rPr lang="en-CA" sz="2000" b="1" i="1" smtClean="0">
                <a:latin typeface="Times New Roman" pitchFamily="18" charset="0"/>
              </a:rPr>
              <a:t>F</a:t>
            </a:r>
            <a:r>
              <a:rPr lang="en-CA" sz="2000" smtClean="0"/>
              <a:t>.</a:t>
            </a:r>
            <a:endParaRPr lang="en-CA" sz="2000" b="1" i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sz="2000" smtClean="0"/>
              <a:t>Mis. </a:t>
            </a:r>
            <a:r>
              <a:rPr lang="en-CA" sz="2000" b="1" i="1" smtClean="0">
                <a:latin typeface="Times New Roman" pitchFamily="18" charset="0"/>
              </a:rPr>
              <a:t>G</a:t>
            </a:r>
            <a:r>
              <a:rPr lang="en-CA" sz="2000" smtClean="0"/>
              <a:t> adalah pola bit yg sdh ditentukan dari </a:t>
            </a:r>
            <a:r>
              <a:rPr lang="en-CA" sz="2000" b="1" i="1" smtClean="0">
                <a:solidFill>
                  <a:srgbClr val="FF3300"/>
                </a:solidFill>
                <a:latin typeface="Times New Roman" pitchFamily="18" charset="0"/>
              </a:rPr>
              <a:t>n + </a:t>
            </a:r>
            <a:r>
              <a:rPr lang="en-CA" sz="2000" b="1" smtClean="0">
                <a:solidFill>
                  <a:srgbClr val="FF3300"/>
                </a:solidFill>
                <a:latin typeface="Times New Roman" pitchFamily="18" charset="0"/>
              </a:rPr>
              <a:t>1</a:t>
            </a:r>
            <a:r>
              <a:rPr lang="en-CA" sz="2000" smtClean="0"/>
              <a:t> bit</a:t>
            </a:r>
          </a:p>
          <a:p>
            <a:pPr eaLnBrk="1" hangingPunct="1">
              <a:lnSpc>
                <a:spcPct val="90000"/>
              </a:lnSpc>
            </a:pPr>
            <a:r>
              <a:rPr lang="en-CA" sz="2000" smtClean="0"/>
              <a:t>Objektif:  </a:t>
            </a:r>
            <a:r>
              <a:rPr lang="en-CA" sz="2000" b="1" i="1" smtClean="0">
                <a:latin typeface="Times New Roman" pitchFamily="18" charset="0"/>
              </a:rPr>
              <a:t>T</a:t>
            </a:r>
            <a:r>
              <a:rPr lang="en-CA" sz="2000" smtClean="0"/>
              <a:t> dibagi dg </a:t>
            </a:r>
            <a:r>
              <a:rPr lang="en-CA" sz="2000" b="1" i="1" smtClean="0">
                <a:latin typeface="Times New Roman" pitchFamily="18" charset="0"/>
              </a:rPr>
              <a:t>G</a:t>
            </a:r>
            <a:r>
              <a:rPr lang="en-CA" sz="2000" smtClean="0"/>
              <a:t> dlm  arithmetic modulo 2 arithmetic sehingga tdk ada sisa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000" smtClean="0"/>
              <a:t>Kita menggunakan sisa setelah pembagian, dan bukan penjumlahan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CA" sz="200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429375" y="3929063"/>
            <a:ext cx="647700" cy="503237"/>
          </a:xfrm>
          <a:prstGeom prst="rect">
            <a:avLst/>
          </a:prstGeom>
          <a:noFill/>
          <a:ln w="12700" algn="ctr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Cyclic Redundancy Check (CRC)</a:t>
            </a:r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2133600"/>
            <a:ext cx="7315200" cy="2166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Cyclic Redundancy Check (CRC)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Bagaimana kita menghitung R (check bits)?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Pilih suatu generator string G dg panjang r+1 bits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Pilih R sedemikian shg T kelipatan G (T = A*G, utk sembarang A)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Sekarang jika T dibagi dg G tdk akan ada sisa </a:t>
            </a:r>
            <a:r>
              <a:rPr lang="en-US" sz="1800" smtClean="0">
                <a:sym typeface="Wingdings" pitchFamily="2" charset="2"/>
              </a:rPr>
              <a:t></a:t>
            </a:r>
            <a:r>
              <a:rPr lang="en-US" sz="1800" smtClean="0"/>
              <a:t> no errors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Semuanya dilakukan dg mod 2 arithmetic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	T = M 2</a:t>
            </a:r>
            <a:r>
              <a:rPr lang="en-US" sz="2000" baseline="30000" smtClean="0"/>
              <a:t>r</a:t>
            </a:r>
            <a:r>
              <a:rPr lang="en-US" sz="2000" smtClean="0"/>
              <a:t> + R = A*G =&gt; M 2</a:t>
            </a:r>
            <a:r>
              <a:rPr lang="en-US" sz="2000" baseline="30000" smtClean="0"/>
              <a:t>r</a:t>
            </a:r>
            <a:r>
              <a:rPr lang="en-US" sz="2000" smtClean="0"/>
              <a:t> = A*G + R (mod 2 arithmetic)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		</a:t>
            </a:r>
            <a:r>
              <a:rPr lang="en-US" sz="2000" smtClean="0">
                <a:sym typeface="Wingdings" pitchFamily="2" charset="2"/>
              </a:rPr>
              <a:t> </a:t>
            </a:r>
            <a:r>
              <a:rPr lang="en-US" sz="2000" smtClean="0"/>
              <a:t>R = sisa dari M 2</a:t>
            </a:r>
            <a:r>
              <a:rPr lang="en-US" sz="2000" baseline="30000" smtClean="0"/>
              <a:t>r</a:t>
            </a:r>
            <a:r>
              <a:rPr lang="en-US" sz="2000" smtClean="0"/>
              <a:t>/G dan T akan berupa kelipatan G 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Pemilihan G merupakan parameter yg kritis utk performansi suatu CRC </a:t>
            </a:r>
          </a:p>
          <a:p>
            <a:pPr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600200"/>
            <a:ext cx="2133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tion-1">
  <a:themeElements>
    <a:clrScheme name="Introduction-1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Introduction-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uction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25769</TotalTime>
  <Pages>272</Pages>
  <Words>1225</Words>
  <Application>Microsoft PowerPoint 4.0</Application>
  <PresentationFormat>On-screen Show (4:3)</PresentationFormat>
  <Paragraphs>401</Paragraphs>
  <Slides>23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Times New Roman</vt:lpstr>
      <vt:lpstr>Arial</vt:lpstr>
      <vt:lpstr>Comic Sans MS</vt:lpstr>
      <vt:lpstr>Symbol</vt:lpstr>
      <vt:lpstr>Monotype Sorts</vt:lpstr>
      <vt:lpstr>Wingdings</vt:lpstr>
      <vt:lpstr>Introduction-1</vt:lpstr>
      <vt:lpstr>Custom Design</vt:lpstr>
      <vt:lpstr>Deteksi &amp; Koreksi Error</vt:lpstr>
      <vt:lpstr>Forward Error Correction</vt:lpstr>
      <vt:lpstr>Forward Error Correction - Contoh</vt:lpstr>
      <vt:lpstr>Check Sums</vt:lpstr>
      <vt:lpstr>Check sums (2)</vt:lpstr>
      <vt:lpstr>Keuntungan /Kerugian</vt:lpstr>
      <vt:lpstr>Cyclic Redundancy Check (CRC)</vt:lpstr>
      <vt:lpstr>Cyclic Redundancy Check (CRC)</vt:lpstr>
      <vt:lpstr>Cyclic Redundancy Check (CRC)</vt:lpstr>
      <vt:lpstr>Contoh</vt:lpstr>
      <vt:lpstr>Checking utk Error</vt:lpstr>
      <vt:lpstr>Performansi CRC</vt:lpstr>
      <vt:lpstr>Format Message</vt:lpstr>
      <vt:lpstr>Memilih G</vt:lpstr>
      <vt:lpstr>Komputasi CRC</vt:lpstr>
      <vt:lpstr>Hamming Codes</vt:lpstr>
      <vt:lpstr>Koreksi Error</vt:lpstr>
      <vt:lpstr>Multiple-bit Error Correction</vt:lpstr>
      <vt:lpstr>Hamming Distance</vt:lpstr>
      <vt:lpstr>Koreksi Error</vt:lpstr>
      <vt:lpstr>Koreksi Error</vt:lpstr>
      <vt:lpstr>Deteksi atau Koreksi?</vt:lpstr>
      <vt:lpstr>Deteksi atau Koreksi: Contoh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 3255 Lecture Notes</dc:title>
  <dc:creator>Alan Williams</dc:creator>
  <cp:lastModifiedBy>Nia</cp:lastModifiedBy>
  <cp:revision>238</cp:revision>
  <cp:lastPrinted>1999-03-23T22:13:44Z</cp:lastPrinted>
  <dcterms:created xsi:type="dcterms:W3CDTF">1997-02-20T14:09:53Z</dcterms:created>
  <dcterms:modified xsi:type="dcterms:W3CDTF">2010-04-25T16:11:11Z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awilliam@site.uottawa.ca</vt:lpwstr>
  </property>
  <property fmtid="{D5CDD505-2E9C-101B-9397-08002B2CF9AE}" pid="8" name="HomePage">
    <vt:lpwstr>http://www.site.uottawa.ca/~awilliam/csi4118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H:\Windows\CSI4118</vt:lpwstr>
  </property>
</Properties>
</file>