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81203-26DB-49C5-8A57-4F753192CF6D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81728-EF45-41B8-9A74-1A090BE42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5E290-3E2B-4F5C-B3CD-6D4CE652FC57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CE14D-25B9-49D3-8DB4-750A354B7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2BE5F-0AAB-4012-9249-28F436CEB004}" type="datetimeFigureOut">
              <a:rPr lang="en-US" smtClean="0"/>
              <a:pPr/>
              <a:t>12/22/2009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82129F-E672-480F-B306-6213C7888B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648200"/>
            <a:ext cx="5410200" cy="10668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PIPELINING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pipelining?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6552" cy="5257800"/>
          </a:xfrm>
        </p:spPr>
        <p:txBody>
          <a:bodyPr>
            <a:normAutofit lnSpcReduction="10000"/>
          </a:bodyPr>
          <a:lstStyle/>
          <a:p>
            <a:pPr>
              <a:spcAft>
                <a:spcPct val="50000"/>
              </a:spcAft>
            </a:pPr>
            <a:r>
              <a:rPr lang="en-US" sz="2400" b="1" dirty="0"/>
              <a:t>No more “one instruction at a time” processing</a:t>
            </a:r>
          </a:p>
          <a:p>
            <a:pPr>
              <a:spcAft>
                <a:spcPct val="50000"/>
              </a:spcAft>
            </a:pPr>
            <a:r>
              <a:rPr lang="en-US" sz="2400" b="1" dirty="0"/>
              <a:t>Processor works simultaneously on multiple instructions</a:t>
            </a:r>
          </a:p>
          <a:p>
            <a:pPr>
              <a:spcAft>
                <a:spcPct val="50000"/>
              </a:spcAft>
            </a:pPr>
            <a:r>
              <a:rPr lang="en-US" sz="2400" b="1" dirty="0"/>
              <a:t>Each instruction is at a different stage (or is being delayed until its next stage is open</a:t>
            </a:r>
            <a:r>
              <a:rPr lang="en-US" sz="2400" b="1" dirty="0" smtClean="0"/>
              <a:t>)</a:t>
            </a:r>
          </a:p>
          <a:p>
            <a:pPr lvl="1">
              <a:spcAft>
                <a:spcPct val="50000"/>
              </a:spcAft>
            </a:pPr>
            <a:r>
              <a:rPr lang="en-US" sz="2100" b="1" dirty="0" smtClean="0"/>
              <a:t>First instruction is fetched from memory</a:t>
            </a:r>
          </a:p>
          <a:p>
            <a:pPr lvl="1">
              <a:spcAft>
                <a:spcPct val="50000"/>
              </a:spcAft>
            </a:pPr>
            <a:r>
              <a:rPr lang="en-US" sz="2100" b="1" dirty="0" smtClean="0"/>
              <a:t>First instruction is decoded;</a:t>
            </a:r>
            <a:br>
              <a:rPr lang="en-US" sz="2100" b="1" dirty="0" smtClean="0"/>
            </a:br>
            <a:r>
              <a:rPr lang="en-US" sz="2100" b="1" dirty="0" smtClean="0"/>
              <a:t>second instruction is fetched</a:t>
            </a:r>
          </a:p>
          <a:p>
            <a:pPr lvl="1">
              <a:spcAft>
                <a:spcPct val="50000"/>
              </a:spcAft>
            </a:pPr>
            <a:r>
              <a:rPr lang="en-US" sz="2100" b="1" dirty="0" smtClean="0"/>
              <a:t>First instruction’s operands are fetched;</a:t>
            </a:r>
            <a:br>
              <a:rPr lang="en-US" sz="2100" b="1" dirty="0" smtClean="0"/>
            </a:br>
            <a:r>
              <a:rPr lang="en-US" sz="2100" b="1" dirty="0" smtClean="0"/>
              <a:t>second instruction is decoded;</a:t>
            </a:r>
            <a:br>
              <a:rPr lang="en-US" sz="2100" b="1" dirty="0" smtClean="0"/>
            </a:br>
            <a:r>
              <a:rPr lang="en-US" sz="2100" b="1" dirty="0" smtClean="0"/>
              <a:t>third instruction is fetched</a:t>
            </a:r>
          </a:p>
          <a:p>
            <a:pPr lvl="1">
              <a:spcAft>
                <a:spcPct val="50000"/>
              </a:spcAft>
            </a:pPr>
            <a:r>
              <a:rPr lang="en-US" sz="2100" b="1" dirty="0" smtClean="0"/>
              <a:t>And on, and on, and on…</a:t>
            </a:r>
          </a:p>
          <a:p>
            <a:pPr lvl="1">
              <a:spcAft>
                <a:spcPct val="50000"/>
              </a:spcAft>
              <a:buNone/>
            </a:pPr>
            <a:endParaRPr lang="en-US" sz="2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pipelining work?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 sz="2800">
              <a:solidFill>
                <a:schemeClr val="accent1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2800">
              <a:solidFill>
                <a:schemeClr val="accent1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2800">
                <a:solidFill>
                  <a:schemeClr val="accent1"/>
                </a:solidFill>
              </a:rPr>
              <a:t>A short(er) animation</a:t>
            </a:r>
          </a:p>
          <a:p>
            <a:pPr algn="ctr">
              <a:buFont typeface="Wingdings" pitchFamily="2" charset="2"/>
              <a:buNone/>
            </a:pPr>
            <a:r>
              <a:rPr lang="en-US" sz="2800">
                <a:solidFill>
                  <a:schemeClr val="accent1"/>
                </a:solidFill>
              </a:rPr>
              <a:t>of pipelined processor routines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5005388" y="728663"/>
            <a:ext cx="609600" cy="4667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i1</a:t>
            </a: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3957638" y="7286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i2</a:t>
            </a:r>
          </a:p>
        </p:txBody>
      </p:sp>
      <p:sp>
        <p:nvSpPr>
          <p:cNvPr id="447493" name="Text Box 5"/>
          <p:cNvSpPr txBox="1">
            <a:spLocks noChangeArrowheads="1"/>
          </p:cNvSpPr>
          <p:nvPr/>
        </p:nvSpPr>
        <p:spPr bwMode="auto">
          <a:xfrm>
            <a:off x="2909888" y="723900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  <p:sp>
        <p:nvSpPr>
          <p:cNvPr id="447494" name="Line 6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1459 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11 0.0007 L 0.00694 0.0007 C 0.00503 0.0007 0.00277 0.04329 0.00277 0.07825 L 0.00277 0.15625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7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023 L 0.11458 0.000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48515" name="Text Box 3"/>
          <p:cNvSpPr txBox="1">
            <a:spLocks noChangeArrowheads="1"/>
          </p:cNvSpPr>
          <p:nvPr/>
        </p:nvSpPr>
        <p:spPr bwMode="auto">
          <a:xfrm>
            <a:off x="4979988" y="1743075"/>
            <a:ext cx="609600" cy="4667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i1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4986338" y="7286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i2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3943350" y="723900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  <p:sp>
        <p:nvSpPr>
          <p:cNvPr id="448518" name="Line 6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98 -0.00555 L 0.06302 -0.00555 C 0.08577 -0.00555 0.11407 -0.00115 0.11407 0.00232 L 0.11407 0.01042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2.22222E-6 L -0.00348 2.22222E-6 C -0.00191 2.22222E-6 0.00069 0.04051 0.00069 0.0743 L 0.00069 0.14861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7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1 -4.44444E-6 L -0.00348 -4.44444E-6 C -0.0007 -4.44444E-6 0.0026 0.0338 0.0026 0.06135 L 0.0026 0.12292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448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animBg="1"/>
      <p:bldP spid="448516" grpId="0" animBg="1"/>
      <p:bldP spid="4485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49539" name="Text Box 3"/>
          <p:cNvSpPr txBox="1">
            <a:spLocks noChangeArrowheads="1"/>
          </p:cNvSpPr>
          <p:nvPr/>
        </p:nvSpPr>
        <p:spPr bwMode="auto">
          <a:xfrm>
            <a:off x="4979988" y="2619375"/>
            <a:ext cx="609600" cy="4667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i1</a:t>
            </a: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4986338" y="17192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i2</a:t>
            </a:r>
          </a:p>
        </p:txBody>
      </p:sp>
      <p:sp>
        <p:nvSpPr>
          <p:cNvPr id="449541" name="Line 5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9542" name="Text Box 6"/>
          <p:cNvSpPr txBox="1">
            <a:spLocks noChangeArrowheads="1"/>
          </p:cNvSpPr>
          <p:nvPr/>
        </p:nvSpPr>
        <p:spPr bwMode="auto">
          <a:xfrm>
            <a:off x="4972050" y="742950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2.22222E-6 L -0.00434 0.126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2.22222E-6 L 0.00208 -2.22222E-6 C 4.16667E-6 -2.22222E-6 -0.00226 0.03195 -0.00226 0.05834 L -0.00226 0.11736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49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5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0695 L -0.00052 0.1423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4960938" y="3438525"/>
            <a:ext cx="609600" cy="4667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i1</a:t>
            </a:r>
          </a:p>
        </p:txBody>
      </p:sp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4967288" y="26336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i2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4953000" y="1733550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  <p:sp>
        <p:nvSpPr>
          <p:cNvPr id="450566" name="Line 6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4.44444E-6 L -0.00052 0.12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3.33333E-6 L 0.00226 3.33333E-6 C 1.94444E-6 3.33333E-6 -0.00226 0.03379 -0.00226 0.06203 L -0.00226 0.125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50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2.5E-6 0.12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15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4960938" y="4333875"/>
            <a:ext cx="609600" cy="4667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i1</a:t>
            </a: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4967288" y="352901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i2</a:t>
            </a:r>
          </a:p>
        </p:txBody>
      </p:sp>
      <p:sp>
        <p:nvSpPr>
          <p:cNvPr id="451589" name="Text Box 5"/>
          <p:cNvSpPr txBox="1">
            <a:spLocks noChangeArrowheads="1"/>
          </p:cNvSpPr>
          <p:nvPr/>
        </p:nvSpPr>
        <p:spPr bwMode="auto">
          <a:xfrm>
            <a:off x="4953000" y="2628900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  <p:sp>
        <p:nvSpPr>
          <p:cNvPr id="451590" name="Line 6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4.44444E-6 L -0.00052 0.12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3.33333E-6 L 0.00226 3.33333E-6 C 1.94444E-6 3.33333E-6 -0.00226 0.03379 -0.00226 0.06203 L -0.00226 0.125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2.5E-6 0.12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1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2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4960938" y="5172075"/>
            <a:ext cx="609600" cy="466725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i1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4967288" y="436721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i2</a:t>
            </a:r>
          </a:p>
        </p:txBody>
      </p:sp>
      <p:sp>
        <p:nvSpPr>
          <p:cNvPr id="452613" name="Text Box 5"/>
          <p:cNvSpPr txBox="1">
            <a:spLocks noChangeArrowheads="1"/>
          </p:cNvSpPr>
          <p:nvPr/>
        </p:nvSpPr>
        <p:spPr bwMode="auto">
          <a:xfrm>
            <a:off x="4953000" y="3467100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  <p:sp>
        <p:nvSpPr>
          <p:cNvPr id="452614" name="Line 6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4.44444E-6 L -0.00052 0.12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2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-4.44444E-6 L 0.00469 -4.44444E-6 C 0.00069 -4.44444E-6 -0.0033 0.06598 -0.0033 0.12153 L -0.0033 0.24514 " pathEditMode="relative" rAng="0" ptsTypes="FfFF">
                                      <p:cBhvr>
                                        <p:cTn id="8" dur="2000" fill="hold"/>
                                        <p:tgtEl>
                                          <p:spTgt spid="452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2.5E-6 0.126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6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4967288" y="51863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i2</a:t>
            </a:r>
          </a:p>
        </p:txBody>
      </p:sp>
      <p:sp>
        <p:nvSpPr>
          <p:cNvPr id="453637" name="Text Box 5"/>
          <p:cNvSpPr txBox="1">
            <a:spLocks noChangeArrowheads="1"/>
          </p:cNvSpPr>
          <p:nvPr/>
        </p:nvSpPr>
        <p:spPr bwMode="auto">
          <a:xfrm>
            <a:off x="4953000" y="4286250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  <p:sp>
        <p:nvSpPr>
          <p:cNvPr id="453638" name="Line 6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00052 0.25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-2.5E-6 0.126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46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4600" y="357188"/>
            <a:ext cx="6656388" cy="6145212"/>
          </a:xfrm>
          <a:prstGeom prst="rect">
            <a:avLst/>
          </a:prstGeom>
          <a:noFill/>
        </p:spPr>
      </p:pic>
      <p:sp>
        <p:nvSpPr>
          <p:cNvPr id="454660" name="Text Box 4"/>
          <p:cNvSpPr txBox="1">
            <a:spLocks noChangeArrowheads="1"/>
          </p:cNvSpPr>
          <p:nvPr/>
        </p:nvSpPr>
        <p:spPr bwMode="auto">
          <a:xfrm>
            <a:off x="4953000" y="5091113"/>
            <a:ext cx="609600" cy="466725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i="1">
                <a:solidFill>
                  <a:schemeClr val="bg1"/>
                </a:solidFill>
                <a:latin typeface="Arial" pitchFamily="34" charset="0"/>
              </a:rPr>
              <a:t>i3</a:t>
            </a:r>
          </a:p>
        </p:txBody>
      </p:sp>
      <p:sp>
        <p:nvSpPr>
          <p:cNvPr id="454661" name="Line 5"/>
          <p:cNvSpPr>
            <a:spLocks noChangeShapeType="1"/>
          </p:cNvSpPr>
          <p:nvPr/>
        </p:nvSpPr>
        <p:spPr bwMode="auto">
          <a:xfrm rot="-5400000">
            <a:off x="2014538" y="762000"/>
            <a:ext cx="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 0.268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ts val="3000"/>
              </a:lnSpc>
              <a:spcBef>
                <a:spcPts val="600"/>
              </a:spcBef>
              <a:buClr>
                <a:srgbClr val="4B01E8"/>
              </a:buClr>
            </a:pPr>
            <a:r>
              <a:rPr lang="en-US" sz="2200" dirty="0" err="1" smtClean="0"/>
              <a:t>Pencapaian</a:t>
            </a:r>
            <a:r>
              <a:rPr lang="en-US" sz="2200" dirty="0" smtClean="0"/>
              <a:t> </a:t>
            </a:r>
            <a:r>
              <a:rPr lang="en-US" sz="2200" dirty="0" err="1" smtClean="0"/>
              <a:t>performa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salah</a:t>
            </a:r>
            <a:r>
              <a:rPr lang="en-US" sz="2200" dirty="0" smtClean="0"/>
              <a:t> </a:t>
            </a:r>
            <a:r>
              <a:rPr lang="en-US" sz="2200" dirty="0" err="1" smtClean="0"/>
              <a:t>satu</a:t>
            </a:r>
            <a:r>
              <a:rPr lang="en-US" sz="2200" dirty="0" smtClean="0"/>
              <a:t> </a:t>
            </a:r>
            <a:r>
              <a:rPr lang="en-US" sz="2200" dirty="0" err="1" smtClean="0"/>
              <a:t>tujuan</a:t>
            </a:r>
            <a:r>
              <a:rPr lang="en-US" sz="2200" dirty="0" smtClean="0"/>
              <a:t> </a:t>
            </a:r>
            <a:r>
              <a:rPr lang="en-US" sz="2200" dirty="0" err="1" smtClean="0"/>
              <a:t>utama</a:t>
            </a:r>
            <a:r>
              <a:rPr lang="en-US" sz="2200" dirty="0" smtClean="0"/>
              <a:t> </a:t>
            </a:r>
            <a:r>
              <a:rPr lang="en-US" sz="2200" dirty="0" err="1" smtClean="0"/>
              <a:t>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arsitek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.</a:t>
            </a:r>
          </a:p>
          <a:p>
            <a:pPr marL="342900" indent="-342900" algn="just">
              <a:lnSpc>
                <a:spcPts val="3000"/>
              </a:lnSpc>
              <a:spcBef>
                <a:spcPts val="600"/>
              </a:spcBef>
              <a:buClr>
                <a:srgbClr val="4B01E8"/>
              </a:buClr>
            </a:pPr>
            <a:r>
              <a:rPr lang="en-US" sz="2200" dirty="0" err="1" smtClean="0"/>
              <a:t>Penyediaan</a:t>
            </a:r>
            <a:r>
              <a:rPr lang="en-US" sz="2200" dirty="0" smtClean="0"/>
              <a:t> </a:t>
            </a:r>
            <a:r>
              <a:rPr lang="en-US" sz="2200" dirty="0" err="1" smtClean="0"/>
              <a:t>teknik</a:t>
            </a:r>
            <a:r>
              <a:rPr lang="en-US" sz="2200" dirty="0" smtClean="0"/>
              <a:t> </a:t>
            </a:r>
            <a:r>
              <a:rPr lang="en-US" sz="2200" i="1" dirty="0" smtClean="0"/>
              <a:t>overlap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paralelisme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teknik</a:t>
            </a:r>
            <a:r>
              <a:rPr lang="en-US" sz="2200" dirty="0" smtClean="0"/>
              <a:t> </a:t>
            </a:r>
            <a:r>
              <a:rPr lang="en-US" sz="2200" dirty="0" err="1" smtClean="0"/>
              <a:t>standar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performa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.</a:t>
            </a:r>
          </a:p>
          <a:p>
            <a:pPr marL="342900" indent="-342900" algn="just">
              <a:lnSpc>
                <a:spcPts val="3000"/>
              </a:lnSpc>
              <a:spcBef>
                <a:spcPts val="600"/>
              </a:spcBef>
              <a:buClr>
                <a:srgbClr val="4B01E8"/>
              </a:buClr>
            </a:pPr>
            <a:r>
              <a:rPr lang="en-US" sz="2200" dirty="0" err="1" smtClean="0"/>
              <a:t>Teknik</a:t>
            </a:r>
            <a:r>
              <a:rPr lang="en-US" sz="2200" dirty="0" smtClean="0"/>
              <a:t> lain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multiprosesor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. </a:t>
            </a:r>
          </a:p>
          <a:p>
            <a:pPr marL="342900" indent="-342900" algn="just">
              <a:lnSpc>
                <a:spcPts val="3000"/>
              </a:lnSpc>
              <a:spcBef>
                <a:spcPts val="600"/>
              </a:spcBef>
              <a:buClr>
                <a:srgbClr val="4B01E8"/>
              </a:buClr>
            </a:pPr>
            <a:r>
              <a:rPr lang="en-US" sz="2200" dirty="0" err="1" smtClean="0"/>
              <a:t>Desain</a:t>
            </a:r>
            <a:r>
              <a:rPr lang="en-US" sz="2200" dirty="0" smtClean="0"/>
              <a:t> unit </a:t>
            </a:r>
            <a:r>
              <a:rPr lang="en-US" sz="2200" dirty="0" err="1" smtClean="0"/>
              <a:t>kontrol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kompleks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beberapa</a:t>
            </a:r>
            <a:r>
              <a:rPr lang="en-US" sz="2200" dirty="0" smtClean="0"/>
              <a:t> </a:t>
            </a:r>
            <a:r>
              <a:rPr lang="en-US" sz="2200" dirty="0" err="1" smtClean="0"/>
              <a:t>datapath</a:t>
            </a:r>
            <a:r>
              <a:rPr lang="en-US" sz="2200" dirty="0" smtClean="0"/>
              <a:t> </a:t>
            </a:r>
            <a:r>
              <a:rPr lang="en-US" sz="2200" dirty="0" err="1" smtClean="0"/>
              <a:t>beroperasi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simultan</a:t>
            </a:r>
            <a:r>
              <a:rPr lang="en-US" sz="2200" dirty="0" smtClean="0"/>
              <a:t>.</a:t>
            </a:r>
          </a:p>
          <a:p>
            <a:pPr>
              <a:lnSpc>
                <a:spcPts val="3000"/>
              </a:lnSpc>
              <a:spcBef>
                <a:spcPts val="600"/>
              </a:spcBef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990600"/>
          </a:xfrm>
        </p:spPr>
        <p:txBody>
          <a:bodyPr/>
          <a:lstStyle/>
          <a:p>
            <a:r>
              <a:rPr lang="en-US" dirty="0" smtClean="0"/>
              <a:t>What is Pipelining?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153400" cy="44958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Pipelining</a:t>
            </a:r>
            <a:r>
              <a:rPr lang="en-US" sz="3200" dirty="0" smtClean="0">
                <a:solidFill>
                  <a:schemeClr val="hlink"/>
                </a:solidFill>
              </a:rPr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teknik</a:t>
            </a:r>
            <a:r>
              <a:rPr lang="en-US" sz="3200" dirty="0" smtClean="0"/>
              <a:t> </a:t>
            </a:r>
            <a:r>
              <a:rPr lang="en-US" sz="3200" dirty="0" err="1" smtClean="0"/>
              <a:t>pemecahan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pekerjaan</a:t>
            </a:r>
            <a:r>
              <a:rPr lang="en-US" sz="3200" dirty="0" smtClean="0"/>
              <a:t>/ 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sub-</a:t>
            </a:r>
            <a:r>
              <a:rPr lang="en-US" sz="3200" dirty="0" err="1" smtClean="0"/>
              <a:t>tugas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mengeksekusi</a:t>
            </a:r>
            <a:r>
              <a:rPr lang="en-US" sz="3200" dirty="0" smtClean="0"/>
              <a:t> sub-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bersamaan</a:t>
            </a:r>
            <a:r>
              <a:rPr lang="en-US" sz="3200" dirty="0" smtClean="0"/>
              <a:t>/ </a:t>
            </a:r>
            <a:r>
              <a:rPr lang="en-US" sz="3200" dirty="0" err="1" smtClean="0"/>
              <a:t>paralel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unit-unit multi hardware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segmen-segmen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algn="just" fontAlgn="auto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100" dirty="0" err="1" smtClean="0">
                <a:solidFill>
                  <a:srgbClr val="FF0000"/>
                </a:solidFill>
              </a:rPr>
              <a:t>Tujuan</a:t>
            </a:r>
            <a:r>
              <a:rPr lang="en-US" sz="3100" i="1" dirty="0" smtClean="0">
                <a:solidFill>
                  <a:schemeClr val="hlink"/>
                </a:solidFill>
              </a:rPr>
              <a:t> </a:t>
            </a:r>
            <a:r>
              <a:rPr lang="en-US" sz="3100" dirty="0" err="1" smtClean="0"/>
              <a:t>yg</a:t>
            </a:r>
            <a:r>
              <a:rPr lang="en-US" sz="3100" dirty="0" smtClean="0"/>
              <a:t> </a:t>
            </a:r>
            <a:r>
              <a:rPr lang="en-US" sz="3100" dirty="0" err="1" smtClean="0"/>
              <a:t>ingin</a:t>
            </a:r>
            <a:r>
              <a:rPr lang="en-US" sz="3100" dirty="0" smtClean="0"/>
              <a:t> </a:t>
            </a:r>
            <a:r>
              <a:rPr lang="en-US" sz="3100" dirty="0" err="1" smtClean="0"/>
              <a:t>dicapai</a:t>
            </a:r>
            <a:r>
              <a:rPr lang="en-US" sz="3100" dirty="0" smtClean="0"/>
              <a:t> </a:t>
            </a:r>
            <a:r>
              <a:rPr lang="en-US" sz="3100" dirty="0" err="1" smtClean="0"/>
              <a:t>dlm</a:t>
            </a:r>
            <a:r>
              <a:rPr lang="en-US" sz="3100" dirty="0" smtClean="0"/>
              <a:t> pipeline </a:t>
            </a:r>
            <a:r>
              <a:rPr lang="en-US" sz="3100" dirty="0" err="1" smtClean="0"/>
              <a:t>adalah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meningkatkan</a:t>
            </a:r>
            <a:r>
              <a:rPr lang="en-US" sz="3100" dirty="0" smtClean="0"/>
              <a:t> </a:t>
            </a:r>
            <a:r>
              <a:rPr lang="en-US" sz="3100" i="1" dirty="0" smtClean="0">
                <a:solidFill>
                  <a:srgbClr val="4B01E8"/>
                </a:solidFill>
              </a:rPr>
              <a:t>throughput</a:t>
            </a:r>
            <a:r>
              <a:rPr lang="en-US" sz="3100" dirty="0" smtClean="0">
                <a:solidFill>
                  <a:srgbClr val="4B01E8"/>
                </a:solidFill>
              </a:rPr>
              <a:t>. </a:t>
            </a:r>
            <a:r>
              <a:rPr lang="en-US" sz="3100" dirty="0" smtClean="0"/>
              <a:t>(</a:t>
            </a:r>
            <a:r>
              <a:rPr kumimoji="1" lang="en-US" altLang="ko-KR" sz="31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굴림" pitchFamily="34" charset="-127"/>
              </a:rPr>
              <a:t>the number of instructions complete per unit of time - but it is not reduce the execution time of an individual instruction)</a:t>
            </a:r>
            <a:endParaRPr lang="en-US" sz="3100" dirty="0" smtClean="0"/>
          </a:p>
          <a:p>
            <a:pPr algn="just" fontAlgn="auto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100" dirty="0" err="1" smtClean="0"/>
              <a:t>Waktu</a:t>
            </a:r>
            <a:r>
              <a:rPr lang="en-US" sz="3100" dirty="0" smtClean="0"/>
              <a:t> </a:t>
            </a:r>
            <a:r>
              <a:rPr lang="en-US" sz="3100" dirty="0" err="1" smtClean="0"/>
              <a:t>yg</a:t>
            </a:r>
            <a:r>
              <a:rPr lang="en-US" sz="3100" dirty="0" smtClean="0"/>
              <a:t> </a:t>
            </a:r>
            <a:r>
              <a:rPr lang="en-US" sz="3100" dirty="0" err="1" smtClean="0"/>
              <a:t>digunakan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eksekusi</a:t>
            </a:r>
            <a:r>
              <a:rPr lang="en-US" sz="3100" dirty="0" smtClean="0"/>
              <a:t> </a:t>
            </a:r>
            <a:r>
              <a:rPr lang="en-US" sz="3100" dirty="0" err="1" smtClean="0"/>
              <a:t>setiap</a:t>
            </a:r>
            <a:r>
              <a:rPr lang="en-US" sz="3100" dirty="0" smtClean="0"/>
              <a:t> </a:t>
            </a:r>
            <a:r>
              <a:rPr lang="en-US" sz="3100" dirty="0" err="1" smtClean="0"/>
              <a:t>tugas</a:t>
            </a:r>
            <a:r>
              <a:rPr lang="en-US" sz="3100" dirty="0" smtClean="0"/>
              <a:t> </a:t>
            </a:r>
            <a:r>
              <a:rPr lang="en-US" sz="3100" dirty="0" err="1" smtClean="0"/>
              <a:t>sama</a:t>
            </a:r>
            <a:r>
              <a:rPr lang="en-US" sz="3100" dirty="0" smtClean="0"/>
              <a:t> </a:t>
            </a:r>
            <a:r>
              <a:rPr lang="en-US" sz="3100" dirty="0" err="1" smtClean="0"/>
              <a:t>dengan</a:t>
            </a:r>
            <a:r>
              <a:rPr lang="en-US" sz="3100" dirty="0" smtClean="0"/>
              <a:t> </a:t>
            </a:r>
            <a:r>
              <a:rPr lang="en-US" sz="3100" dirty="0" err="1" smtClean="0"/>
              <a:t>waktu</a:t>
            </a:r>
            <a:r>
              <a:rPr lang="en-US" sz="3100" dirty="0" smtClean="0"/>
              <a:t> </a:t>
            </a:r>
            <a:r>
              <a:rPr lang="en-US" sz="3100" dirty="0" err="1" smtClean="0"/>
              <a:t>yg</a:t>
            </a:r>
            <a:r>
              <a:rPr lang="en-US" sz="3100" dirty="0" smtClean="0"/>
              <a:t> </a:t>
            </a:r>
            <a:r>
              <a:rPr lang="en-US" sz="3100" dirty="0" err="1" smtClean="0"/>
              <a:t>digunakan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satu</a:t>
            </a:r>
            <a:r>
              <a:rPr lang="en-US" sz="3100" dirty="0" smtClean="0"/>
              <a:t> </a:t>
            </a:r>
            <a:r>
              <a:rPr lang="en-US" sz="3100" dirty="0" err="1" smtClean="0"/>
              <a:t>eksekusi</a:t>
            </a:r>
            <a:r>
              <a:rPr lang="en-US" sz="3100" dirty="0" smtClean="0"/>
              <a:t> </a:t>
            </a:r>
            <a:r>
              <a:rPr lang="en-US" sz="3100" i="1" dirty="0" smtClean="0">
                <a:solidFill>
                  <a:srgbClr val="4B01E8"/>
                </a:solidFill>
              </a:rPr>
              <a:t>non-pipeline.</a:t>
            </a:r>
          </a:p>
          <a:p>
            <a:pPr algn="just" fontAlgn="auto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100" dirty="0" err="1" smtClean="0"/>
              <a:t>Tetapi</a:t>
            </a:r>
            <a:r>
              <a:rPr lang="en-US" sz="3100" dirty="0" smtClean="0"/>
              <a:t> </a:t>
            </a:r>
            <a:r>
              <a:rPr lang="en-US" sz="3100" dirty="0" err="1" smtClean="0"/>
              <a:t>karena</a:t>
            </a:r>
            <a:r>
              <a:rPr lang="en-US" sz="3100" dirty="0" smtClean="0"/>
              <a:t> </a:t>
            </a:r>
            <a:r>
              <a:rPr lang="en-US" sz="3100" dirty="0" err="1" smtClean="0"/>
              <a:t>eksekusi</a:t>
            </a:r>
            <a:r>
              <a:rPr lang="en-US" sz="3100" dirty="0" smtClean="0"/>
              <a:t> </a:t>
            </a:r>
            <a:r>
              <a:rPr lang="en-US" sz="3100" dirty="0" err="1" smtClean="0"/>
              <a:t>tugas</a:t>
            </a:r>
            <a:r>
              <a:rPr lang="en-US" sz="3100" dirty="0" smtClean="0"/>
              <a:t> </a:t>
            </a:r>
            <a:r>
              <a:rPr lang="en-US" sz="3100" dirty="0" err="1" smtClean="0"/>
              <a:t>yg</a:t>
            </a:r>
            <a:r>
              <a:rPr lang="en-US" sz="3100" dirty="0" smtClean="0"/>
              <a:t> </a:t>
            </a:r>
            <a:r>
              <a:rPr lang="en-US" sz="3100" dirty="0" err="1" smtClean="0"/>
              <a:t>berurutan</a:t>
            </a:r>
            <a:r>
              <a:rPr lang="en-US" sz="3100" dirty="0" smtClean="0"/>
              <a:t> </a:t>
            </a:r>
            <a:r>
              <a:rPr lang="en-US" sz="3100" dirty="0" err="1" smtClean="0"/>
              <a:t>dilakukan</a:t>
            </a:r>
            <a:r>
              <a:rPr lang="en-US" sz="3100" dirty="0" smtClean="0"/>
              <a:t> </a:t>
            </a:r>
            <a:r>
              <a:rPr lang="en-US" sz="3100" dirty="0" err="1" smtClean="0"/>
              <a:t>secara</a:t>
            </a:r>
            <a:r>
              <a:rPr lang="en-US" sz="3100" dirty="0" smtClean="0"/>
              <a:t> </a:t>
            </a:r>
            <a:r>
              <a:rPr lang="en-US" sz="3100" dirty="0" err="1" smtClean="0"/>
              <a:t>bersamaan</a:t>
            </a:r>
            <a:r>
              <a:rPr lang="en-US" sz="3100" dirty="0" smtClean="0"/>
              <a:t>, </a:t>
            </a:r>
            <a:r>
              <a:rPr lang="en-US" sz="3100" dirty="0" err="1" smtClean="0"/>
              <a:t>maka</a:t>
            </a:r>
            <a:r>
              <a:rPr lang="en-US" sz="3100" dirty="0" smtClean="0"/>
              <a:t> </a:t>
            </a:r>
            <a:r>
              <a:rPr lang="en-US" sz="3100" dirty="0" err="1" smtClean="0"/>
              <a:t>jumlah</a:t>
            </a:r>
            <a:r>
              <a:rPr lang="en-US" sz="3100" dirty="0" smtClean="0"/>
              <a:t> </a:t>
            </a:r>
            <a:r>
              <a:rPr lang="en-US" sz="3100" dirty="0" err="1" smtClean="0"/>
              <a:t>tugas</a:t>
            </a:r>
            <a:r>
              <a:rPr lang="en-US" sz="3100" dirty="0" smtClean="0"/>
              <a:t> </a:t>
            </a:r>
            <a:r>
              <a:rPr lang="en-US" sz="3100" dirty="0" err="1" smtClean="0"/>
              <a:t>yg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dieksekusi</a:t>
            </a:r>
            <a:r>
              <a:rPr lang="en-US" sz="3100" dirty="0" smtClean="0"/>
              <a:t> </a:t>
            </a:r>
            <a:r>
              <a:rPr lang="en-US" sz="3100" dirty="0" err="1" smtClean="0"/>
              <a:t>dlm</a:t>
            </a:r>
            <a:r>
              <a:rPr lang="en-US" sz="3100" dirty="0" smtClean="0"/>
              <a:t> </a:t>
            </a:r>
            <a:r>
              <a:rPr lang="en-US" sz="3100" dirty="0" err="1" smtClean="0"/>
              <a:t>suatu</a:t>
            </a:r>
            <a:r>
              <a:rPr lang="en-US" sz="3100" dirty="0" smtClean="0"/>
              <a:t> </a:t>
            </a:r>
            <a:r>
              <a:rPr lang="en-US" sz="3100" dirty="0" err="1" smtClean="0"/>
              <a:t>waktu</a:t>
            </a:r>
            <a:r>
              <a:rPr lang="en-US" sz="3100" dirty="0" smtClean="0"/>
              <a:t> </a:t>
            </a:r>
            <a:r>
              <a:rPr lang="en-US" sz="3100" dirty="0" err="1" smtClean="0"/>
              <a:t>yg</a:t>
            </a:r>
            <a:r>
              <a:rPr lang="en-US" sz="3100" dirty="0" smtClean="0"/>
              <a:t> </a:t>
            </a:r>
            <a:r>
              <a:rPr lang="en-US" sz="3100" dirty="0" err="1" smtClean="0"/>
              <a:t>disediakan</a:t>
            </a:r>
            <a:r>
              <a:rPr lang="en-US" sz="3100" dirty="0" smtClean="0"/>
              <a:t> </a:t>
            </a:r>
            <a:r>
              <a:rPr lang="en-US" sz="3100" dirty="0" err="1" smtClean="0"/>
              <a:t>lebih</a:t>
            </a:r>
            <a:r>
              <a:rPr lang="en-US" sz="3100" dirty="0" smtClean="0"/>
              <a:t> </a:t>
            </a:r>
            <a:r>
              <a:rPr lang="en-US" sz="3100" dirty="0" err="1" smtClean="0"/>
              <a:t>tinggi</a:t>
            </a:r>
            <a:endParaRPr lang="en-US" sz="3100" dirty="0" smtClean="0"/>
          </a:p>
          <a:p>
            <a:pPr algn="just" fontAlgn="auto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100" i="1" dirty="0" smtClean="0">
                <a:solidFill>
                  <a:srgbClr val="4B01E8"/>
                </a:solidFill>
              </a:rPr>
              <a:t>Hardware pipeline</a:t>
            </a:r>
            <a:r>
              <a:rPr lang="en-US" sz="3100" dirty="0" smtClean="0"/>
              <a:t> </a:t>
            </a:r>
            <a:r>
              <a:rPr lang="en-US" sz="3100" dirty="0" err="1" smtClean="0"/>
              <a:t>menyediakan</a:t>
            </a:r>
            <a:r>
              <a:rPr lang="en-US" sz="3100" dirty="0" smtClean="0"/>
              <a:t> </a:t>
            </a:r>
            <a:r>
              <a:rPr lang="en-US" sz="3100" i="1" dirty="0" smtClean="0"/>
              <a:t>throughput</a:t>
            </a:r>
            <a:r>
              <a:rPr lang="en-US" sz="3100" dirty="0" smtClean="0"/>
              <a:t> yang </a:t>
            </a:r>
            <a:r>
              <a:rPr lang="en-US" sz="3100" dirty="0" err="1" smtClean="0"/>
              <a:t>lebih</a:t>
            </a:r>
            <a:r>
              <a:rPr lang="en-US" sz="3100" dirty="0" smtClean="0"/>
              <a:t> </a:t>
            </a:r>
            <a:r>
              <a:rPr lang="en-US" sz="3100" dirty="0" err="1" smtClean="0"/>
              <a:t>baik</a:t>
            </a:r>
            <a:r>
              <a:rPr lang="en-US" sz="3100" dirty="0" smtClean="0"/>
              <a:t> </a:t>
            </a:r>
            <a:r>
              <a:rPr lang="en-US" sz="3100" dirty="0" err="1" smtClean="0"/>
              <a:t>dibandingkan</a:t>
            </a:r>
            <a:r>
              <a:rPr lang="en-US" sz="3100" dirty="0" smtClean="0"/>
              <a:t> </a:t>
            </a:r>
            <a:r>
              <a:rPr lang="en-US" sz="3100" dirty="0" err="1" smtClean="0"/>
              <a:t>dgn</a:t>
            </a:r>
            <a:r>
              <a:rPr lang="en-US" sz="3100" dirty="0" smtClean="0"/>
              <a:t> </a:t>
            </a:r>
            <a:r>
              <a:rPr lang="en-US" sz="3100" i="1" dirty="0" smtClean="0"/>
              <a:t>hardware </a:t>
            </a:r>
            <a:r>
              <a:rPr lang="en-US" sz="3100" i="1" dirty="0" smtClean="0">
                <a:solidFill>
                  <a:srgbClr val="4B01E8"/>
                </a:solidFill>
              </a:rPr>
              <a:t>non-pipeline</a:t>
            </a:r>
            <a:r>
              <a:rPr lang="en-US" sz="3100" dirty="0" smtClean="0"/>
              <a:t>.</a:t>
            </a:r>
          </a:p>
          <a:p>
            <a:pPr>
              <a:lnSpc>
                <a:spcPts val="26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Analogy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89000" y="1905000"/>
            <a:ext cx="4760913" cy="3762375"/>
          </a:xfrm>
          <a:prstGeom prst="rect">
            <a:avLst/>
          </a:prstGeom>
          <a:noFill/>
          <a:ln/>
        </p:spPr>
        <p:txBody>
          <a:bodyPr vert="horz" lIns="90488" tIns="44450" rIns="90488" bIns="44450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Laundry Example</a:t>
            </a: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Ann, Brian, Cathy, Dave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 have one load of clothes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wash, dry, and fold</a:t>
            </a: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Washer takes 30 minutes</a:t>
            </a: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Dryer takes 40 minutes</a:t>
            </a: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ts val="288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“Folder” takes 20 minutes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705600" y="4440237"/>
            <a:ext cx="673100" cy="800100"/>
            <a:chOff x="4228" y="2820"/>
            <a:chExt cx="424" cy="504"/>
          </a:xfrm>
        </p:grpSpPr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4228" y="2820"/>
              <a:ext cx="424" cy="504"/>
              <a:chOff x="4228" y="2820"/>
              <a:chExt cx="424" cy="504"/>
            </a:xfrm>
          </p:grpSpPr>
          <p:sp>
            <p:nvSpPr>
              <p:cNvPr id="9" name="AutoShape 6"/>
              <p:cNvSpPr>
                <a:spLocks noChangeArrowheads="1"/>
              </p:cNvSpPr>
              <p:nvPr/>
            </p:nvSpPr>
            <p:spPr bwMode="auto">
              <a:xfrm>
                <a:off x="4228" y="2900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auto">
              <a:xfrm>
                <a:off x="4324" y="2820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rgbClr val="A2C1FE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Oval 8"/>
            <p:cNvSpPr>
              <a:spLocks noChangeArrowheads="1"/>
            </p:cNvSpPr>
            <p:nvPr/>
          </p:nvSpPr>
          <p:spPr bwMode="auto">
            <a:xfrm>
              <a:off x="4356" y="2860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4280" y="3096"/>
              <a:ext cx="224" cy="96"/>
            </a:xfrm>
            <a:prstGeom prst="octagon">
              <a:avLst>
                <a:gd name="adj" fmla="val 29282"/>
              </a:avLst>
            </a:prstGeom>
            <a:solidFill>
              <a:srgbClr val="A2C1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6781800" y="5659437"/>
            <a:ext cx="661988" cy="649288"/>
            <a:chOff x="4319" y="3408"/>
            <a:chExt cx="417" cy="409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4321" y="3601"/>
              <a:ext cx="415" cy="216"/>
              <a:chOff x="4321" y="3601"/>
              <a:chExt cx="415" cy="216"/>
            </a:xfrm>
          </p:grpSpPr>
          <p:sp>
            <p:nvSpPr>
              <p:cNvPr id="16" name="Freeform 12"/>
              <p:cNvSpPr>
                <a:spLocks/>
              </p:cNvSpPr>
              <p:nvPr/>
            </p:nvSpPr>
            <p:spPr bwMode="auto">
              <a:xfrm>
                <a:off x="4523" y="3602"/>
                <a:ext cx="96" cy="21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95" y="0"/>
                  </a:cxn>
                  <a:cxn ang="0">
                    <a:pos x="26" y="214"/>
                  </a:cxn>
                  <a:cxn ang="0">
                    <a:pos x="0" y="214"/>
                  </a:cxn>
                  <a:cxn ang="0">
                    <a:pos x="69" y="0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518" y="3601"/>
                <a:ext cx="218" cy="12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4517" y="3692"/>
                <a:ext cx="218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4321" y="3692"/>
                <a:ext cx="116" cy="13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6"/>
            <p:cNvGrpSpPr>
              <a:grpSpLocks/>
            </p:cNvGrpSpPr>
            <p:nvPr/>
          </p:nvGrpSpPr>
          <p:grpSpPr bwMode="auto">
            <a:xfrm>
              <a:off x="4319" y="3408"/>
              <a:ext cx="217" cy="409"/>
              <a:chOff x="4319" y="3408"/>
              <a:chExt cx="217" cy="409"/>
            </a:xfrm>
          </p:grpSpPr>
          <p:sp>
            <p:nvSpPr>
              <p:cNvPr id="14" name="Oval 17"/>
              <p:cNvSpPr>
                <a:spLocks noChangeArrowheads="1"/>
              </p:cNvSpPr>
              <p:nvPr/>
            </p:nvSpPr>
            <p:spPr bwMode="auto">
              <a:xfrm>
                <a:off x="4403" y="3408"/>
                <a:ext cx="55" cy="55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8"/>
              <p:cNvSpPr>
                <a:spLocks/>
              </p:cNvSpPr>
              <p:nvPr/>
            </p:nvSpPr>
            <p:spPr bwMode="auto">
              <a:xfrm>
                <a:off x="4319" y="3485"/>
                <a:ext cx="217" cy="332"/>
              </a:xfrm>
              <a:custGeom>
                <a:avLst/>
                <a:gdLst/>
                <a:ahLst/>
                <a:cxnLst>
                  <a:cxn ang="0">
                    <a:pos x="2" y="153"/>
                  </a:cxn>
                  <a:cxn ang="0">
                    <a:pos x="1" y="157"/>
                  </a:cxn>
                  <a:cxn ang="0">
                    <a:pos x="0" y="163"/>
                  </a:cxn>
                  <a:cxn ang="0">
                    <a:pos x="0" y="168"/>
                  </a:cxn>
                  <a:cxn ang="0">
                    <a:pos x="2" y="174"/>
                  </a:cxn>
                  <a:cxn ang="0">
                    <a:pos x="5" y="179"/>
                  </a:cxn>
                  <a:cxn ang="0">
                    <a:pos x="9" y="183"/>
                  </a:cxn>
                  <a:cxn ang="0">
                    <a:pos x="14" y="186"/>
                  </a:cxn>
                  <a:cxn ang="0">
                    <a:pos x="17" y="186"/>
                  </a:cxn>
                  <a:cxn ang="0">
                    <a:pos x="23" y="186"/>
                  </a:cxn>
                  <a:cxn ang="0">
                    <a:pos x="141" y="331"/>
                  </a:cxn>
                  <a:cxn ang="0">
                    <a:pos x="178" y="159"/>
                  </a:cxn>
                  <a:cxn ang="0">
                    <a:pos x="177" y="155"/>
                  </a:cxn>
                  <a:cxn ang="0">
                    <a:pos x="176" y="152"/>
                  </a:cxn>
                  <a:cxn ang="0">
                    <a:pos x="173" y="149"/>
                  </a:cxn>
                  <a:cxn ang="0">
                    <a:pos x="170" y="147"/>
                  </a:cxn>
                  <a:cxn ang="0">
                    <a:pos x="166" y="145"/>
                  </a:cxn>
                  <a:cxn ang="0">
                    <a:pos x="161" y="145"/>
                  </a:cxn>
                  <a:cxn ang="0">
                    <a:pos x="157" y="145"/>
                  </a:cxn>
                  <a:cxn ang="0">
                    <a:pos x="153" y="145"/>
                  </a:cxn>
                  <a:cxn ang="0">
                    <a:pos x="104" y="84"/>
                  </a:cxn>
                  <a:cxn ang="0">
                    <a:pos x="201" y="104"/>
                  </a:cxn>
                  <a:cxn ang="0">
                    <a:pos x="204" y="103"/>
                  </a:cxn>
                  <a:cxn ang="0">
                    <a:pos x="207" y="103"/>
                  </a:cxn>
                  <a:cxn ang="0">
                    <a:pos x="211" y="100"/>
                  </a:cxn>
                  <a:cxn ang="0">
                    <a:pos x="214" y="97"/>
                  </a:cxn>
                  <a:cxn ang="0">
                    <a:pos x="215" y="93"/>
                  </a:cxn>
                  <a:cxn ang="0">
                    <a:pos x="216" y="88"/>
                  </a:cxn>
                  <a:cxn ang="0">
                    <a:pos x="215" y="83"/>
                  </a:cxn>
                  <a:cxn ang="0">
                    <a:pos x="213" y="79"/>
                  </a:cxn>
                  <a:cxn ang="0">
                    <a:pos x="210" y="76"/>
                  </a:cxn>
                  <a:cxn ang="0">
                    <a:pos x="206" y="73"/>
                  </a:cxn>
                  <a:cxn ang="0">
                    <a:pos x="203" y="72"/>
                  </a:cxn>
                  <a:cxn ang="0">
                    <a:pos x="137" y="72"/>
                  </a:cxn>
                  <a:cxn ang="0">
                    <a:pos x="125" y="47"/>
                  </a:cxn>
                  <a:cxn ang="0">
                    <a:pos x="126" y="41"/>
                  </a:cxn>
                  <a:cxn ang="0">
                    <a:pos x="127" y="34"/>
                  </a:cxn>
                  <a:cxn ang="0">
                    <a:pos x="127" y="27"/>
                  </a:cxn>
                  <a:cxn ang="0">
                    <a:pos x="125" y="21"/>
                  </a:cxn>
                  <a:cxn ang="0">
                    <a:pos x="123" y="17"/>
                  </a:cxn>
                  <a:cxn ang="0">
                    <a:pos x="120" y="12"/>
                  </a:cxn>
                  <a:cxn ang="0">
                    <a:pos x="115" y="8"/>
                  </a:cxn>
                  <a:cxn ang="0">
                    <a:pos x="110" y="4"/>
                  </a:cxn>
                  <a:cxn ang="0">
                    <a:pos x="104" y="1"/>
                  </a:cxn>
                  <a:cxn ang="0">
                    <a:pos x="97" y="0"/>
                  </a:cxn>
                  <a:cxn ang="0">
                    <a:pos x="91" y="0"/>
                  </a:cxn>
                  <a:cxn ang="0">
                    <a:pos x="84" y="1"/>
                  </a:cxn>
                  <a:cxn ang="0">
                    <a:pos x="77" y="3"/>
                  </a:cxn>
                  <a:cxn ang="0">
                    <a:pos x="70" y="7"/>
                  </a:cxn>
                  <a:cxn ang="0">
                    <a:pos x="66" y="13"/>
                  </a:cxn>
                  <a:cxn ang="0">
                    <a:pos x="62" y="19"/>
                  </a:cxn>
                  <a:cxn ang="0">
                    <a:pos x="59" y="25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705600" y="3221037"/>
            <a:ext cx="673100" cy="800100"/>
            <a:chOff x="4212" y="2144"/>
            <a:chExt cx="424" cy="504"/>
          </a:xfrm>
        </p:grpSpPr>
        <p:grpSp>
          <p:nvGrpSpPr>
            <p:cNvPr id="21" name="Group 20"/>
            <p:cNvGrpSpPr>
              <a:grpSpLocks/>
            </p:cNvGrpSpPr>
            <p:nvPr/>
          </p:nvGrpSpPr>
          <p:grpSpPr bwMode="auto">
            <a:xfrm>
              <a:off x="4212" y="2144"/>
              <a:ext cx="424" cy="504"/>
              <a:chOff x="4212" y="2144"/>
              <a:chExt cx="424" cy="504"/>
            </a:xfrm>
          </p:grpSpPr>
          <p:grpSp>
            <p:nvGrpSpPr>
              <p:cNvPr id="23" name="Group 21"/>
              <p:cNvGrpSpPr>
                <a:grpSpLocks/>
              </p:cNvGrpSpPr>
              <p:nvPr/>
            </p:nvGrpSpPr>
            <p:grpSpPr bwMode="auto">
              <a:xfrm>
                <a:off x="4212" y="2144"/>
                <a:ext cx="424" cy="504"/>
                <a:chOff x="4212" y="2144"/>
                <a:chExt cx="424" cy="504"/>
              </a:xfrm>
            </p:grpSpPr>
            <p:sp>
              <p:nvSpPr>
                <p:cNvPr id="25" name="AutoShape 22"/>
                <p:cNvSpPr>
                  <a:spLocks noChangeArrowheads="1"/>
                </p:cNvSpPr>
                <p:nvPr/>
              </p:nvSpPr>
              <p:spPr bwMode="auto">
                <a:xfrm>
                  <a:off x="4212" y="2224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AutoShape 23"/>
                <p:cNvSpPr>
                  <a:spLocks noChangeArrowheads="1"/>
                </p:cNvSpPr>
                <p:nvPr/>
              </p:nvSpPr>
              <p:spPr bwMode="auto">
                <a:xfrm>
                  <a:off x="4308" y="2144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4" name="AutoShape 24"/>
              <p:cNvSpPr>
                <a:spLocks noChangeArrowheads="1"/>
              </p:cNvSpPr>
              <p:nvPr/>
            </p:nvSpPr>
            <p:spPr bwMode="auto">
              <a:xfrm>
                <a:off x="4296" y="2260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540" y="2184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861050" y="2078037"/>
            <a:ext cx="2224088" cy="534988"/>
            <a:chOff x="3692" y="1708"/>
            <a:chExt cx="1401" cy="337"/>
          </a:xfrm>
        </p:grpSpPr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3692" y="1708"/>
              <a:ext cx="329" cy="337"/>
              <a:chOff x="3692" y="1708"/>
              <a:chExt cx="329" cy="337"/>
            </a:xfrm>
          </p:grpSpPr>
          <p:sp>
            <p:nvSpPr>
              <p:cNvPr id="38" name="Freeform 28"/>
              <p:cNvSpPr>
                <a:spLocks/>
              </p:cNvSpPr>
              <p:nvPr/>
            </p:nvSpPr>
            <p:spPr bwMode="auto">
              <a:xfrm>
                <a:off x="3692" y="1708"/>
                <a:ext cx="329" cy="295"/>
              </a:xfrm>
              <a:custGeom>
                <a:avLst/>
                <a:gdLst/>
                <a:ahLst/>
                <a:cxnLst>
                  <a:cxn ang="0">
                    <a:pos x="93" y="14"/>
                  </a:cxn>
                  <a:cxn ang="0">
                    <a:pos x="156" y="16"/>
                  </a:cxn>
                  <a:cxn ang="0">
                    <a:pos x="224" y="0"/>
                  </a:cxn>
                  <a:cxn ang="0">
                    <a:pos x="305" y="0"/>
                  </a:cxn>
                  <a:cxn ang="0">
                    <a:pos x="215" y="84"/>
                  </a:cxn>
                  <a:cxn ang="0">
                    <a:pos x="239" y="89"/>
                  </a:cxn>
                  <a:cxn ang="0">
                    <a:pos x="263" y="99"/>
                  </a:cxn>
                  <a:cxn ang="0">
                    <a:pos x="285" y="111"/>
                  </a:cxn>
                  <a:cxn ang="0">
                    <a:pos x="302" y="126"/>
                  </a:cxn>
                  <a:cxn ang="0">
                    <a:pos x="316" y="144"/>
                  </a:cxn>
                  <a:cxn ang="0">
                    <a:pos x="325" y="165"/>
                  </a:cxn>
                  <a:cxn ang="0">
                    <a:pos x="328" y="187"/>
                  </a:cxn>
                  <a:cxn ang="0">
                    <a:pos x="324" y="210"/>
                  </a:cxn>
                  <a:cxn ang="0">
                    <a:pos x="317" y="228"/>
                  </a:cxn>
                  <a:cxn ang="0">
                    <a:pos x="303" y="247"/>
                  </a:cxn>
                  <a:cxn ang="0">
                    <a:pos x="280" y="267"/>
                  </a:cxn>
                  <a:cxn ang="0">
                    <a:pos x="257" y="279"/>
                  </a:cxn>
                  <a:cxn ang="0">
                    <a:pos x="236" y="287"/>
                  </a:cxn>
                  <a:cxn ang="0">
                    <a:pos x="215" y="292"/>
                  </a:cxn>
                  <a:cxn ang="0">
                    <a:pos x="189" y="294"/>
                  </a:cxn>
                  <a:cxn ang="0">
                    <a:pos x="122" y="293"/>
                  </a:cxn>
                  <a:cxn ang="0">
                    <a:pos x="90" y="287"/>
                  </a:cxn>
                  <a:cxn ang="0">
                    <a:pos x="56" y="272"/>
                  </a:cxn>
                  <a:cxn ang="0">
                    <a:pos x="30" y="253"/>
                  </a:cxn>
                  <a:cxn ang="0">
                    <a:pos x="13" y="232"/>
                  </a:cxn>
                  <a:cxn ang="0">
                    <a:pos x="4" y="210"/>
                  </a:cxn>
                  <a:cxn ang="0">
                    <a:pos x="0" y="191"/>
                  </a:cxn>
                  <a:cxn ang="0">
                    <a:pos x="3" y="169"/>
                  </a:cxn>
                  <a:cxn ang="0">
                    <a:pos x="14" y="141"/>
                  </a:cxn>
                  <a:cxn ang="0">
                    <a:pos x="35" y="118"/>
                  </a:cxn>
                  <a:cxn ang="0">
                    <a:pos x="63" y="99"/>
                  </a:cxn>
                  <a:cxn ang="0">
                    <a:pos x="102" y="86"/>
                  </a:cxn>
                  <a:cxn ang="0">
                    <a:pos x="40" y="4"/>
                  </a:cxn>
                </a:cxnLst>
                <a:rect l="0" t="0" r="r" b="b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Rectangle 29"/>
              <p:cNvSpPr>
                <a:spLocks noChangeArrowheads="1"/>
              </p:cNvSpPr>
              <p:nvPr/>
            </p:nvSpPr>
            <p:spPr bwMode="auto">
              <a:xfrm>
                <a:off x="3743" y="1759"/>
                <a:ext cx="25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latin typeface="Comic Sans MS" pitchFamily="66" charset="0"/>
                    <a:ea typeface="新細明體" pitchFamily="18" charset="-120"/>
                  </a:rPr>
                  <a:t>A</a:t>
                </a:r>
              </a:p>
            </p:txBody>
          </p:sp>
        </p:grpSp>
        <p:grpSp>
          <p:nvGrpSpPr>
            <p:cNvPr id="29" name="Group 30"/>
            <p:cNvGrpSpPr>
              <a:grpSpLocks/>
            </p:cNvGrpSpPr>
            <p:nvPr/>
          </p:nvGrpSpPr>
          <p:grpSpPr bwMode="auto">
            <a:xfrm>
              <a:off x="4052" y="1708"/>
              <a:ext cx="329" cy="337"/>
              <a:chOff x="4052" y="1708"/>
              <a:chExt cx="329" cy="337"/>
            </a:xfrm>
          </p:grpSpPr>
          <p:sp>
            <p:nvSpPr>
              <p:cNvPr id="36" name="Freeform 31"/>
              <p:cNvSpPr>
                <a:spLocks/>
              </p:cNvSpPr>
              <p:nvPr/>
            </p:nvSpPr>
            <p:spPr bwMode="auto">
              <a:xfrm>
                <a:off x="4052" y="1708"/>
                <a:ext cx="329" cy="295"/>
              </a:xfrm>
              <a:custGeom>
                <a:avLst/>
                <a:gdLst/>
                <a:ahLst/>
                <a:cxnLst>
                  <a:cxn ang="0">
                    <a:pos x="93" y="14"/>
                  </a:cxn>
                  <a:cxn ang="0">
                    <a:pos x="156" y="16"/>
                  </a:cxn>
                  <a:cxn ang="0">
                    <a:pos x="224" y="0"/>
                  </a:cxn>
                  <a:cxn ang="0">
                    <a:pos x="305" y="0"/>
                  </a:cxn>
                  <a:cxn ang="0">
                    <a:pos x="215" y="84"/>
                  </a:cxn>
                  <a:cxn ang="0">
                    <a:pos x="239" y="89"/>
                  </a:cxn>
                  <a:cxn ang="0">
                    <a:pos x="263" y="99"/>
                  </a:cxn>
                  <a:cxn ang="0">
                    <a:pos x="285" y="111"/>
                  </a:cxn>
                  <a:cxn ang="0">
                    <a:pos x="302" y="126"/>
                  </a:cxn>
                  <a:cxn ang="0">
                    <a:pos x="316" y="144"/>
                  </a:cxn>
                  <a:cxn ang="0">
                    <a:pos x="325" y="165"/>
                  </a:cxn>
                  <a:cxn ang="0">
                    <a:pos x="328" y="187"/>
                  </a:cxn>
                  <a:cxn ang="0">
                    <a:pos x="324" y="210"/>
                  </a:cxn>
                  <a:cxn ang="0">
                    <a:pos x="317" y="228"/>
                  </a:cxn>
                  <a:cxn ang="0">
                    <a:pos x="303" y="247"/>
                  </a:cxn>
                  <a:cxn ang="0">
                    <a:pos x="280" y="267"/>
                  </a:cxn>
                  <a:cxn ang="0">
                    <a:pos x="257" y="279"/>
                  </a:cxn>
                  <a:cxn ang="0">
                    <a:pos x="236" y="287"/>
                  </a:cxn>
                  <a:cxn ang="0">
                    <a:pos x="215" y="292"/>
                  </a:cxn>
                  <a:cxn ang="0">
                    <a:pos x="189" y="294"/>
                  </a:cxn>
                  <a:cxn ang="0">
                    <a:pos x="122" y="293"/>
                  </a:cxn>
                  <a:cxn ang="0">
                    <a:pos x="90" y="287"/>
                  </a:cxn>
                  <a:cxn ang="0">
                    <a:pos x="56" y="272"/>
                  </a:cxn>
                  <a:cxn ang="0">
                    <a:pos x="30" y="253"/>
                  </a:cxn>
                  <a:cxn ang="0">
                    <a:pos x="13" y="232"/>
                  </a:cxn>
                  <a:cxn ang="0">
                    <a:pos x="4" y="210"/>
                  </a:cxn>
                  <a:cxn ang="0">
                    <a:pos x="0" y="191"/>
                  </a:cxn>
                  <a:cxn ang="0">
                    <a:pos x="3" y="169"/>
                  </a:cxn>
                  <a:cxn ang="0">
                    <a:pos x="14" y="141"/>
                  </a:cxn>
                  <a:cxn ang="0">
                    <a:pos x="35" y="118"/>
                  </a:cxn>
                  <a:cxn ang="0">
                    <a:pos x="63" y="99"/>
                  </a:cxn>
                  <a:cxn ang="0">
                    <a:pos x="102" y="86"/>
                  </a:cxn>
                  <a:cxn ang="0">
                    <a:pos x="40" y="4"/>
                  </a:cxn>
                </a:cxnLst>
                <a:rect l="0" t="0" r="r" b="b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Rectangle 32"/>
              <p:cNvSpPr>
                <a:spLocks noChangeArrowheads="1"/>
              </p:cNvSpPr>
              <p:nvPr/>
            </p:nvSpPr>
            <p:spPr bwMode="auto">
              <a:xfrm>
                <a:off x="4112" y="1759"/>
                <a:ext cx="235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latin typeface="Comic Sans MS" pitchFamily="66" charset="0"/>
                    <a:ea typeface="新細明體" pitchFamily="18" charset="-120"/>
                  </a:rPr>
                  <a:t>B</a:t>
                </a:r>
              </a:p>
            </p:txBody>
          </p:sp>
        </p:grpSp>
        <p:grpSp>
          <p:nvGrpSpPr>
            <p:cNvPr id="30" name="Group 33"/>
            <p:cNvGrpSpPr>
              <a:grpSpLocks/>
            </p:cNvGrpSpPr>
            <p:nvPr/>
          </p:nvGrpSpPr>
          <p:grpSpPr bwMode="auto">
            <a:xfrm>
              <a:off x="4412" y="1708"/>
              <a:ext cx="329" cy="337"/>
              <a:chOff x="4412" y="1708"/>
              <a:chExt cx="329" cy="337"/>
            </a:xfrm>
          </p:grpSpPr>
          <p:sp>
            <p:nvSpPr>
              <p:cNvPr id="34" name="Freeform 34"/>
              <p:cNvSpPr>
                <a:spLocks/>
              </p:cNvSpPr>
              <p:nvPr/>
            </p:nvSpPr>
            <p:spPr bwMode="auto">
              <a:xfrm>
                <a:off x="4412" y="1708"/>
                <a:ext cx="329" cy="295"/>
              </a:xfrm>
              <a:custGeom>
                <a:avLst/>
                <a:gdLst/>
                <a:ahLst/>
                <a:cxnLst>
                  <a:cxn ang="0">
                    <a:pos x="93" y="14"/>
                  </a:cxn>
                  <a:cxn ang="0">
                    <a:pos x="156" y="16"/>
                  </a:cxn>
                  <a:cxn ang="0">
                    <a:pos x="224" y="0"/>
                  </a:cxn>
                  <a:cxn ang="0">
                    <a:pos x="305" y="0"/>
                  </a:cxn>
                  <a:cxn ang="0">
                    <a:pos x="215" y="84"/>
                  </a:cxn>
                  <a:cxn ang="0">
                    <a:pos x="239" y="89"/>
                  </a:cxn>
                  <a:cxn ang="0">
                    <a:pos x="263" y="99"/>
                  </a:cxn>
                  <a:cxn ang="0">
                    <a:pos x="285" y="111"/>
                  </a:cxn>
                  <a:cxn ang="0">
                    <a:pos x="302" y="126"/>
                  </a:cxn>
                  <a:cxn ang="0">
                    <a:pos x="316" y="144"/>
                  </a:cxn>
                  <a:cxn ang="0">
                    <a:pos x="325" y="165"/>
                  </a:cxn>
                  <a:cxn ang="0">
                    <a:pos x="328" y="187"/>
                  </a:cxn>
                  <a:cxn ang="0">
                    <a:pos x="324" y="210"/>
                  </a:cxn>
                  <a:cxn ang="0">
                    <a:pos x="317" y="228"/>
                  </a:cxn>
                  <a:cxn ang="0">
                    <a:pos x="303" y="247"/>
                  </a:cxn>
                  <a:cxn ang="0">
                    <a:pos x="280" y="267"/>
                  </a:cxn>
                  <a:cxn ang="0">
                    <a:pos x="257" y="279"/>
                  </a:cxn>
                  <a:cxn ang="0">
                    <a:pos x="236" y="287"/>
                  </a:cxn>
                  <a:cxn ang="0">
                    <a:pos x="215" y="292"/>
                  </a:cxn>
                  <a:cxn ang="0">
                    <a:pos x="189" y="294"/>
                  </a:cxn>
                  <a:cxn ang="0">
                    <a:pos x="122" y="293"/>
                  </a:cxn>
                  <a:cxn ang="0">
                    <a:pos x="90" y="287"/>
                  </a:cxn>
                  <a:cxn ang="0">
                    <a:pos x="56" y="272"/>
                  </a:cxn>
                  <a:cxn ang="0">
                    <a:pos x="30" y="253"/>
                  </a:cxn>
                  <a:cxn ang="0">
                    <a:pos x="13" y="232"/>
                  </a:cxn>
                  <a:cxn ang="0">
                    <a:pos x="4" y="210"/>
                  </a:cxn>
                  <a:cxn ang="0">
                    <a:pos x="0" y="191"/>
                  </a:cxn>
                  <a:cxn ang="0">
                    <a:pos x="3" y="169"/>
                  </a:cxn>
                  <a:cxn ang="0">
                    <a:pos x="14" y="141"/>
                  </a:cxn>
                  <a:cxn ang="0">
                    <a:pos x="35" y="118"/>
                  </a:cxn>
                  <a:cxn ang="0">
                    <a:pos x="63" y="99"/>
                  </a:cxn>
                  <a:cxn ang="0">
                    <a:pos x="102" y="86"/>
                  </a:cxn>
                  <a:cxn ang="0">
                    <a:pos x="40" y="4"/>
                  </a:cxn>
                </a:cxnLst>
                <a:rect l="0" t="0" r="r" b="b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Rectangle 35"/>
              <p:cNvSpPr>
                <a:spLocks noChangeArrowheads="1"/>
              </p:cNvSpPr>
              <p:nvPr/>
            </p:nvSpPr>
            <p:spPr bwMode="auto">
              <a:xfrm>
                <a:off x="4473" y="1759"/>
                <a:ext cx="23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latin typeface="Comic Sans MS" pitchFamily="66" charset="0"/>
                    <a:ea typeface="新細明體" pitchFamily="18" charset="-120"/>
                  </a:rPr>
                  <a:t>C</a:t>
                </a:r>
              </a:p>
            </p:txBody>
          </p:sp>
        </p:grpSp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4764" y="1708"/>
              <a:ext cx="329" cy="337"/>
              <a:chOff x="4764" y="1708"/>
              <a:chExt cx="329" cy="337"/>
            </a:xfrm>
          </p:grpSpPr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4764" y="1708"/>
                <a:ext cx="329" cy="295"/>
              </a:xfrm>
              <a:custGeom>
                <a:avLst/>
                <a:gdLst/>
                <a:ahLst/>
                <a:cxnLst>
                  <a:cxn ang="0">
                    <a:pos x="93" y="14"/>
                  </a:cxn>
                  <a:cxn ang="0">
                    <a:pos x="156" y="16"/>
                  </a:cxn>
                  <a:cxn ang="0">
                    <a:pos x="224" y="0"/>
                  </a:cxn>
                  <a:cxn ang="0">
                    <a:pos x="305" y="0"/>
                  </a:cxn>
                  <a:cxn ang="0">
                    <a:pos x="215" y="84"/>
                  </a:cxn>
                  <a:cxn ang="0">
                    <a:pos x="239" y="89"/>
                  </a:cxn>
                  <a:cxn ang="0">
                    <a:pos x="263" y="99"/>
                  </a:cxn>
                  <a:cxn ang="0">
                    <a:pos x="285" y="111"/>
                  </a:cxn>
                  <a:cxn ang="0">
                    <a:pos x="302" y="126"/>
                  </a:cxn>
                  <a:cxn ang="0">
                    <a:pos x="316" y="144"/>
                  </a:cxn>
                  <a:cxn ang="0">
                    <a:pos x="325" y="165"/>
                  </a:cxn>
                  <a:cxn ang="0">
                    <a:pos x="328" y="187"/>
                  </a:cxn>
                  <a:cxn ang="0">
                    <a:pos x="324" y="210"/>
                  </a:cxn>
                  <a:cxn ang="0">
                    <a:pos x="317" y="228"/>
                  </a:cxn>
                  <a:cxn ang="0">
                    <a:pos x="303" y="247"/>
                  </a:cxn>
                  <a:cxn ang="0">
                    <a:pos x="280" y="267"/>
                  </a:cxn>
                  <a:cxn ang="0">
                    <a:pos x="257" y="279"/>
                  </a:cxn>
                  <a:cxn ang="0">
                    <a:pos x="236" y="287"/>
                  </a:cxn>
                  <a:cxn ang="0">
                    <a:pos x="215" y="292"/>
                  </a:cxn>
                  <a:cxn ang="0">
                    <a:pos x="189" y="294"/>
                  </a:cxn>
                  <a:cxn ang="0">
                    <a:pos x="122" y="293"/>
                  </a:cxn>
                  <a:cxn ang="0">
                    <a:pos x="90" y="287"/>
                  </a:cxn>
                  <a:cxn ang="0">
                    <a:pos x="56" y="272"/>
                  </a:cxn>
                  <a:cxn ang="0">
                    <a:pos x="30" y="253"/>
                  </a:cxn>
                  <a:cxn ang="0">
                    <a:pos x="13" y="232"/>
                  </a:cxn>
                  <a:cxn ang="0">
                    <a:pos x="4" y="210"/>
                  </a:cxn>
                  <a:cxn ang="0">
                    <a:pos x="0" y="191"/>
                  </a:cxn>
                  <a:cxn ang="0">
                    <a:pos x="3" y="169"/>
                  </a:cxn>
                  <a:cxn ang="0">
                    <a:pos x="14" y="141"/>
                  </a:cxn>
                  <a:cxn ang="0">
                    <a:pos x="35" y="118"/>
                  </a:cxn>
                  <a:cxn ang="0">
                    <a:pos x="63" y="99"/>
                  </a:cxn>
                  <a:cxn ang="0">
                    <a:pos x="102" y="86"/>
                  </a:cxn>
                  <a:cxn ang="0">
                    <a:pos x="40" y="4"/>
                  </a:cxn>
                </a:cxnLst>
                <a:rect l="0" t="0" r="r" b="b"/>
                <a:pathLst>
                  <a:path w="329" h="295">
                    <a:moveTo>
                      <a:pt x="40" y="4"/>
                    </a:moveTo>
                    <a:lnTo>
                      <a:pt x="93" y="14"/>
                    </a:lnTo>
                    <a:lnTo>
                      <a:pt x="92" y="0"/>
                    </a:lnTo>
                    <a:lnTo>
                      <a:pt x="156" y="16"/>
                    </a:lnTo>
                    <a:lnTo>
                      <a:pt x="156" y="0"/>
                    </a:lnTo>
                    <a:lnTo>
                      <a:pt x="224" y="0"/>
                    </a:lnTo>
                    <a:lnTo>
                      <a:pt x="223" y="15"/>
                    </a:lnTo>
                    <a:lnTo>
                      <a:pt x="305" y="0"/>
                    </a:lnTo>
                    <a:lnTo>
                      <a:pt x="205" y="83"/>
                    </a:lnTo>
                    <a:lnTo>
                      <a:pt x="215" y="84"/>
                    </a:lnTo>
                    <a:lnTo>
                      <a:pt x="226" y="86"/>
                    </a:lnTo>
                    <a:lnTo>
                      <a:pt x="239" y="89"/>
                    </a:lnTo>
                    <a:lnTo>
                      <a:pt x="250" y="93"/>
                    </a:lnTo>
                    <a:lnTo>
                      <a:pt x="263" y="99"/>
                    </a:lnTo>
                    <a:lnTo>
                      <a:pt x="274" y="104"/>
                    </a:lnTo>
                    <a:lnTo>
                      <a:pt x="285" y="111"/>
                    </a:lnTo>
                    <a:lnTo>
                      <a:pt x="294" y="119"/>
                    </a:lnTo>
                    <a:lnTo>
                      <a:pt x="302" y="126"/>
                    </a:lnTo>
                    <a:lnTo>
                      <a:pt x="309" y="135"/>
                    </a:lnTo>
                    <a:lnTo>
                      <a:pt x="316" y="144"/>
                    </a:lnTo>
                    <a:lnTo>
                      <a:pt x="321" y="155"/>
                    </a:lnTo>
                    <a:lnTo>
                      <a:pt x="325" y="165"/>
                    </a:lnTo>
                    <a:lnTo>
                      <a:pt x="327" y="174"/>
                    </a:lnTo>
                    <a:lnTo>
                      <a:pt x="328" y="187"/>
                    </a:lnTo>
                    <a:lnTo>
                      <a:pt x="327" y="200"/>
                    </a:lnTo>
                    <a:lnTo>
                      <a:pt x="324" y="210"/>
                    </a:lnTo>
                    <a:lnTo>
                      <a:pt x="321" y="220"/>
                    </a:lnTo>
                    <a:lnTo>
                      <a:pt x="317" y="228"/>
                    </a:lnTo>
                    <a:lnTo>
                      <a:pt x="311" y="237"/>
                    </a:lnTo>
                    <a:lnTo>
                      <a:pt x="303" y="247"/>
                    </a:lnTo>
                    <a:lnTo>
                      <a:pt x="292" y="258"/>
                    </a:lnTo>
                    <a:lnTo>
                      <a:pt x="280" y="267"/>
                    </a:lnTo>
                    <a:lnTo>
                      <a:pt x="268" y="274"/>
                    </a:lnTo>
                    <a:lnTo>
                      <a:pt x="257" y="279"/>
                    </a:lnTo>
                    <a:lnTo>
                      <a:pt x="246" y="284"/>
                    </a:lnTo>
                    <a:lnTo>
                      <a:pt x="236" y="287"/>
                    </a:lnTo>
                    <a:lnTo>
                      <a:pt x="224" y="290"/>
                    </a:lnTo>
                    <a:lnTo>
                      <a:pt x="215" y="292"/>
                    </a:lnTo>
                    <a:lnTo>
                      <a:pt x="201" y="293"/>
                    </a:lnTo>
                    <a:lnTo>
                      <a:pt x="189" y="294"/>
                    </a:lnTo>
                    <a:lnTo>
                      <a:pt x="133" y="294"/>
                    </a:lnTo>
                    <a:lnTo>
                      <a:pt x="122" y="293"/>
                    </a:lnTo>
                    <a:lnTo>
                      <a:pt x="108" y="291"/>
                    </a:lnTo>
                    <a:lnTo>
                      <a:pt x="90" y="287"/>
                    </a:lnTo>
                    <a:lnTo>
                      <a:pt x="73" y="280"/>
                    </a:lnTo>
                    <a:lnTo>
                      <a:pt x="56" y="272"/>
                    </a:lnTo>
                    <a:lnTo>
                      <a:pt x="41" y="262"/>
                    </a:lnTo>
                    <a:lnTo>
                      <a:pt x="30" y="253"/>
                    </a:lnTo>
                    <a:lnTo>
                      <a:pt x="21" y="244"/>
                    </a:lnTo>
                    <a:lnTo>
                      <a:pt x="13" y="232"/>
                    </a:lnTo>
                    <a:lnTo>
                      <a:pt x="7" y="219"/>
                    </a:lnTo>
                    <a:lnTo>
                      <a:pt x="4" y="210"/>
                    </a:lnTo>
                    <a:lnTo>
                      <a:pt x="1" y="201"/>
                    </a:lnTo>
                    <a:lnTo>
                      <a:pt x="0" y="191"/>
                    </a:lnTo>
                    <a:lnTo>
                      <a:pt x="1" y="183"/>
                    </a:lnTo>
                    <a:lnTo>
                      <a:pt x="3" y="169"/>
                    </a:lnTo>
                    <a:lnTo>
                      <a:pt x="7" y="156"/>
                    </a:lnTo>
                    <a:lnTo>
                      <a:pt x="14" y="141"/>
                    </a:lnTo>
                    <a:lnTo>
                      <a:pt x="24" y="129"/>
                    </a:lnTo>
                    <a:lnTo>
                      <a:pt x="35" y="118"/>
                    </a:lnTo>
                    <a:lnTo>
                      <a:pt x="49" y="107"/>
                    </a:lnTo>
                    <a:lnTo>
                      <a:pt x="63" y="99"/>
                    </a:lnTo>
                    <a:lnTo>
                      <a:pt x="82" y="91"/>
                    </a:lnTo>
                    <a:lnTo>
                      <a:pt x="102" y="86"/>
                    </a:lnTo>
                    <a:lnTo>
                      <a:pt x="115" y="83"/>
                    </a:lnTo>
                    <a:lnTo>
                      <a:pt x="40" y="4"/>
                    </a:lnTo>
                  </a:path>
                </a:pathLst>
              </a:custGeom>
              <a:solidFill>
                <a:srgbClr val="D49FFF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Rectangle 38"/>
              <p:cNvSpPr>
                <a:spLocks noChangeArrowheads="1"/>
              </p:cNvSpPr>
              <p:nvPr/>
            </p:nvSpPr>
            <p:spPr bwMode="auto">
              <a:xfrm>
                <a:off x="4815" y="1759"/>
                <a:ext cx="25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latin typeface="Comic Sans MS" pitchFamily="66" charset="0"/>
                    <a:ea typeface="新細明體" pitchFamily="18" charset="-120"/>
                  </a:rPr>
                  <a:t>D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990600"/>
          </a:xfrm>
        </p:spPr>
        <p:txBody>
          <a:bodyPr/>
          <a:lstStyle/>
          <a:p>
            <a:r>
              <a:rPr lang="en-US" dirty="0" smtClean="0"/>
              <a:t>Pipeline Analogy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6256337"/>
            <a:ext cx="8839200" cy="825500"/>
          </a:xfrm>
          <a:prstGeom prst="rect">
            <a:avLst/>
          </a:prstGeom>
          <a:noFill/>
          <a:ln/>
        </p:spPr>
        <p:txBody>
          <a:bodyPr vert="horz" lIns="90488" tIns="44450" rIns="90488" bIns="44450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ts val="15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Sequential laundry takes 6 hours for 4 loads</a:t>
            </a:r>
          </a:p>
          <a:p>
            <a:pPr marL="320040" marR="0" lvl="0" indent="-320040" algn="l" defTabSz="914400" rtl="0" eaLnBrk="1" fontAlgn="auto" latinLnBrk="0" hangingPunct="1">
              <a:lnSpc>
                <a:spcPts val="15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they learned pipelining, how long would laundry take?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77900" y="3271837"/>
            <a:ext cx="522288" cy="534988"/>
            <a:chOff x="532" y="1620"/>
            <a:chExt cx="329" cy="337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32" y="1620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83" y="1671"/>
              <a:ext cx="2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965200" y="4097337"/>
            <a:ext cx="522288" cy="534988"/>
            <a:chOff x="524" y="2140"/>
            <a:chExt cx="329" cy="337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24" y="2140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75" y="2191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939800" y="4833937"/>
            <a:ext cx="522288" cy="534988"/>
            <a:chOff x="508" y="2604"/>
            <a:chExt cx="329" cy="337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08" y="2604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59" y="265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927100" y="5583237"/>
            <a:ext cx="522288" cy="534988"/>
            <a:chOff x="500" y="3076"/>
            <a:chExt cx="329" cy="337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00" y="3076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51" y="312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D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6113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30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644650" y="2770187"/>
            <a:ext cx="1498600" cy="0"/>
            <a:chOff x="1644650" y="2770187"/>
            <a:chExt cx="1498600" cy="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952" y="1304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280" y="1304"/>
              <a:ext cx="360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680" y="130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1955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40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7162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20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21399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7749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31813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1861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30</a:t>
            </a:r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3219450" y="2770187"/>
            <a:ext cx="1498600" cy="0"/>
            <a:chOff x="3219450" y="2770187"/>
            <a:chExt cx="1498600" cy="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944" y="1304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2272" y="1304"/>
              <a:ext cx="360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2672" y="130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7703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40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42910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20</a:t>
            </a:r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>
            <a:off x="37147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43497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47561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7609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30</a:t>
            </a:r>
          </a:p>
        </p:txBody>
      </p: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4794250" y="2770187"/>
            <a:ext cx="1498600" cy="0"/>
            <a:chOff x="4794250" y="2770187"/>
            <a:chExt cx="1498600" cy="0"/>
          </a:xfrm>
        </p:grpSpPr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2936" y="1304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3264" y="1304"/>
              <a:ext cx="360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3664" y="130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3451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40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8658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20</a:t>
            </a:r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52895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>
            <a:off x="59245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63309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63357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30</a:t>
            </a:r>
          </a:p>
        </p:txBody>
      </p: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6369050" y="2770187"/>
            <a:ext cx="1498600" cy="0"/>
            <a:chOff x="6369050" y="2770187"/>
            <a:chExt cx="1498600" cy="0"/>
          </a:xfrm>
        </p:grpSpPr>
        <p:sp>
          <p:nvSpPr>
            <p:cNvPr id="49" name="Line 48"/>
            <p:cNvSpPr>
              <a:spLocks noChangeShapeType="1"/>
            </p:cNvSpPr>
            <p:nvPr/>
          </p:nvSpPr>
          <p:spPr bwMode="auto">
            <a:xfrm>
              <a:off x="3928" y="1304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>
              <a:off x="4256" y="1304"/>
              <a:ext cx="360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>
              <a:off x="4656" y="130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9199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40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7440613" y="27813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20</a:t>
            </a:r>
          </a:p>
        </p:txBody>
      </p:sp>
      <p:sp>
        <p:nvSpPr>
          <p:cNvPr id="54" name="Line 53"/>
          <p:cNvSpPr>
            <a:spLocks noChangeShapeType="1"/>
          </p:cNvSpPr>
          <p:nvPr/>
        </p:nvSpPr>
        <p:spPr bwMode="auto">
          <a:xfrm>
            <a:off x="68643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74993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7905750" y="25987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1625600" y="3170237"/>
            <a:ext cx="1535113" cy="711200"/>
            <a:chOff x="940" y="1556"/>
            <a:chExt cx="967" cy="448"/>
          </a:xfrm>
        </p:grpSpPr>
        <p:grpSp>
          <p:nvGrpSpPr>
            <p:cNvPr id="58" name="Group 57"/>
            <p:cNvGrpSpPr>
              <a:grpSpLocks/>
            </p:cNvGrpSpPr>
            <p:nvPr/>
          </p:nvGrpSpPr>
          <p:grpSpPr bwMode="auto">
            <a:xfrm>
              <a:off x="940" y="1556"/>
              <a:ext cx="305" cy="448"/>
              <a:chOff x="940" y="1556"/>
              <a:chExt cx="305" cy="448"/>
            </a:xfrm>
          </p:grpSpPr>
          <p:grpSp>
            <p:nvGrpSpPr>
              <p:cNvPr id="72" name="Group 58"/>
              <p:cNvGrpSpPr>
                <a:grpSpLocks/>
              </p:cNvGrpSpPr>
              <p:nvPr/>
            </p:nvGrpSpPr>
            <p:grpSpPr bwMode="auto">
              <a:xfrm>
                <a:off x="940" y="1556"/>
                <a:ext cx="305" cy="448"/>
                <a:chOff x="940" y="1556"/>
                <a:chExt cx="305" cy="448"/>
              </a:xfrm>
            </p:grpSpPr>
            <p:sp>
              <p:nvSpPr>
                <p:cNvPr id="74" name="AutoShape 59"/>
                <p:cNvSpPr>
                  <a:spLocks noChangeArrowheads="1"/>
                </p:cNvSpPr>
                <p:nvPr/>
              </p:nvSpPr>
              <p:spPr bwMode="auto">
                <a:xfrm>
                  <a:off x="940" y="1627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AutoShape 60"/>
                <p:cNvSpPr>
                  <a:spLocks noChangeArrowheads="1"/>
                </p:cNvSpPr>
                <p:nvPr/>
              </p:nvSpPr>
              <p:spPr bwMode="auto">
                <a:xfrm>
                  <a:off x="1010" y="1556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3" name="AutoShape 61"/>
              <p:cNvSpPr>
                <a:spLocks noChangeArrowheads="1"/>
              </p:cNvSpPr>
              <p:nvPr/>
            </p:nvSpPr>
            <p:spPr bwMode="auto">
              <a:xfrm>
                <a:off x="1002" y="1660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9" name="Group 62"/>
            <p:cNvGrpSpPr>
              <a:grpSpLocks/>
            </p:cNvGrpSpPr>
            <p:nvPr/>
          </p:nvGrpSpPr>
          <p:grpSpPr bwMode="auto">
            <a:xfrm>
              <a:off x="1241" y="1556"/>
              <a:ext cx="378" cy="448"/>
              <a:chOff x="1241" y="1556"/>
              <a:chExt cx="378" cy="448"/>
            </a:xfrm>
          </p:grpSpPr>
          <p:grpSp>
            <p:nvGrpSpPr>
              <p:cNvPr id="67" name="Group 63"/>
              <p:cNvGrpSpPr>
                <a:grpSpLocks/>
              </p:cNvGrpSpPr>
              <p:nvPr/>
            </p:nvGrpSpPr>
            <p:grpSpPr bwMode="auto">
              <a:xfrm>
                <a:off x="1241" y="1556"/>
                <a:ext cx="378" cy="448"/>
                <a:chOff x="1241" y="1556"/>
                <a:chExt cx="378" cy="448"/>
              </a:xfrm>
            </p:grpSpPr>
            <p:sp>
              <p:nvSpPr>
                <p:cNvPr id="70" name="AutoShape 64"/>
                <p:cNvSpPr>
                  <a:spLocks noChangeArrowheads="1"/>
                </p:cNvSpPr>
                <p:nvPr/>
              </p:nvSpPr>
              <p:spPr bwMode="auto">
                <a:xfrm>
                  <a:off x="1241" y="1627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AutoShape 65"/>
                <p:cNvSpPr>
                  <a:spLocks noChangeArrowheads="1"/>
                </p:cNvSpPr>
                <p:nvPr/>
              </p:nvSpPr>
              <p:spPr bwMode="auto">
                <a:xfrm>
                  <a:off x="1327" y="1556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8" name="Oval 66"/>
              <p:cNvSpPr>
                <a:spLocks noChangeArrowheads="1"/>
              </p:cNvSpPr>
              <p:nvPr/>
            </p:nvSpPr>
            <p:spPr bwMode="auto">
              <a:xfrm>
                <a:off x="1356" y="1592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utoShape 67"/>
              <p:cNvSpPr>
                <a:spLocks noChangeArrowheads="1"/>
              </p:cNvSpPr>
              <p:nvPr/>
            </p:nvSpPr>
            <p:spPr bwMode="auto">
              <a:xfrm>
                <a:off x="1288" y="1802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Freeform 68"/>
            <p:cNvSpPr>
              <a:spLocks/>
            </p:cNvSpPr>
            <p:nvPr/>
          </p:nvSpPr>
          <p:spPr bwMode="auto">
            <a:xfrm>
              <a:off x="1805" y="1785"/>
              <a:ext cx="86" cy="19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85" y="0"/>
                </a:cxn>
                <a:cxn ang="0">
                  <a:pos x="23" y="191"/>
                </a:cxn>
                <a:cxn ang="0">
                  <a:pos x="0" y="191"/>
                </a:cxn>
                <a:cxn ang="0">
                  <a:pos x="62" y="0"/>
                </a:cxn>
              </a:cxnLst>
              <a:rect l="0" t="0" r="r" b="b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9"/>
            <p:cNvSpPr>
              <a:spLocks noChangeArrowheads="1"/>
            </p:cNvSpPr>
            <p:nvPr/>
          </p:nvSpPr>
          <p:spPr bwMode="auto">
            <a:xfrm>
              <a:off x="1801" y="1785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70"/>
            <p:cNvSpPr>
              <a:spLocks noChangeArrowheads="1"/>
            </p:cNvSpPr>
            <p:nvPr/>
          </p:nvSpPr>
          <p:spPr bwMode="auto">
            <a:xfrm>
              <a:off x="1808" y="1866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1625" y="1866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4" name="Group 72"/>
            <p:cNvGrpSpPr>
              <a:grpSpLocks/>
            </p:cNvGrpSpPr>
            <p:nvPr/>
          </p:nvGrpSpPr>
          <p:grpSpPr bwMode="auto">
            <a:xfrm>
              <a:off x="1623" y="1613"/>
              <a:ext cx="194" cy="364"/>
              <a:chOff x="1623" y="1613"/>
              <a:chExt cx="194" cy="364"/>
            </a:xfrm>
          </p:grpSpPr>
          <p:sp>
            <p:nvSpPr>
              <p:cNvPr id="65" name="Oval 73"/>
              <p:cNvSpPr>
                <a:spLocks noChangeArrowheads="1"/>
              </p:cNvSpPr>
              <p:nvPr/>
            </p:nvSpPr>
            <p:spPr bwMode="auto">
              <a:xfrm>
                <a:off x="1699" y="1613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623" y="1681"/>
                <a:ext cx="194" cy="296"/>
              </a:xfrm>
              <a:custGeom>
                <a:avLst/>
                <a:gdLst/>
                <a:ahLst/>
                <a:cxnLst>
                  <a:cxn ang="0">
                    <a:pos x="2" y="137"/>
                  </a:cxn>
                  <a:cxn ang="0">
                    <a:pos x="1" y="140"/>
                  </a:cxn>
                  <a:cxn ang="0">
                    <a:pos x="0" y="145"/>
                  </a:cxn>
                  <a:cxn ang="0">
                    <a:pos x="0" y="150"/>
                  </a:cxn>
                  <a:cxn ang="0">
                    <a:pos x="2" y="155"/>
                  </a:cxn>
                  <a:cxn ang="0">
                    <a:pos x="4" y="159"/>
                  </a:cxn>
                  <a:cxn ang="0">
                    <a:pos x="8" y="163"/>
                  </a:cxn>
                  <a:cxn ang="0">
                    <a:pos x="12" y="165"/>
                  </a:cxn>
                  <a:cxn ang="0">
                    <a:pos x="16" y="166"/>
                  </a:cxn>
                  <a:cxn ang="0">
                    <a:pos x="21" y="166"/>
                  </a:cxn>
                  <a:cxn ang="0">
                    <a:pos x="126" y="295"/>
                  </a:cxn>
                  <a:cxn ang="0">
                    <a:pos x="159" y="142"/>
                  </a:cxn>
                  <a:cxn ang="0">
                    <a:pos x="159" y="138"/>
                  </a:cxn>
                  <a:cxn ang="0">
                    <a:pos x="157" y="136"/>
                  </a:cxn>
                  <a:cxn ang="0">
                    <a:pos x="154" y="133"/>
                  </a:cxn>
                  <a:cxn ang="0">
                    <a:pos x="152" y="131"/>
                  </a:cxn>
                  <a:cxn ang="0">
                    <a:pos x="148" y="130"/>
                  </a:cxn>
                  <a:cxn ang="0">
                    <a:pos x="144" y="129"/>
                  </a:cxn>
                  <a:cxn ang="0">
                    <a:pos x="140" y="129"/>
                  </a:cxn>
                  <a:cxn ang="0">
                    <a:pos x="137" y="129"/>
                  </a:cxn>
                  <a:cxn ang="0">
                    <a:pos x="93" y="75"/>
                  </a:cxn>
                  <a:cxn ang="0">
                    <a:pos x="179" y="93"/>
                  </a:cxn>
                  <a:cxn ang="0">
                    <a:pos x="183" y="92"/>
                  </a:cxn>
                  <a:cxn ang="0">
                    <a:pos x="185" y="91"/>
                  </a:cxn>
                  <a:cxn ang="0">
                    <a:pos x="189" y="89"/>
                  </a:cxn>
                  <a:cxn ang="0">
                    <a:pos x="191" y="86"/>
                  </a:cxn>
                  <a:cxn ang="0">
                    <a:pos x="192" y="83"/>
                  </a:cxn>
                  <a:cxn ang="0">
                    <a:pos x="193" y="78"/>
                  </a:cxn>
                  <a:cxn ang="0">
                    <a:pos x="192" y="74"/>
                  </a:cxn>
                  <a:cxn ang="0">
                    <a:pos x="190" y="70"/>
                  </a:cxn>
                  <a:cxn ang="0">
                    <a:pos x="188" y="68"/>
                  </a:cxn>
                  <a:cxn ang="0">
                    <a:pos x="184" y="65"/>
                  </a:cxn>
                  <a:cxn ang="0">
                    <a:pos x="181" y="64"/>
                  </a:cxn>
                  <a:cxn ang="0">
                    <a:pos x="122" y="64"/>
                  </a:cxn>
                  <a:cxn ang="0">
                    <a:pos x="112" y="42"/>
                  </a:cxn>
                  <a:cxn ang="0">
                    <a:pos x="113" y="37"/>
                  </a:cxn>
                  <a:cxn ang="0">
                    <a:pos x="114" y="30"/>
                  </a:cxn>
                  <a:cxn ang="0">
                    <a:pos x="114" y="24"/>
                  </a:cxn>
                  <a:cxn ang="0">
                    <a:pos x="112" y="19"/>
                  </a:cxn>
                  <a:cxn ang="0">
                    <a:pos x="110" y="15"/>
                  </a:cxn>
                  <a:cxn ang="0">
                    <a:pos x="107" y="10"/>
                  </a:cxn>
                  <a:cxn ang="0">
                    <a:pos x="103" y="7"/>
                  </a:cxn>
                  <a:cxn ang="0">
                    <a:pos x="98" y="3"/>
                  </a:cxn>
                  <a:cxn ang="0">
                    <a:pos x="93" y="1"/>
                  </a:cxn>
                  <a:cxn ang="0">
                    <a:pos x="87" y="0"/>
                  </a:cxn>
                  <a:cxn ang="0">
                    <a:pos x="81" y="0"/>
                  </a:cxn>
                  <a:cxn ang="0">
                    <a:pos x="75" y="1"/>
                  </a:cxn>
                  <a:cxn ang="0">
                    <a:pos x="69" y="3"/>
                  </a:cxn>
                  <a:cxn ang="0">
                    <a:pos x="63" y="6"/>
                  </a:cxn>
                  <a:cxn ang="0">
                    <a:pos x="59" y="11"/>
                  </a:cxn>
                  <a:cxn ang="0">
                    <a:pos x="55" y="17"/>
                  </a:cxn>
                  <a:cxn ang="0">
                    <a:pos x="53" y="23"/>
                  </a:cxn>
                </a:cxnLst>
                <a:rect l="0" t="0" r="r" b="b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6" name="Rectangle 75"/>
          <p:cNvSpPr>
            <a:spLocks noChangeArrowheads="1"/>
          </p:cNvSpPr>
          <p:nvPr/>
        </p:nvSpPr>
        <p:spPr bwMode="auto">
          <a:xfrm>
            <a:off x="1249363" y="1676400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6 PM</a:t>
            </a:r>
          </a:p>
        </p:txBody>
      </p:sp>
      <p:sp>
        <p:nvSpPr>
          <p:cNvPr id="77" name="Line 76"/>
          <p:cNvSpPr>
            <a:spLocks noChangeShapeType="1"/>
          </p:cNvSpPr>
          <p:nvPr/>
        </p:nvSpPr>
        <p:spPr bwMode="auto">
          <a:xfrm>
            <a:off x="1612900" y="2262187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7"/>
          <p:cNvSpPr>
            <a:spLocks noChangeShapeType="1"/>
          </p:cNvSpPr>
          <p:nvPr/>
        </p:nvSpPr>
        <p:spPr bwMode="auto">
          <a:xfrm>
            <a:off x="1606550" y="21288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2481263" y="168910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7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3548063" y="168910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8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4564063" y="168910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9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503863" y="17018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10</a:t>
            </a:r>
          </a:p>
        </p:txBody>
      </p:sp>
      <p:sp>
        <p:nvSpPr>
          <p:cNvPr id="83" name="Rectangle 82"/>
          <p:cNvSpPr>
            <a:spLocks noChangeArrowheads="1"/>
          </p:cNvSpPr>
          <p:nvPr/>
        </p:nvSpPr>
        <p:spPr bwMode="auto">
          <a:xfrm>
            <a:off x="6596063" y="1689100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11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7270750" y="1676400"/>
            <a:ext cx="1447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Midnight</a:t>
            </a:r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3149600" y="3906837"/>
            <a:ext cx="1535113" cy="711200"/>
            <a:chOff x="1900" y="2020"/>
            <a:chExt cx="967" cy="448"/>
          </a:xfrm>
        </p:grpSpPr>
        <p:grpSp>
          <p:nvGrpSpPr>
            <p:cNvPr id="86" name="Group 85"/>
            <p:cNvGrpSpPr>
              <a:grpSpLocks/>
            </p:cNvGrpSpPr>
            <p:nvPr/>
          </p:nvGrpSpPr>
          <p:grpSpPr bwMode="auto">
            <a:xfrm>
              <a:off x="1900" y="2020"/>
              <a:ext cx="305" cy="448"/>
              <a:chOff x="1900" y="2020"/>
              <a:chExt cx="305" cy="448"/>
            </a:xfrm>
          </p:grpSpPr>
          <p:grpSp>
            <p:nvGrpSpPr>
              <p:cNvPr id="100" name="Group 86"/>
              <p:cNvGrpSpPr>
                <a:grpSpLocks/>
              </p:cNvGrpSpPr>
              <p:nvPr/>
            </p:nvGrpSpPr>
            <p:grpSpPr bwMode="auto">
              <a:xfrm>
                <a:off x="1900" y="2020"/>
                <a:ext cx="305" cy="448"/>
                <a:chOff x="1900" y="2020"/>
                <a:chExt cx="305" cy="448"/>
              </a:xfrm>
            </p:grpSpPr>
            <p:sp>
              <p:nvSpPr>
                <p:cNvPr id="102" name="AutoShape 87"/>
                <p:cNvSpPr>
                  <a:spLocks noChangeArrowheads="1"/>
                </p:cNvSpPr>
                <p:nvPr/>
              </p:nvSpPr>
              <p:spPr bwMode="auto">
                <a:xfrm>
                  <a:off x="1900" y="2091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" name="AutoShape 88"/>
                <p:cNvSpPr>
                  <a:spLocks noChangeArrowheads="1"/>
                </p:cNvSpPr>
                <p:nvPr/>
              </p:nvSpPr>
              <p:spPr bwMode="auto">
                <a:xfrm>
                  <a:off x="1970" y="2020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01" name="AutoShape 89"/>
              <p:cNvSpPr>
                <a:spLocks noChangeArrowheads="1"/>
              </p:cNvSpPr>
              <p:nvPr/>
            </p:nvSpPr>
            <p:spPr bwMode="auto">
              <a:xfrm>
                <a:off x="1962" y="2124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7" name="Group 90"/>
            <p:cNvGrpSpPr>
              <a:grpSpLocks/>
            </p:cNvGrpSpPr>
            <p:nvPr/>
          </p:nvGrpSpPr>
          <p:grpSpPr bwMode="auto">
            <a:xfrm>
              <a:off x="2201" y="2020"/>
              <a:ext cx="378" cy="448"/>
              <a:chOff x="2201" y="2020"/>
              <a:chExt cx="378" cy="448"/>
            </a:xfrm>
          </p:grpSpPr>
          <p:grpSp>
            <p:nvGrpSpPr>
              <p:cNvPr id="95" name="Group 91"/>
              <p:cNvGrpSpPr>
                <a:grpSpLocks/>
              </p:cNvGrpSpPr>
              <p:nvPr/>
            </p:nvGrpSpPr>
            <p:grpSpPr bwMode="auto">
              <a:xfrm>
                <a:off x="2201" y="2020"/>
                <a:ext cx="378" cy="448"/>
                <a:chOff x="2201" y="2020"/>
                <a:chExt cx="378" cy="448"/>
              </a:xfrm>
            </p:grpSpPr>
            <p:sp>
              <p:nvSpPr>
                <p:cNvPr id="98" name="AutoShape 92"/>
                <p:cNvSpPr>
                  <a:spLocks noChangeArrowheads="1"/>
                </p:cNvSpPr>
                <p:nvPr/>
              </p:nvSpPr>
              <p:spPr bwMode="auto">
                <a:xfrm>
                  <a:off x="2201" y="2091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AutoShape 93"/>
                <p:cNvSpPr>
                  <a:spLocks noChangeArrowheads="1"/>
                </p:cNvSpPr>
                <p:nvPr/>
              </p:nvSpPr>
              <p:spPr bwMode="auto">
                <a:xfrm>
                  <a:off x="2287" y="2020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6" name="Oval 94"/>
              <p:cNvSpPr>
                <a:spLocks noChangeArrowheads="1"/>
              </p:cNvSpPr>
              <p:nvPr/>
            </p:nvSpPr>
            <p:spPr bwMode="auto">
              <a:xfrm>
                <a:off x="2316" y="2056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AutoShape 95"/>
              <p:cNvSpPr>
                <a:spLocks noChangeArrowheads="1"/>
              </p:cNvSpPr>
              <p:nvPr/>
            </p:nvSpPr>
            <p:spPr bwMode="auto">
              <a:xfrm>
                <a:off x="2248" y="2266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Freeform 96"/>
            <p:cNvSpPr>
              <a:spLocks/>
            </p:cNvSpPr>
            <p:nvPr/>
          </p:nvSpPr>
          <p:spPr bwMode="auto">
            <a:xfrm>
              <a:off x="2765" y="2249"/>
              <a:ext cx="86" cy="19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85" y="0"/>
                </a:cxn>
                <a:cxn ang="0">
                  <a:pos x="23" y="191"/>
                </a:cxn>
                <a:cxn ang="0">
                  <a:pos x="0" y="191"/>
                </a:cxn>
                <a:cxn ang="0">
                  <a:pos x="62" y="0"/>
                </a:cxn>
              </a:cxnLst>
              <a:rect l="0" t="0" r="r" b="b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Rectangle 97"/>
            <p:cNvSpPr>
              <a:spLocks noChangeArrowheads="1"/>
            </p:cNvSpPr>
            <p:nvPr/>
          </p:nvSpPr>
          <p:spPr bwMode="auto">
            <a:xfrm>
              <a:off x="2761" y="2249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Rectangle 98"/>
            <p:cNvSpPr>
              <a:spLocks noChangeArrowheads="1"/>
            </p:cNvSpPr>
            <p:nvPr/>
          </p:nvSpPr>
          <p:spPr bwMode="auto">
            <a:xfrm>
              <a:off x="2768" y="2330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Rectangle 99"/>
            <p:cNvSpPr>
              <a:spLocks noChangeArrowheads="1"/>
            </p:cNvSpPr>
            <p:nvPr/>
          </p:nvSpPr>
          <p:spPr bwMode="auto">
            <a:xfrm>
              <a:off x="2585" y="2330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" name="Group 100"/>
            <p:cNvGrpSpPr>
              <a:grpSpLocks/>
            </p:cNvGrpSpPr>
            <p:nvPr/>
          </p:nvGrpSpPr>
          <p:grpSpPr bwMode="auto">
            <a:xfrm>
              <a:off x="2583" y="2077"/>
              <a:ext cx="194" cy="364"/>
              <a:chOff x="2583" y="2077"/>
              <a:chExt cx="194" cy="364"/>
            </a:xfrm>
          </p:grpSpPr>
          <p:sp>
            <p:nvSpPr>
              <p:cNvPr id="93" name="Oval 101"/>
              <p:cNvSpPr>
                <a:spLocks noChangeArrowheads="1"/>
              </p:cNvSpPr>
              <p:nvPr/>
            </p:nvSpPr>
            <p:spPr bwMode="auto">
              <a:xfrm>
                <a:off x="2659" y="2077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Freeform 102"/>
              <p:cNvSpPr>
                <a:spLocks/>
              </p:cNvSpPr>
              <p:nvPr/>
            </p:nvSpPr>
            <p:spPr bwMode="auto">
              <a:xfrm>
                <a:off x="2583" y="2145"/>
                <a:ext cx="194" cy="296"/>
              </a:xfrm>
              <a:custGeom>
                <a:avLst/>
                <a:gdLst/>
                <a:ahLst/>
                <a:cxnLst>
                  <a:cxn ang="0">
                    <a:pos x="2" y="137"/>
                  </a:cxn>
                  <a:cxn ang="0">
                    <a:pos x="1" y="140"/>
                  </a:cxn>
                  <a:cxn ang="0">
                    <a:pos x="0" y="145"/>
                  </a:cxn>
                  <a:cxn ang="0">
                    <a:pos x="0" y="150"/>
                  </a:cxn>
                  <a:cxn ang="0">
                    <a:pos x="2" y="155"/>
                  </a:cxn>
                  <a:cxn ang="0">
                    <a:pos x="4" y="159"/>
                  </a:cxn>
                  <a:cxn ang="0">
                    <a:pos x="8" y="163"/>
                  </a:cxn>
                  <a:cxn ang="0">
                    <a:pos x="12" y="165"/>
                  </a:cxn>
                  <a:cxn ang="0">
                    <a:pos x="16" y="166"/>
                  </a:cxn>
                  <a:cxn ang="0">
                    <a:pos x="21" y="166"/>
                  </a:cxn>
                  <a:cxn ang="0">
                    <a:pos x="126" y="295"/>
                  </a:cxn>
                  <a:cxn ang="0">
                    <a:pos x="159" y="142"/>
                  </a:cxn>
                  <a:cxn ang="0">
                    <a:pos x="159" y="138"/>
                  </a:cxn>
                  <a:cxn ang="0">
                    <a:pos x="157" y="136"/>
                  </a:cxn>
                  <a:cxn ang="0">
                    <a:pos x="154" y="133"/>
                  </a:cxn>
                  <a:cxn ang="0">
                    <a:pos x="152" y="131"/>
                  </a:cxn>
                  <a:cxn ang="0">
                    <a:pos x="148" y="130"/>
                  </a:cxn>
                  <a:cxn ang="0">
                    <a:pos x="144" y="129"/>
                  </a:cxn>
                  <a:cxn ang="0">
                    <a:pos x="140" y="129"/>
                  </a:cxn>
                  <a:cxn ang="0">
                    <a:pos x="137" y="129"/>
                  </a:cxn>
                  <a:cxn ang="0">
                    <a:pos x="93" y="75"/>
                  </a:cxn>
                  <a:cxn ang="0">
                    <a:pos x="179" y="93"/>
                  </a:cxn>
                  <a:cxn ang="0">
                    <a:pos x="183" y="92"/>
                  </a:cxn>
                  <a:cxn ang="0">
                    <a:pos x="185" y="91"/>
                  </a:cxn>
                  <a:cxn ang="0">
                    <a:pos x="189" y="89"/>
                  </a:cxn>
                  <a:cxn ang="0">
                    <a:pos x="191" y="86"/>
                  </a:cxn>
                  <a:cxn ang="0">
                    <a:pos x="192" y="83"/>
                  </a:cxn>
                  <a:cxn ang="0">
                    <a:pos x="193" y="78"/>
                  </a:cxn>
                  <a:cxn ang="0">
                    <a:pos x="192" y="74"/>
                  </a:cxn>
                  <a:cxn ang="0">
                    <a:pos x="190" y="70"/>
                  </a:cxn>
                  <a:cxn ang="0">
                    <a:pos x="188" y="68"/>
                  </a:cxn>
                  <a:cxn ang="0">
                    <a:pos x="184" y="65"/>
                  </a:cxn>
                  <a:cxn ang="0">
                    <a:pos x="181" y="64"/>
                  </a:cxn>
                  <a:cxn ang="0">
                    <a:pos x="122" y="64"/>
                  </a:cxn>
                  <a:cxn ang="0">
                    <a:pos x="112" y="42"/>
                  </a:cxn>
                  <a:cxn ang="0">
                    <a:pos x="113" y="37"/>
                  </a:cxn>
                  <a:cxn ang="0">
                    <a:pos x="114" y="30"/>
                  </a:cxn>
                  <a:cxn ang="0">
                    <a:pos x="114" y="24"/>
                  </a:cxn>
                  <a:cxn ang="0">
                    <a:pos x="112" y="19"/>
                  </a:cxn>
                  <a:cxn ang="0">
                    <a:pos x="110" y="15"/>
                  </a:cxn>
                  <a:cxn ang="0">
                    <a:pos x="107" y="10"/>
                  </a:cxn>
                  <a:cxn ang="0">
                    <a:pos x="103" y="7"/>
                  </a:cxn>
                  <a:cxn ang="0">
                    <a:pos x="98" y="3"/>
                  </a:cxn>
                  <a:cxn ang="0">
                    <a:pos x="93" y="1"/>
                  </a:cxn>
                  <a:cxn ang="0">
                    <a:pos x="87" y="0"/>
                  </a:cxn>
                  <a:cxn ang="0">
                    <a:pos x="81" y="0"/>
                  </a:cxn>
                  <a:cxn ang="0">
                    <a:pos x="75" y="1"/>
                  </a:cxn>
                  <a:cxn ang="0">
                    <a:pos x="69" y="3"/>
                  </a:cxn>
                  <a:cxn ang="0">
                    <a:pos x="63" y="6"/>
                  </a:cxn>
                  <a:cxn ang="0">
                    <a:pos x="59" y="11"/>
                  </a:cxn>
                  <a:cxn ang="0">
                    <a:pos x="55" y="17"/>
                  </a:cxn>
                  <a:cxn ang="0">
                    <a:pos x="53" y="23"/>
                  </a:cxn>
                </a:cxnLst>
                <a:rect l="0" t="0" r="r" b="b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4" name="Group 103"/>
          <p:cNvGrpSpPr>
            <a:grpSpLocks/>
          </p:cNvGrpSpPr>
          <p:nvPr/>
        </p:nvGrpSpPr>
        <p:grpSpPr bwMode="auto">
          <a:xfrm>
            <a:off x="4597400" y="4618037"/>
            <a:ext cx="1535113" cy="711200"/>
            <a:chOff x="2812" y="2468"/>
            <a:chExt cx="967" cy="448"/>
          </a:xfrm>
        </p:grpSpPr>
        <p:grpSp>
          <p:nvGrpSpPr>
            <p:cNvPr id="105" name="Group 104"/>
            <p:cNvGrpSpPr>
              <a:grpSpLocks/>
            </p:cNvGrpSpPr>
            <p:nvPr/>
          </p:nvGrpSpPr>
          <p:grpSpPr bwMode="auto">
            <a:xfrm>
              <a:off x="2812" y="2468"/>
              <a:ext cx="305" cy="448"/>
              <a:chOff x="2812" y="2468"/>
              <a:chExt cx="305" cy="448"/>
            </a:xfrm>
          </p:grpSpPr>
          <p:grpSp>
            <p:nvGrpSpPr>
              <p:cNvPr id="119" name="Group 105"/>
              <p:cNvGrpSpPr>
                <a:grpSpLocks/>
              </p:cNvGrpSpPr>
              <p:nvPr/>
            </p:nvGrpSpPr>
            <p:grpSpPr bwMode="auto">
              <a:xfrm>
                <a:off x="2812" y="2468"/>
                <a:ext cx="305" cy="448"/>
                <a:chOff x="2812" y="2468"/>
                <a:chExt cx="305" cy="448"/>
              </a:xfrm>
            </p:grpSpPr>
            <p:sp>
              <p:nvSpPr>
                <p:cNvPr id="121" name="AutoShape 106"/>
                <p:cNvSpPr>
                  <a:spLocks noChangeArrowheads="1"/>
                </p:cNvSpPr>
                <p:nvPr/>
              </p:nvSpPr>
              <p:spPr bwMode="auto">
                <a:xfrm>
                  <a:off x="2812" y="2539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" name="AutoShape 107"/>
                <p:cNvSpPr>
                  <a:spLocks noChangeArrowheads="1"/>
                </p:cNvSpPr>
                <p:nvPr/>
              </p:nvSpPr>
              <p:spPr bwMode="auto">
                <a:xfrm>
                  <a:off x="2882" y="2468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20" name="AutoShape 108"/>
              <p:cNvSpPr>
                <a:spLocks noChangeArrowheads="1"/>
              </p:cNvSpPr>
              <p:nvPr/>
            </p:nvSpPr>
            <p:spPr bwMode="auto">
              <a:xfrm>
                <a:off x="2874" y="2572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" name="Group 109"/>
            <p:cNvGrpSpPr>
              <a:grpSpLocks/>
            </p:cNvGrpSpPr>
            <p:nvPr/>
          </p:nvGrpSpPr>
          <p:grpSpPr bwMode="auto">
            <a:xfrm>
              <a:off x="3113" y="2468"/>
              <a:ext cx="378" cy="448"/>
              <a:chOff x="3113" y="2468"/>
              <a:chExt cx="378" cy="448"/>
            </a:xfrm>
          </p:grpSpPr>
          <p:grpSp>
            <p:nvGrpSpPr>
              <p:cNvPr id="114" name="Group 110"/>
              <p:cNvGrpSpPr>
                <a:grpSpLocks/>
              </p:cNvGrpSpPr>
              <p:nvPr/>
            </p:nvGrpSpPr>
            <p:grpSpPr bwMode="auto">
              <a:xfrm>
                <a:off x="3113" y="2468"/>
                <a:ext cx="378" cy="448"/>
                <a:chOff x="3113" y="2468"/>
                <a:chExt cx="378" cy="448"/>
              </a:xfrm>
            </p:grpSpPr>
            <p:sp>
              <p:nvSpPr>
                <p:cNvPr id="117" name="AutoShape 111"/>
                <p:cNvSpPr>
                  <a:spLocks noChangeArrowheads="1"/>
                </p:cNvSpPr>
                <p:nvPr/>
              </p:nvSpPr>
              <p:spPr bwMode="auto">
                <a:xfrm>
                  <a:off x="3113" y="2539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AutoShape 112"/>
                <p:cNvSpPr>
                  <a:spLocks noChangeArrowheads="1"/>
                </p:cNvSpPr>
                <p:nvPr/>
              </p:nvSpPr>
              <p:spPr bwMode="auto">
                <a:xfrm>
                  <a:off x="3199" y="2468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5" name="Oval 113"/>
              <p:cNvSpPr>
                <a:spLocks noChangeArrowheads="1"/>
              </p:cNvSpPr>
              <p:nvPr/>
            </p:nvSpPr>
            <p:spPr bwMode="auto">
              <a:xfrm>
                <a:off x="3228" y="2504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AutoShape 114"/>
              <p:cNvSpPr>
                <a:spLocks noChangeArrowheads="1"/>
              </p:cNvSpPr>
              <p:nvPr/>
            </p:nvSpPr>
            <p:spPr bwMode="auto">
              <a:xfrm>
                <a:off x="3160" y="2714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7" name="Freeform 115"/>
            <p:cNvSpPr>
              <a:spLocks/>
            </p:cNvSpPr>
            <p:nvPr/>
          </p:nvSpPr>
          <p:spPr bwMode="auto">
            <a:xfrm>
              <a:off x="3677" y="2697"/>
              <a:ext cx="86" cy="19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85" y="0"/>
                </a:cxn>
                <a:cxn ang="0">
                  <a:pos x="23" y="191"/>
                </a:cxn>
                <a:cxn ang="0">
                  <a:pos x="0" y="191"/>
                </a:cxn>
                <a:cxn ang="0">
                  <a:pos x="62" y="0"/>
                </a:cxn>
              </a:cxnLst>
              <a:rect l="0" t="0" r="r" b="b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Rectangle 116"/>
            <p:cNvSpPr>
              <a:spLocks noChangeArrowheads="1"/>
            </p:cNvSpPr>
            <p:nvPr/>
          </p:nvSpPr>
          <p:spPr bwMode="auto">
            <a:xfrm>
              <a:off x="3673" y="2697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17"/>
            <p:cNvSpPr>
              <a:spLocks noChangeArrowheads="1"/>
            </p:cNvSpPr>
            <p:nvPr/>
          </p:nvSpPr>
          <p:spPr bwMode="auto">
            <a:xfrm>
              <a:off x="3680" y="2778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Rectangle 118"/>
            <p:cNvSpPr>
              <a:spLocks noChangeArrowheads="1"/>
            </p:cNvSpPr>
            <p:nvPr/>
          </p:nvSpPr>
          <p:spPr bwMode="auto">
            <a:xfrm>
              <a:off x="3497" y="2778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1" name="Group 119"/>
            <p:cNvGrpSpPr>
              <a:grpSpLocks/>
            </p:cNvGrpSpPr>
            <p:nvPr/>
          </p:nvGrpSpPr>
          <p:grpSpPr bwMode="auto">
            <a:xfrm>
              <a:off x="3495" y="2525"/>
              <a:ext cx="194" cy="364"/>
              <a:chOff x="3495" y="2525"/>
              <a:chExt cx="194" cy="364"/>
            </a:xfrm>
          </p:grpSpPr>
          <p:sp>
            <p:nvSpPr>
              <p:cNvPr id="112" name="Oval 120"/>
              <p:cNvSpPr>
                <a:spLocks noChangeArrowheads="1"/>
              </p:cNvSpPr>
              <p:nvPr/>
            </p:nvSpPr>
            <p:spPr bwMode="auto">
              <a:xfrm>
                <a:off x="3571" y="2525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Freeform 121"/>
              <p:cNvSpPr>
                <a:spLocks/>
              </p:cNvSpPr>
              <p:nvPr/>
            </p:nvSpPr>
            <p:spPr bwMode="auto">
              <a:xfrm>
                <a:off x="3495" y="2593"/>
                <a:ext cx="194" cy="296"/>
              </a:xfrm>
              <a:custGeom>
                <a:avLst/>
                <a:gdLst/>
                <a:ahLst/>
                <a:cxnLst>
                  <a:cxn ang="0">
                    <a:pos x="2" y="137"/>
                  </a:cxn>
                  <a:cxn ang="0">
                    <a:pos x="1" y="140"/>
                  </a:cxn>
                  <a:cxn ang="0">
                    <a:pos x="0" y="145"/>
                  </a:cxn>
                  <a:cxn ang="0">
                    <a:pos x="0" y="150"/>
                  </a:cxn>
                  <a:cxn ang="0">
                    <a:pos x="2" y="155"/>
                  </a:cxn>
                  <a:cxn ang="0">
                    <a:pos x="4" y="159"/>
                  </a:cxn>
                  <a:cxn ang="0">
                    <a:pos x="8" y="163"/>
                  </a:cxn>
                  <a:cxn ang="0">
                    <a:pos x="12" y="165"/>
                  </a:cxn>
                  <a:cxn ang="0">
                    <a:pos x="16" y="166"/>
                  </a:cxn>
                  <a:cxn ang="0">
                    <a:pos x="21" y="166"/>
                  </a:cxn>
                  <a:cxn ang="0">
                    <a:pos x="126" y="295"/>
                  </a:cxn>
                  <a:cxn ang="0">
                    <a:pos x="159" y="142"/>
                  </a:cxn>
                  <a:cxn ang="0">
                    <a:pos x="159" y="138"/>
                  </a:cxn>
                  <a:cxn ang="0">
                    <a:pos x="157" y="136"/>
                  </a:cxn>
                  <a:cxn ang="0">
                    <a:pos x="154" y="133"/>
                  </a:cxn>
                  <a:cxn ang="0">
                    <a:pos x="152" y="131"/>
                  </a:cxn>
                  <a:cxn ang="0">
                    <a:pos x="148" y="130"/>
                  </a:cxn>
                  <a:cxn ang="0">
                    <a:pos x="144" y="129"/>
                  </a:cxn>
                  <a:cxn ang="0">
                    <a:pos x="140" y="129"/>
                  </a:cxn>
                  <a:cxn ang="0">
                    <a:pos x="137" y="129"/>
                  </a:cxn>
                  <a:cxn ang="0">
                    <a:pos x="93" y="75"/>
                  </a:cxn>
                  <a:cxn ang="0">
                    <a:pos x="179" y="93"/>
                  </a:cxn>
                  <a:cxn ang="0">
                    <a:pos x="183" y="92"/>
                  </a:cxn>
                  <a:cxn ang="0">
                    <a:pos x="185" y="91"/>
                  </a:cxn>
                  <a:cxn ang="0">
                    <a:pos x="189" y="89"/>
                  </a:cxn>
                  <a:cxn ang="0">
                    <a:pos x="191" y="86"/>
                  </a:cxn>
                  <a:cxn ang="0">
                    <a:pos x="192" y="83"/>
                  </a:cxn>
                  <a:cxn ang="0">
                    <a:pos x="193" y="78"/>
                  </a:cxn>
                  <a:cxn ang="0">
                    <a:pos x="192" y="74"/>
                  </a:cxn>
                  <a:cxn ang="0">
                    <a:pos x="190" y="70"/>
                  </a:cxn>
                  <a:cxn ang="0">
                    <a:pos x="188" y="68"/>
                  </a:cxn>
                  <a:cxn ang="0">
                    <a:pos x="184" y="65"/>
                  </a:cxn>
                  <a:cxn ang="0">
                    <a:pos x="181" y="64"/>
                  </a:cxn>
                  <a:cxn ang="0">
                    <a:pos x="122" y="64"/>
                  </a:cxn>
                  <a:cxn ang="0">
                    <a:pos x="112" y="42"/>
                  </a:cxn>
                  <a:cxn ang="0">
                    <a:pos x="113" y="37"/>
                  </a:cxn>
                  <a:cxn ang="0">
                    <a:pos x="114" y="30"/>
                  </a:cxn>
                  <a:cxn ang="0">
                    <a:pos x="114" y="24"/>
                  </a:cxn>
                  <a:cxn ang="0">
                    <a:pos x="112" y="19"/>
                  </a:cxn>
                  <a:cxn ang="0">
                    <a:pos x="110" y="15"/>
                  </a:cxn>
                  <a:cxn ang="0">
                    <a:pos x="107" y="10"/>
                  </a:cxn>
                  <a:cxn ang="0">
                    <a:pos x="103" y="7"/>
                  </a:cxn>
                  <a:cxn ang="0">
                    <a:pos x="98" y="3"/>
                  </a:cxn>
                  <a:cxn ang="0">
                    <a:pos x="93" y="1"/>
                  </a:cxn>
                  <a:cxn ang="0">
                    <a:pos x="87" y="0"/>
                  </a:cxn>
                  <a:cxn ang="0">
                    <a:pos x="81" y="0"/>
                  </a:cxn>
                  <a:cxn ang="0">
                    <a:pos x="75" y="1"/>
                  </a:cxn>
                  <a:cxn ang="0">
                    <a:pos x="69" y="3"/>
                  </a:cxn>
                  <a:cxn ang="0">
                    <a:pos x="63" y="6"/>
                  </a:cxn>
                  <a:cxn ang="0">
                    <a:pos x="59" y="11"/>
                  </a:cxn>
                  <a:cxn ang="0">
                    <a:pos x="55" y="17"/>
                  </a:cxn>
                  <a:cxn ang="0">
                    <a:pos x="53" y="23"/>
                  </a:cxn>
                </a:cxnLst>
                <a:rect l="0" t="0" r="r" b="b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6248400" y="5405437"/>
            <a:ext cx="1535113" cy="711200"/>
            <a:chOff x="3852" y="2964"/>
            <a:chExt cx="967" cy="448"/>
          </a:xfrm>
        </p:grpSpPr>
        <p:grpSp>
          <p:nvGrpSpPr>
            <p:cNvPr id="124" name="Group 123"/>
            <p:cNvGrpSpPr>
              <a:grpSpLocks/>
            </p:cNvGrpSpPr>
            <p:nvPr/>
          </p:nvGrpSpPr>
          <p:grpSpPr bwMode="auto">
            <a:xfrm>
              <a:off x="3852" y="2964"/>
              <a:ext cx="305" cy="448"/>
              <a:chOff x="3852" y="2964"/>
              <a:chExt cx="305" cy="448"/>
            </a:xfrm>
          </p:grpSpPr>
          <p:grpSp>
            <p:nvGrpSpPr>
              <p:cNvPr id="138" name="Group 124"/>
              <p:cNvGrpSpPr>
                <a:grpSpLocks/>
              </p:cNvGrpSpPr>
              <p:nvPr/>
            </p:nvGrpSpPr>
            <p:grpSpPr bwMode="auto">
              <a:xfrm>
                <a:off x="3852" y="2964"/>
                <a:ext cx="305" cy="448"/>
                <a:chOff x="3852" y="2964"/>
                <a:chExt cx="305" cy="448"/>
              </a:xfrm>
            </p:grpSpPr>
            <p:sp>
              <p:nvSpPr>
                <p:cNvPr id="140" name="AutoShape 125"/>
                <p:cNvSpPr>
                  <a:spLocks noChangeArrowheads="1"/>
                </p:cNvSpPr>
                <p:nvPr/>
              </p:nvSpPr>
              <p:spPr bwMode="auto">
                <a:xfrm>
                  <a:off x="3852" y="3035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AutoShape 126"/>
                <p:cNvSpPr>
                  <a:spLocks noChangeArrowheads="1"/>
                </p:cNvSpPr>
                <p:nvPr/>
              </p:nvSpPr>
              <p:spPr bwMode="auto">
                <a:xfrm>
                  <a:off x="3922" y="2964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9" name="AutoShape 127"/>
              <p:cNvSpPr>
                <a:spLocks noChangeArrowheads="1"/>
              </p:cNvSpPr>
              <p:nvPr/>
            </p:nvSpPr>
            <p:spPr bwMode="auto">
              <a:xfrm>
                <a:off x="3914" y="3068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5" name="Group 128"/>
            <p:cNvGrpSpPr>
              <a:grpSpLocks/>
            </p:cNvGrpSpPr>
            <p:nvPr/>
          </p:nvGrpSpPr>
          <p:grpSpPr bwMode="auto">
            <a:xfrm>
              <a:off x="4153" y="2964"/>
              <a:ext cx="378" cy="448"/>
              <a:chOff x="4153" y="2964"/>
              <a:chExt cx="378" cy="448"/>
            </a:xfrm>
          </p:grpSpPr>
          <p:grpSp>
            <p:nvGrpSpPr>
              <p:cNvPr id="133" name="Group 129"/>
              <p:cNvGrpSpPr>
                <a:grpSpLocks/>
              </p:cNvGrpSpPr>
              <p:nvPr/>
            </p:nvGrpSpPr>
            <p:grpSpPr bwMode="auto">
              <a:xfrm>
                <a:off x="4153" y="2964"/>
                <a:ext cx="378" cy="448"/>
                <a:chOff x="4153" y="2964"/>
                <a:chExt cx="378" cy="448"/>
              </a:xfrm>
            </p:grpSpPr>
            <p:sp>
              <p:nvSpPr>
                <p:cNvPr id="136" name="AutoShape 130"/>
                <p:cNvSpPr>
                  <a:spLocks noChangeArrowheads="1"/>
                </p:cNvSpPr>
                <p:nvPr/>
              </p:nvSpPr>
              <p:spPr bwMode="auto">
                <a:xfrm>
                  <a:off x="4153" y="3035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AutoShape 131"/>
                <p:cNvSpPr>
                  <a:spLocks noChangeArrowheads="1"/>
                </p:cNvSpPr>
                <p:nvPr/>
              </p:nvSpPr>
              <p:spPr bwMode="auto">
                <a:xfrm>
                  <a:off x="4239" y="2964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4" name="Oval 132"/>
              <p:cNvSpPr>
                <a:spLocks noChangeArrowheads="1"/>
              </p:cNvSpPr>
              <p:nvPr/>
            </p:nvSpPr>
            <p:spPr bwMode="auto">
              <a:xfrm>
                <a:off x="4268" y="3000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AutoShape 133"/>
              <p:cNvSpPr>
                <a:spLocks noChangeArrowheads="1"/>
              </p:cNvSpPr>
              <p:nvPr/>
            </p:nvSpPr>
            <p:spPr bwMode="auto">
              <a:xfrm>
                <a:off x="4200" y="3210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6" name="Freeform 134"/>
            <p:cNvSpPr>
              <a:spLocks/>
            </p:cNvSpPr>
            <p:nvPr/>
          </p:nvSpPr>
          <p:spPr bwMode="auto">
            <a:xfrm>
              <a:off x="4717" y="3193"/>
              <a:ext cx="86" cy="19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85" y="0"/>
                </a:cxn>
                <a:cxn ang="0">
                  <a:pos x="23" y="191"/>
                </a:cxn>
                <a:cxn ang="0">
                  <a:pos x="0" y="191"/>
                </a:cxn>
                <a:cxn ang="0">
                  <a:pos x="62" y="0"/>
                </a:cxn>
              </a:cxnLst>
              <a:rect l="0" t="0" r="r" b="b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35"/>
            <p:cNvSpPr>
              <a:spLocks noChangeArrowheads="1"/>
            </p:cNvSpPr>
            <p:nvPr/>
          </p:nvSpPr>
          <p:spPr bwMode="auto">
            <a:xfrm>
              <a:off x="4713" y="3193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Rectangle 136"/>
            <p:cNvSpPr>
              <a:spLocks noChangeArrowheads="1"/>
            </p:cNvSpPr>
            <p:nvPr/>
          </p:nvSpPr>
          <p:spPr bwMode="auto">
            <a:xfrm>
              <a:off x="4720" y="3274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137"/>
            <p:cNvSpPr>
              <a:spLocks noChangeArrowheads="1"/>
            </p:cNvSpPr>
            <p:nvPr/>
          </p:nvSpPr>
          <p:spPr bwMode="auto">
            <a:xfrm>
              <a:off x="4537" y="3274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0" name="Group 138"/>
            <p:cNvGrpSpPr>
              <a:grpSpLocks/>
            </p:cNvGrpSpPr>
            <p:nvPr/>
          </p:nvGrpSpPr>
          <p:grpSpPr bwMode="auto">
            <a:xfrm>
              <a:off x="4535" y="3021"/>
              <a:ext cx="194" cy="364"/>
              <a:chOff x="4535" y="3021"/>
              <a:chExt cx="194" cy="364"/>
            </a:xfrm>
          </p:grpSpPr>
          <p:sp>
            <p:nvSpPr>
              <p:cNvPr id="131" name="Oval 139"/>
              <p:cNvSpPr>
                <a:spLocks noChangeArrowheads="1"/>
              </p:cNvSpPr>
              <p:nvPr/>
            </p:nvSpPr>
            <p:spPr bwMode="auto">
              <a:xfrm>
                <a:off x="4611" y="3021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2" name="Freeform 140"/>
              <p:cNvSpPr>
                <a:spLocks/>
              </p:cNvSpPr>
              <p:nvPr/>
            </p:nvSpPr>
            <p:spPr bwMode="auto">
              <a:xfrm>
                <a:off x="4535" y="3089"/>
                <a:ext cx="194" cy="296"/>
              </a:xfrm>
              <a:custGeom>
                <a:avLst/>
                <a:gdLst/>
                <a:ahLst/>
                <a:cxnLst>
                  <a:cxn ang="0">
                    <a:pos x="2" y="137"/>
                  </a:cxn>
                  <a:cxn ang="0">
                    <a:pos x="1" y="140"/>
                  </a:cxn>
                  <a:cxn ang="0">
                    <a:pos x="0" y="145"/>
                  </a:cxn>
                  <a:cxn ang="0">
                    <a:pos x="0" y="150"/>
                  </a:cxn>
                  <a:cxn ang="0">
                    <a:pos x="2" y="155"/>
                  </a:cxn>
                  <a:cxn ang="0">
                    <a:pos x="4" y="159"/>
                  </a:cxn>
                  <a:cxn ang="0">
                    <a:pos x="8" y="163"/>
                  </a:cxn>
                  <a:cxn ang="0">
                    <a:pos x="12" y="165"/>
                  </a:cxn>
                  <a:cxn ang="0">
                    <a:pos x="16" y="166"/>
                  </a:cxn>
                  <a:cxn ang="0">
                    <a:pos x="21" y="166"/>
                  </a:cxn>
                  <a:cxn ang="0">
                    <a:pos x="126" y="295"/>
                  </a:cxn>
                  <a:cxn ang="0">
                    <a:pos x="159" y="142"/>
                  </a:cxn>
                  <a:cxn ang="0">
                    <a:pos x="159" y="138"/>
                  </a:cxn>
                  <a:cxn ang="0">
                    <a:pos x="157" y="136"/>
                  </a:cxn>
                  <a:cxn ang="0">
                    <a:pos x="154" y="133"/>
                  </a:cxn>
                  <a:cxn ang="0">
                    <a:pos x="152" y="131"/>
                  </a:cxn>
                  <a:cxn ang="0">
                    <a:pos x="148" y="130"/>
                  </a:cxn>
                  <a:cxn ang="0">
                    <a:pos x="144" y="129"/>
                  </a:cxn>
                  <a:cxn ang="0">
                    <a:pos x="140" y="129"/>
                  </a:cxn>
                  <a:cxn ang="0">
                    <a:pos x="137" y="129"/>
                  </a:cxn>
                  <a:cxn ang="0">
                    <a:pos x="93" y="75"/>
                  </a:cxn>
                  <a:cxn ang="0">
                    <a:pos x="179" y="93"/>
                  </a:cxn>
                  <a:cxn ang="0">
                    <a:pos x="183" y="92"/>
                  </a:cxn>
                  <a:cxn ang="0">
                    <a:pos x="185" y="91"/>
                  </a:cxn>
                  <a:cxn ang="0">
                    <a:pos x="189" y="89"/>
                  </a:cxn>
                  <a:cxn ang="0">
                    <a:pos x="191" y="86"/>
                  </a:cxn>
                  <a:cxn ang="0">
                    <a:pos x="192" y="83"/>
                  </a:cxn>
                  <a:cxn ang="0">
                    <a:pos x="193" y="78"/>
                  </a:cxn>
                  <a:cxn ang="0">
                    <a:pos x="192" y="74"/>
                  </a:cxn>
                  <a:cxn ang="0">
                    <a:pos x="190" y="70"/>
                  </a:cxn>
                  <a:cxn ang="0">
                    <a:pos x="188" y="68"/>
                  </a:cxn>
                  <a:cxn ang="0">
                    <a:pos x="184" y="65"/>
                  </a:cxn>
                  <a:cxn ang="0">
                    <a:pos x="181" y="64"/>
                  </a:cxn>
                  <a:cxn ang="0">
                    <a:pos x="122" y="64"/>
                  </a:cxn>
                  <a:cxn ang="0">
                    <a:pos x="112" y="42"/>
                  </a:cxn>
                  <a:cxn ang="0">
                    <a:pos x="113" y="37"/>
                  </a:cxn>
                  <a:cxn ang="0">
                    <a:pos x="114" y="30"/>
                  </a:cxn>
                  <a:cxn ang="0">
                    <a:pos x="114" y="24"/>
                  </a:cxn>
                  <a:cxn ang="0">
                    <a:pos x="112" y="19"/>
                  </a:cxn>
                  <a:cxn ang="0">
                    <a:pos x="110" y="15"/>
                  </a:cxn>
                  <a:cxn ang="0">
                    <a:pos x="107" y="10"/>
                  </a:cxn>
                  <a:cxn ang="0">
                    <a:pos x="103" y="7"/>
                  </a:cxn>
                  <a:cxn ang="0">
                    <a:pos x="98" y="3"/>
                  </a:cxn>
                  <a:cxn ang="0">
                    <a:pos x="93" y="1"/>
                  </a:cxn>
                  <a:cxn ang="0">
                    <a:pos x="87" y="0"/>
                  </a:cxn>
                  <a:cxn ang="0">
                    <a:pos x="81" y="0"/>
                  </a:cxn>
                  <a:cxn ang="0">
                    <a:pos x="75" y="1"/>
                  </a:cxn>
                  <a:cxn ang="0">
                    <a:pos x="69" y="3"/>
                  </a:cxn>
                  <a:cxn ang="0">
                    <a:pos x="63" y="6"/>
                  </a:cxn>
                  <a:cxn ang="0">
                    <a:pos x="59" y="11"/>
                  </a:cxn>
                  <a:cxn ang="0">
                    <a:pos x="55" y="17"/>
                  </a:cxn>
                  <a:cxn ang="0">
                    <a:pos x="53" y="23"/>
                  </a:cxn>
                </a:cxnLst>
                <a:rect l="0" t="0" r="r" b="b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284163" y="3154362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T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a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s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k</a:t>
            </a:r>
          </a:p>
          <a:p>
            <a:pPr algn="ctr"/>
            <a:endParaRPr lang="en-US" i="1">
              <a:latin typeface="Arial" pitchFamily="34" charset="0"/>
              <a:ea typeface="新細明體" pitchFamily="18" charset="-120"/>
            </a:endParaRP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O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r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d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e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r</a:t>
            </a:r>
          </a:p>
        </p:txBody>
      </p:sp>
      <p:sp>
        <p:nvSpPr>
          <p:cNvPr id="143" name="Line 142"/>
          <p:cNvSpPr>
            <a:spLocks noChangeShapeType="1"/>
          </p:cNvSpPr>
          <p:nvPr/>
        </p:nvSpPr>
        <p:spPr bwMode="auto">
          <a:xfrm>
            <a:off x="768350" y="3005137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" name="Rectangle 143"/>
          <p:cNvSpPr>
            <a:spLocks noChangeArrowheads="1"/>
          </p:cNvSpPr>
          <p:nvPr/>
        </p:nvSpPr>
        <p:spPr bwMode="auto">
          <a:xfrm>
            <a:off x="4259263" y="2227262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i="1">
                <a:latin typeface="Arial" pitchFamily="34" charset="0"/>
                <a:ea typeface="新細明體" pitchFamily="18" charset="-120"/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990600"/>
          </a:xfrm>
        </p:spPr>
        <p:txBody>
          <a:bodyPr/>
          <a:lstStyle/>
          <a:p>
            <a:r>
              <a:rPr lang="en-US" dirty="0" smtClean="0"/>
              <a:t>Pipeline Analogy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74687" y="6299200"/>
            <a:ext cx="8102600" cy="406400"/>
          </a:xfrm>
          <a:prstGeom prst="rect">
            <a:avLst/>
          </a:prstGeom>
          <a:noFill/>
          <a:ln/>
        </p:spPr>
        <p:txBody>
          <a:bodyPr vert="horz" lIns="90488" tIns="44450" rIns="90488" bIns="44450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Pipelined laundry takes 3.5 hours for 4 loads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74737" y="3219450"/>
            <a:ext cx="522288" cy="534988"/>
            <a:chOff x="712" y="1908"/>
            <a:chExt cx="329" cy="337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12" y="1908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63" y="1959"/>
              <a:ext cx="2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062037" y="4070350"/>
            <a:ext cx="522288" cy="534988"/>
            <a:chOff x="704" y="2444"/>
            <a:chExt cx="329" cy="337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704" y="2444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55" y="249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023937" y="4819650"/>
            <a:ext cx="522288" cy="534988"/>
            <a:chOff x="680" y="2916"/>
            <a:chExt cx="329" cy="337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80" y="2916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731" y="296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023937" y="5543550"/>
            <a:ext cx="522288" cy="534988"/>
            <a:chOff x="680" y="3372"/>
            <a:chExt cx="329" cy="337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680" y="3372"/>
              <a:ext cx="329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31" y="342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D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346200" y="1624013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6 PM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709737" y="22098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1703387" y="20764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578100" y="16367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7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644900" y="16367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8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660900" y="1636713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9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600700" y="16494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10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692900" y="1636713"/>
            <a:ext cx="5207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latin typeface="Arial" pitchFamily="34" charset="0"/>
                <a:ea typeface="新細明體" pitchFamily="18" charset="-120"/>
              </a:rPr>
              <a:t>11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7367587" y="1624013"/>
            <a:ext cx="1447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400" b="1">
                <a:latin typeface="Arial" pitchFamily="34" charset="0"/>
                <a:ea typeface="新細明體" pitchFamily="18" charset="-120"/>
              </a:rPr>
              <a:t>Midnight</a:t>
            </a:r>
          </a:p>
        </p:txBody>
      </p:sp>
      <p:grpSp>
        <p:nvGrpSpPr>
          <p:cNvPr id="26" name="Group 27"/>
          <p:cNvGrpSpPr>
            <a:grpSpLocks/>
          </p:cNvGrpSpPr>
          <p:nvPr/>
        </p:nvGrpSpPr>
        <p:grpSpPr bwMode="auto">
          <a:xfrm>
            <a:off x="1747837" y="3117850"/>
            <a:ext cx="484188" cy="711200"/>
            <a:chOff x="1136" y="1844"/>
            <a:chExt cx="305" cy="448"/>
          </a:xfrm>
        </p:grpSpPr>
        <p:grpSp>
          <p:nvGrpSpPr>
            <p:cNvPr id="27" name="Group 28"/>
            <p:cNvGrpSpPr>
              <a:grpSpLocks/>
            </p:cNvGrpSpPr>
            <p:nvPr/>
          </p:nvGrpSpPr>
          <p:grpSpPr bwMode="auto">
            <a:xfrm>
              <a:off x="1136" y="1844"/>
              <a:ext cx="305" cy="448"/>
              <a:chOff x="1136" y="1844"/>
              <a:chExt cx="305" cy="448"/>
            </a:xfrm>
          </p:grpSpPr>
          <p:sp>
            <p:nvSpPr>
              <p:cNvPr id="29" name="AutoShape 29"/>
              <p:cNvSpPr>
                <a:spLocks noChangeArrowheads="1"/>
              </p:cNvSpPr>
              <p:nvPr/>
            </p:nvSpPr>
            <p:spPr bwMode="auto">
              <a:xfrm>
                <a:off x="1136" y="1915"/>
                <a:ext cx="305" cy="377"/>
              </a:xfrm>
              <a:prstGeom prst="cube">
                <a:avLst>
                  <a:gd name="adj" fmla="val 24995"/>
                </a:avLst>
              </a:prstGeom>
              <a:solidFill>
                <a:srgbClr val="F6BF6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AutoShape 30"/>
              <p:cNvSpPr>
                <a:spLocks noChangeArrowheads="1"/>
              </p:cNvSpPr>
              <p:nvPr/>
            </p:nvSpPr>
            <p:spPr bwMode="auto">
              <a:xfrm>
                <a:off x="1206" y="1844"/>
                <a:ext cx="235" cy="78"/>
              </a:xfrm>
              <a:prstGeom prst="cube">
                <a:avLst>
                  <a:gd name="adj" fmla="val 24995"/>
                </a:avLst>
              </a:prstGeom>
              <a:solidFill>
                <a:srgbClr val="F6BF6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" name="AutoShape 31"/>
            <p:cNvSpPr>
              <a:spLocks noChangeArrowheads="1"/>
            </p:cNvSpPr>
            <p:nvPr/>
          </p:nvSpPr>
          <p:spPr bwMode="auto">
            <a:xfrm>
              <a:off x="1198" y="1948"/>
              <a:ext cx="158" cy="27"/>
            </a:xfrm>
            <a:prstGeom prst="parallelogram">
              <a:avLst>
                <a:gd name="adj" fmla="val 146269"/>
              </a:avLst>
            </a:prstGeom>
            <a:solidFill>
              <a:srgbClr val="F6BF6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136"/>
          <p:cNvGrpSpPr>
            <a:grpSpLocks/>
          </p:cNvGrpSpPr>
          <p:nvPr/>
        </p:nvGrpSpPr>
        <p:grpSpPr bwMode="auto">
          <a:xfrm>
            <a:off x="2225675" y="3117850"/>
            <a:ext cx="641350" cy="1447800"/>
            <a:chOff x="1437" y="1844"/>
            <a:chExt cx="404" cy="912"/>
          </a:xfrm>
        </p:grpSpPr>
        <p:grpSp>
          <p:nvGrpSpPr>
            <p:cNvPr id="32" name="Group 32"/>
            <p:cNvGrpSpPr>
              <a:grpSpLocks/>
            </p:cNvGrpSpPr>
            <p:nvPr/>
          </p:nvGrpSpPr>
          <p:grpSpPr bwMode="auto">
            <a:xfrm>
              <a:off x="1437" y="1844"/>
              <a:ext cx="378" cy="448"/>
              <a:chOff x="1437" y="1844"/>
              <a:chExt cx="378" cy="448"/>
            </a:xfrm>
          </p:grpSpPr>
          <p:grpSp>
            <p:nvGrpSpPr>
              <p:cNvPr id="38" name="Group 33"/>
              <p:cNvGrpSpPr>
                <a:grpSpLocks/>
              </p:cNvGrpSpPr>
              <p:nvPr/>
            </p:nvGrpSpPr>
            <p:grpSpPr bwMode="auto">
              <a:xfrm>
                <a:off x="1437" y="1844"/>
                <a:ext cx="378" cy="448"/>
                <a:chOff x="1437" y="1844"/>
                <a:chExt cx="378" cy="448"/>
              </a:xfrm>
            </p:grpSpPr>
            <p:sp>
              <p:nvSpPr>
                <p:cNvPr id="41" name="AutoShape 34"/>
                <p:cNvSpPr>
                  <a:spLocks noChangeArrowheads="1"/>
                </p:cNvSpPr>
                <p:nvPr/>
              </p:nvSpPr>
              <p:spPr bwMode="auto">
                <a:xfrm>
                  <a:off x="1437" y="1915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AutoShape 35"/>
                <p:cNvSpPr>
                  <a:spLocks noChangeArrowheads="1"/>
                </p:cNvSpPr>
                <p:nvPr/>
              </p:nvSpPr>
              <p:spPr bwMode="auto">
                <a:xfrm>
                  <a:off x="1523" y="1844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9" name="Oval 36"/>
              <p:cNvSpPr>
                <a:spLocks noChangeArrowheads="1"/>
              </p:cNvSpPr>
              <p:nvPr/>
            </p:nvSpPr>
            <p:spPr bwMode="auto">
              <a:xfrm>
                <a:off x="1552" y="1880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AutoShape 37"/>
              <p:cNvSpPr>
                <a:spLocks noChangeArrowheads="1"/>
              </p:cNvSpPr>
              <p:nvPr/>
            </p:nvSpPr>
            <p:spPr bwMode="auto">
              <a:xfrm>
                <a:off x="1484" y="2090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3" name="Group 46"/>
            <p:cNvGrpSpPr>
              <a:grpSpLocks/>
            </p:cNvGrpSpPr>
            <p:nvPr/>
          </p:nvGrpSpPr>
          <p:grpSpPr bwMode="auto">
            <a:xfrm>
              <a:off x="1536" y="2308"/>
              <a:ext cx="305" cy="448"/>
              <a:chOff x="1536" y="2308"/>
              <a:chExt cx="305" cy="448"/>
            </a:xfrm>
          </p:grpSpPr>
          <p:grpSp>
            <p:nvGrpSpPr>
              <p:cNvPr id="34" name="Group 47"/>
              <p:cNvGrpSpPr>
                <a:grpSpLocks/>
              </p:cNvGrpSpPr>
              <p:nvPr/>
            </p:nvGrpSpPr>
            <p:grpSpPr bwMode="auto">
              <a:xfrm>
                <a:off x="1536" y="2308"/>
                <a:ext cx="305" cy="448"/>
                <a:chOff x="1536" y="2308"/>
                <a:chExt cx="305" cy="448"/>
              </a:xfrm>
            </p:grpSpPr>
            <p:sp>
              <p:nvSpPr>
                <p:cNvPr id="36" name="AutoShape 48"/>
                <p:cNvSpPr>
                  <a:spLocks noChangeArrowheads="1"/>
                </p:cNvSpPr>
                <p:nvPr/>
              </p:nvSpPr>
              <p:spPr bwMode="auto">
                <a:xfrm>
                  <a:off x="1536" y="2379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AutoShape 49"/>
                <p:cNvSpPr>
                  <a:spLocks noChangeArrowheads="1"/>
                </p:cNvSpPr>
                <p:nvPr/>
              </p:nvSpPr>
              <p:spPr bwMode="auto">
                <a:xfrm>
                  <a:off x="1606" y="2308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5" name="AutoShape 50"/>
              <p:cNvSpPr>
                <a:spLocks noChangeArrowheads="1"/>
              </p:cNvSpPr>
              <p:nvPr/>
            </p:nvSpPr>
            <p:spPr bwMode="auto">
              <a:xfrm>
                <a:off x="1598" y="2412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3" name="Group 141"/>
          <p:cNvGrpSpPr>
            <a:grpSpLocks/>
          </p:cNvGrpSpPr>
          <p:nvPr/>
        </p:nvGrpSpPr>
        <p:grpSpPr bwMode="auto">
          <a:xfrm>
            <a:off x="2832100" y="3208338"/>
            <a:ext cx="695325" cy="2132012"/>
            <a:chOff x="1819" y="1901"/>
            <a:chExt cx="438" cy="1343"/>
          </a:xfrm>
        </p:grpSpPr>
        <p:grpSp>
          <p:nvGrpSpPr>
            <p:cNvPr id="44" name="Group 140"/>
            <p:cNvGrpSpPr>
              <a:grpSpLocks/>
            </p:cNvGrpSpPr>
            <p:nvPr/>
          </p:nvGrpSpPr>
          <p:grpSpPr bwMode="auto">
            <a:xfrm>
              <a:off x="1819" y="1901"/>
              <a:ext cx="284" cy="364"/>
              <a:chOff x="1819" y="1901"/>
              <a:chExt cx="284" cy="364"/>
            </a:xfrm>
          </p:grpSpPr>
          <p:sp>
            <p:nvSpPr>
              <p:cNvPr id="56" name="Freeform 38"/>
              <p:cNvSpPr>
                <a:spLocks/>
              </p:cNvSpPr>
              <p:nvPr/>
            </p:nvSpPr>
            <p:spPr bwMode="auto">
              <a:xfrm>
                <a:off x="2001" y="2073"/>
                <a:ext cx="86" cy="192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85" y="0"/>
                  </a:cxn>
                  <a:cxn ang="0">
                    <a:pos x="23" y="191"/>
                  </a:cxn>
                  <a:cxn ang="0">
                    <a:pos x="0" y="191"/>
                  </a:cxn>
                  <a:cxn ang="0">
                    <a:pos x="62" y="0"/>
                  </a:cxn>
                </a:cxnLst>
                <a:rect l="0" t="0" r="r" b="b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Rectangle 39"/>
              <p:cNvSpPr>
                <a:spLocks noChangeArrowheads="1"/>
              </p:cNvSpPr>
              <p:nvPr/>
            </p:nvSpPr>
            <p:spPr bwMode="auto">
              <a:xfrm>
                <a:off x="1997" y="2073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40"/>
              <p:cNvSpPr>
                <a:spLocks noChangeArrowheads="1"/>
              </p:cNvSpPr>
              <p:nvPr/>
            </p:nvSpPr>
            <p:spPr bwMode="auto">
              <a:xfrm>
                <a:off x="2004" y="2154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41"/>
              <p:cNvSpPr>
                <a:spLocks noChangeArrowheads="1"/>
              </p:cNvSpPr>
              <p:nvPr/>
            </p:nvSpPr>
            <p:spPr bwMode="auto">
              <a:xfrm>
                <a:off x="1821" y="2154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Oval 43"/>
              <p:cNvSpPr>
                <a:spLocks noChangeArrowheads="1"/>
              </p:cNvSpPr>
              <p:nvPr/>
            </p:nvSpPr>
            <p:spPr bwMode="auto">
              <a:xfrm>
                <a:off x="1895" y="1901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Freeform 44"/>
              <p:cNvSpPr>
                <a:spLocks/>
              </p:cNvSpPr>
              <p:nvPr/>
            </p:nvSpPr>
            <p:spPr bwMode="auto">
              <a:xfrm>
                <a:off x="1819" y="1969"/>
                <a:ext cx="194" cy="296"/>
              </a:xfrm>
              <a:custGeom>
                <a:avLst/>
                <a:gdLst/>
                <a:ahLst/>
                <a:cxnLst>
                  <a:cxn ang="0">
                    <a:pos x="2" y="137"/>
                  </a:cxn>
                  <a:cxn ang="0">
                    <a:pos x="1" y="140"/>
                  </a:cxn>
                  <a:cxn ang="0">
                    <a:pos x="0" y="145"/>
                  </a:cxn>
                  <a:cxn ang="0">
                    <a:pos x="0" y="150"/>
                  </a:cxn>
                  <a:cxn ang="0">
                    <a:pos x="2" y="155"/>
                  </a:cxn>
                  <a:cxn ang="0">
                    <a:pos x="4" y="159"/>
                  </a:cxn>
                  <a:cxn ang="0">
                    <a:pos x="8" y="163"/>
                  </a:cxn>
                  <a:cxn ang="0">
                    <a:pos x="12" y="165"/>
                  </a:cxn>
                  <a:cxn ang="0">
                    <a:pos x="16" y="166"/>
                  </a:cxn>
                  <a:cxn ang="0">
                    <a:pos x="21" y="166"/>
                  </a:cxn>
                  <a:cxn ang="0">
                    <a:pos x="126" y="295"/>
                  </a:cxn>
                  <a:cxn ang="0">
                    <a:pos x="159" y="142"/>
                  </a:cxn>
                  <a:cxn ang="0">
                    <a:pos x="159" y="138"/>
                  </a:cxn>
                  <a:cxn ang="0">
                    <a:pos x="157" y="136"/>
                  </a:cxn>
                  <a:cxn ang="0">
                    <a:pos x="154" y="133"/>
                  </a:cxn>
                  <a:cxn ang="0">
                    <a:pos x="152" y="131"/>
                  </a:cxn>
                  <a:cxn ang="0">
                    <a:pos x="148" y="130"/>
                  </a:cxn>
                  <a:cxn ang="0">
                    <a:pos x="144" y="129"/>
                  </a:cxn>
                  <a:cxn ang="0">
                    <a:pos x="140" y="129"/>
                  </a:cxn>
                  <a:cxn ang="0">
                    <a:pos x="137" y="129"/>
                  </a:cxn>
                  <a:cxn ang="0">
                    <a:pos x="93" y="75"/>
                  </a:cxn>
                  <a:cxn ang="0">
                    <a:pos x="179" y="93"/>
                  </a:cxn>
                  <a:cxn ang="0">
                    <a:pos x="183" y="92"/>
                  </a:cxn>
                  <a:cxn ang="0">
                    <a:pos x="185" y="91"/>
                  </a:cxn>
                  <a:cxn ang="0">
                    <a:pos x="189" y="89"/>
                  </a:cxn>
                  <a:cxn ang="0">
                    <a:pos x="191" y="86"/>
                  </a:cxn>
                  <a:cxn ang="0">
                    <a:pos x="192" y="83"/>
                  </a:cxn>
                  <a:cxn ang="0">
                    <a:pos x="193" y="78"/>
                  </a:cxn>
                  <a:cxn ang="0">
                    <a:pos x="192" y="74"/>
                  </a:cxn>
                  <a:cxn ang="0">
                    <a:pos x="190" y="70"/>
                  </a:cxn>
                  <a:cxn ang="0">
                    <a:pos x="188" y="68"/>
                  </a:cxn>
                  <a:cxn ang="0">
                    <a:pos x="184" y="65"/>
                  </a:cxn>
                  <a:cxn ang="0">
                    <a:pos x="181" y="64"/>
                  </a:cxn>
                  <a:cxn ang="0">
                    <a:pos x="122" y="64"/>
                  </a:cxn>
                  <a:cxn ang="0">
                    <a:pos x="112" y="42"/>
                  </a:cxn>
                  <a:cxn ang="0">
                    <a:pos x="113" y="37"/>
                  </a:cxn>
                  <a:cxn ang="0">
                    <a:pos x="114" y="30"/>
                  </a:cxn>
                  <a:cxn ang="0">
                    <a:pos x="114" y="24"/>
                  </a:cxn>
                  <a:cxn ang="0">
                    <a:pos x="112" y="19"/>
                  </a:cxn>
                  <a:cxn ang="0">
                    <a:pos x="110" y="15"/>
                  </a:cxn>
                  <a:cxn ang="0">
                    <a:pos x="107" y="10"/>
                  </a:cxn>
                  <a:cxn ang="0">
                    <a:pos x="103" y="7"/>
                  </a:cxn>
                  <a:cxn ang="0">
                    <a:pos x="98" y="3"/>
                  </a:cxn>
                  <a:cxn ang="0">
                    <a:pos x="93" y="1"/>
                  </a:cxn>
                  <a:cxn ang="0">
                    <a:pos x="87" y="0"/>
                  </a:cxn>
                  <a:cxn ang="0">
                    <a:pos x="81" y="0"/>
                  </a:cxn>
                  <a:cxn ang="0">
                    <a:pos x="75" y="1"/>
                  </a:cxn>
                  <a:cxn ang="0">
                    <a:pos x="69" y="3"/>
                  </a:cxn>
                  <a:cxn ang="0">
                    <a:pos x="63" y="6"/>
                  </a:cxn>
                  <a:cxn ang="0">
                    <a:pos x="59" y="11"/>
                  </a:cxn>
                  <a:cxn ang="0">
                    <a:pos x="55" y="17"/>
                  </a:cxn>
                  <a:cxn ang="0">
                    <a:pos x="53" y="23"/>
                  </a:cxn>
                </a:cxnLst>
                <a:rect l="0" t="0" r="r" b="b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" name="Group 51"/>
            <p:cNvGrpSpPr>
              <a:grpSpLocks/>
            </p:cNvGrpSpPr>
            <p:nvPr/>
          </p:nvGrpSpPr>
          <p:grpSpPr bwMode="auto">
            <a:xfrm>
              <a:off x="1837" y="2308"/>
              <a:ext cx="378" cy="448"/>
              <a:chOff x="1837" y="2308"/>
              <a:chExt cx="378" cy="448"/>
            </a:xfrm>
          </p:grpSpPr>
          <p:grpSp>
            <p:nvGrpSpPr>
              <p:cNvPr id="51" name="Group 52"/>
              <p:cNvGrpSpPr>
                <a:grpSpLocks/>
              </p:cNvGrpSpPr>
              <p:nvPr/>
            </p:nvGrpSpPr>
            <p:grpSpPr bwMode="auto">
              <a:xfrm>
                <a:off x="1837" y="2308"/>
                <a:ext cx="378" cy="448"/>
                <a:chOff x="1837" y="2308"/>
                <a:chExt cx="378" cy="448"/>
              </a:xfrm>
            </p:grpSpPr>
            <p:sp>
              <p:nvSpPr>
                <p:cNvPr id="54" name="AutoShape 53"/>
                <p:cNvSpPr>
                  <a:spLocks noChangeArrowheads="1"/>
                </p:cNvSpPr>
                <p:nvPr/>
              </p:nvSpPr>
              <p:spPr bwMode="auto">
                <a:xfrm>
                  <a:off x="1837" y="2379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AutoShape 54"/>
                <p:cNvSpPr>
                  <a:spLocks noChangeArrowheads="1"/>
                </p:cNvSpPr>
                <p:nvPr/>
              </p:nvSpPr>
              <p:spPr bwMode="auto">
                <a:xfrm>
                  <a:off x="1923" y="2308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" name="Oval 55"/>
              <p:cNvSpPr>
                <a:spLocks noChangeArrowheads="1"/>
              </p:cNvSpPr>
              <p:nvPr/>
            </p:nvSpPr>
            <p:spPr bwMode="auto">
              <a:xfrm>
                <a:off x="1952" y="2344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AutoShape 56"/>
              <p:cNvSpPr>
                <a:spLocks noChangeArrowheads="1"/>
              </p:cNvSpPr>
              <p:nvPr/>
            </p:nvSpPr>
            <p:spPr bwMode="auto">
              <a:xfrm>
                <a:off x="1884" y="2554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6" name="Group 65"/>
            <p:cNvGrpSpPr>
              <a:grpSpLocks/>
            </p:cNvGrpSpPr>
            <p:nvPr/>
          </p:nvGrpSpPr>
          <p:grpSpPr bwMode="auto">
            <a:xfrm>
              <a:off x="1952" y="2796"/>
              <a:ext cx="305" cy="448"/>
              <a:chOff x="1952" y="2796"/>
              <a:chExt cx="305" cy="448"/>
            </a:xfrm>
          </p:grpSpPr>
          <p:grpSp>
            <p:nvGrpSpPr>
              <p:cNvPr id="47" name="Group 66"/>
              <p:cNvGrpSpPr>
                <a:grpSpLocks/>
              </p:cNvGrpSpPr>
              <p:nvPr/>
            </p:nvGrpSpPr>
            <p:grpSpPr bwMode="auto">
              <a:xfrm>
                <a:off x="1952" y="2796"/>
                <a:ext cx="305" cy="448"/>
                <a:chOff x="1952" y="2796"/>
                <a:chExt cx="305" cy="448"/>
              </a:xfrm>
            </p:grpSpPr>
            <p:sp>
              <p:nvSpPr>
                <p:cNvPr id="49" name="AutoShape 67"/>
                <p:cNvSpPr>
                  <a:spLocks noChangeArrowheads="1"/>
                </p:cNvSpPr>
                <p:nvPr/>
              </p:nvSpPr>
              <p:spPr bwMode="auto">
                <a:xfrm>
                  <a:off x="1952" y="2867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AutoShape 68"/>
                <p:cNvSpPr>
                  <a:spLocks noChangeArrowheads="1"/>
                </p:cNvSpPr>
                <p:nvPr/>
              </p:nvSpPr>
              <p:spPr bwMode="auto">
                <a:xfrm>
                  <a:off x="2022" y="2796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8" name="AutoShape 69"/>
              <p:cNvSpPr>
                <a:spLocks noChangeArrowheads="1"/>
              </p:cNvSpPr>
              <p:nvPr/>
            </p:nvSpPr>
            <p:spPr bwMode="auto">
              <a:xfrm>
                <a:off x="2014" y="2900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2" name="Group 138"/>
          <p:cNvGrpSpPr>
            <a:grpSpLocks/>
          </p:cNvGrpSpPr>
          <p:nvPr/>
        </p:nvGrpSpPr>
        <p:grpSpPr bwMode="auto">
          <a:xfrm>
            <a:off x="3467100" y="3944938"/>
            <a:ext cx="720725" cy="2106612"/>
            <a:chOff x="2219" y="2365"/>
            <a:chExt cx="454" cy="1327"/>
          </a:xfrm>
        </p:grpSpPr>
        <p:grpSp>
          <p:nvGrpSpPr>
            <p:cNvPr id="63" name="Group 133"/>
            <p:cNvGrpSpPr>
              <a:grpSpLocks/>
            </p:cNvGrpSpPr>
            <p:nvPr/>
          </p:nvGrpSpPr>
          <p:grpSpPr bwMode="auto">
            <a:xfrm>
              <a:off x="2219" y="2365"/>
              <a:ext cx="284" cy="364"/>
              <a:chOff x="2219" y="2365"/>
              <a:chExt cx="284" cy="364"/>
            </a:xfrm>
          </p:grpSpPr>
          <p:sp>
            <p:nvSpPr>
              <p:cNvPr id="75" name="Freeform 57"/>
              <p:cNvSpPr>
                <a:spLocks/>
              </p:cNvSpPr>
              <p:nvPr/>
            </p:nvSpPr>
            <p:spPr bwMode="auto">
              <a:xfrm>
                <a:off x="2401" y="2537"/>
                <a:ext cx="86" cy="192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85" y="0"/>
                  </a:cxn>
                  <a:cxn ang="0">
                    <a:pos x="23" y="191"/>
                  </a:cxn>
                  <a:cxn ang="0">
                    <a:pos x="0" y="191"/>
                  </a:cxn>
                  <a:cxn ang="0">
                    <a:pos x="62" y="0"/>
                  </a:cxn>
                </a:cxnLst>
                <a:rect l="0" t="0" r="r" b="b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Rectangle 58"/>
              <p:cNvSpPr>
                <a:spLocks noChangeArrowheads="1"/>
              </p:cNvSpPr>
              <p:nvPr/>
            </p:nvSpPr>
            <p:spPr bwMode="auto">
              <a:xfrm>
                <a:off x="2397" y="2537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59"/>
              <p:cNvSpPr>
                <a:spLocks noChangeArrowheads="1"/>
              </p:cNvSpPr>
              <p:nvPr/>
            </p:nvSpPr>
            <p:spPr bwMode="auto">
              <a:xfrm>
                <a:off x="2404" y="2618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60"/>
              <p:cNvSpPr>
                <a:spLocks noChangeArrowheads="1"/>
              </p:cNvSpPr>
              <p:nvPr/>
            </p:nvSpPr>
            <p:spPr bwMode="auto">
              <a:xfrm>
                <a:off x="2221" y="2618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9" name="Group 61"/>
              <p:cNvGrpSpPr>
                <a:grpSpLocks/>
              </p:cNvGrpSpPr>
              <p:nvPr/>
            </p:nvGrpSpPr>
            <p:grpSpPr bwMode="auto">
              <a:xfrm>
                <a:off x="2219" y="2365"/>
                <a:ext cx="194" cy="364"/>
                <a:chOff x="2219" y="2365"/>
                <a:chExt cx="194" cy="364"/>
              </a:xfrm>
            </p:grpSpPr>
            <p:sp>
              <p:nvSpPr>
                <p:cNvPr id="80" name="Oval 62"/>
                <p:cNvSpPr>
                  <a:spLocks noChangeArrowheads="1"/>
                </p:cNvSpPr>
                <p:nvPr/>
              </p:nvSpPr>
              <p:spPr bwMode="auto">
                <a:xfrm>
                  <a:off x="2295" y="2365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Freeform 63"/>
                <p:cNvSpPr>
                  <a:spLocks/>
                </p:cNvSpPr>
                <p:nvPr/>
              </p:nvSpPr>
              <p:spPr bwMode="auto">
                <a:xfrm>
                  <a:off x="2219" y="2433"/>
                  <a:ext cx="194" cy="296"/>
                </a:xfrm>
                <a:custGeom>
                  <a:avLst/>
                  <a:gdLst/>
                  <a:ahLst/>
                  <a:cxnLst>
                    <a:cxn ang="0">
                      <a:pos x="2" y="137"/>
                    </a:cxn>
                    <a:cxn ang="0">
                      <a:pos x="1" y="140"/>
                    </a:cxn>
                    <a:cxn ang="0">
                      <a:pos x="0" y="145"/>
                    </a:cxn>
                    <a:cxn ang="0">
                      <a:pos x="0" y="150"/>
                    </a:cxn>
                    <a:cxn ang="0">
                      <a:pos x="2" y="155"/>
                    </a:cxn>
                    <a:cxn ang="0">
                      <a:pos x="4" y="159"/>
                    </a:cxn>
                    <a:cxn ang="0">
                      <a:pos x="8" y="163"/>
                    </a:cxn>
                    <a:cxn ang="0">
                      <a:pos x="12" y="165"/>
                    </a:cxn>
                    <a:cxn ang="0">
                      <a:pos x="16" y="166"/>
                    </a:cxn>
                    <a:cxn ang="0">
                      <a:pos x="21" y="166"/>
                    </a:cxn>
                    <a:cxn ang="0">
                      <a:pos x="126" y="295"/>
                    </a:cxn>
                    <a:cxn ang="0">
                      <a:pos x="159" y="142"/>
                    </a:cxn>
                    <a:cxn ang="0">
                      <a:pos x="159" y="138"/>
                    </a:cxn>
                    <a:cxn ang="0">
                      <a:pos x="157" y="136"/>
                    </a:cxn>
                    <a:cxn ang="0">
                      <a:pos x="154" y="133"/>
                    </a:cxn>
                    <a:cxn ang="0">
                      <a:pos x="152" y="131"/>
                    </a:cxn>
                    <a:cxn ang="0">
                      <a:pos x="148" y="130"/>
                    </a:cxn>
                    <a:cxn ang="0">
                      <a:pos x="144" y="129"/>
                    </a:cxn>
                    <a:cxn ang="0">
                      <a:pos x="140" y="129"/>
                    </a:cxn>
                    <a:cxn ang="0">
                      <a:pos x="137" y="129"/>
                    </a:cxn>
                    <a:cxn ang="0">
                      <a:pos x="93" y="75"/>
                    </a:cxn>
                    <a:cxn ang="0">
                      <a:pos x="179" y="93"/>
                    </a:cxn>
                    <a:cxn ang="0">
                      <a:pos x="183" y="92"/>
                    </a:cxn>
                    <a:cxn ang="0">
                      <a:pos x="185" y="91"/>
                    </a:cxn>
                    <a:cxn ang="0">
                      <a:pos x="189" y="89"/>
                    </a:cxn>
                    <a:cxn ang="0">
                      <a:pos x="191" y="86"/>
                    </a:cxn>
                    <a:cxn ang="0">
                      <a:pos x="192" y="83"/>
                    </a:cxn>
                    <a:cxn ang="0">
                      <a:pos x="193" y="78"/>
                    </a:cxn>
                    <a:cxn ang="0">
                      <a:pos x="192" y="74"/>
                    </a:cxn>
                    <a:cxn ang="0">
                      <a:pos x="190" y="70"/>
                    </a:cxn>
                    <a:cxn ang="0">
                      <a:pos x="188" y="68"/>
                    </a:cxn>
                    <a:cxn ang="0">
                      <a:pos x="184" y="65"/>
                    </a:cxn>
                    <a:cxn ang="0">
                      <a:pos x="181" y="64"/>
                    </a:cxn>
                    <a:cxn ang="0">
                      <a:pos x="122" y="64"/>
                    </a:cxn>
                    <a:cxn ang="0">
                      <a:pos x="112" y="42"/>
                    </a:cxn>
                    <a:cxn ang="0">
                      <a:pos x="113" y="37"/>
                    </a:cxn>
                    <a:cxn ang="0">
                      <a:pos x="114" y="30"/>
                    </a:cxn>
                    <a:cxn ang="0">
                      <a:pos x="114" y="24"/>
                    </a:cxn>
                    <a:cxn ang="0">
                      <a:pos x="112" y="19"/>
                    </a:cxn>
                    <a:cxn ang="0">
                      <a:pos x="110" y="15"/>
                    </a:cxn>
                    <a:cxn ang="0">
                      <a:pos x="107" y="10"/>
                    </a:cxn>
                    <a:cxn ang="0">
                      <a:pos x="103" y="7"/>
                    </a:cxn>
                    <a:cxn ang="0">
                      <a:pos x="98" y="3"/>
                    </a:cxn>
                    <a:cxn ang="0">
                      <a:pos x="93" y="1"/>
                    </a:cxn>
                    <a:cxn ang="0">
                      <a:pos x="87" y="0"/>
                    </a:cxn>
                    <a:cxn ang="0">
                      <a:pos x="81" y="0"/>
                    </a:cxn>
                    <a:cxn ang="0">
                      <a:pos x="75" y="1"/>
                    </a:cxn>
                    <a:cxn ang="0">
                      <a:pos x="69" y="3"/>
                    </a:cxn>
                    <a:cxn ang="0">
                      <a:pos x="63" y="6"/>
                    </a:cxn>
                    <a:cxn ang="0">
                      <a:pos x="59" y="11"/>
                    </a:cxn>
                    <a:cxn ang="0">
                      <a:pos x="55" y="17"/>
                    </a:cxn>
                    <a:cxn ang="0">
                      <a:pos x="53" y="23"/>
                    </a:cxn>
                  </a:cxnLst>
                  <a:rect l="0" t="0" r="r" b="b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4" name="Group 70"/>
            <p:cNvGrpSpPr>
              <a:grpSpLocks/>
            </p:cNvGrpSpPr>
            <p:nvPr/>
          </p:nvGrpSpPr>
          <p:grpSpPr bwMode="auto">
            <a:xfrm>
              <a:off x="2253" y="2796"/>
              <a:ext cx="378" cy="448"/>
              <a:chOff x="2253" y="2796"/>
              <a:chExt cx="378" cy="448"/>
            </a:xfrm>
          </p:grpSpPr>
          <p:grpSp>
            <p:nvGrpSpPr>
              <p:cNvPr id="70" name="Group 71"/>
              <p:cNvGrpSpPr>
                <a:grpSpLocks/>
              </p:cNvGrpSpPr>
              <p:nvPr/>
            </p:nvGrpSpPr>
            <p:grpSpPr bwMode="auto">
              <a:xfrm>
                <a:off x="2253" y="2796"/>
                <a:ext cx="378" cy="448"/>
                <a:chOff x="2253" y="2796"/>
                <a:chExt cx="378" cy="448"/>
              </a:xfrm>
            </p:grpSpPr>
            <p:sp>
              <p:nvSpPr>
                <p:cNvPr id="73" name="AutoShape 72"/>
                <p:cNvSpPr>
                  <a:spLocks noChangeArrowheads="1"/>
                </p:cNvSpPr>
                <p:nvPr/>
              </p:nvSpPr>
              <p:spPr bwMode="auto">
                <a:xfrm>
                  <a:off x="2253" y="2867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AutoShape 73"/>
                <p:cNvSpPr>
                  <a:spLocks noChangeArrowheads="1"/>
                </p:cNvSpPr>
                <p:nvPr/>
              </p:nvSpPr>
              <p:spPr bwMode="auto">
                <a:xfrm>
                  <a:off x="2339" y="2796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1" name="Oval 74"/>
              <p:cNvSpPr>
                <a:spLocks noChangeArrowheads="1"/>
              </p:cNvSpPr>
              <p:nvPr/>
            </p:nvSpPr>
            <p:spPr bwMode="auto">
              <a:xfrm>
                <a:off x="2368" y="2832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AutoShape 75"/>
              <p:cNvSpPr>
                <a:spLocks noChangeArrowheads="1"/>
              </p:cNvSpPr>
              <p:nvPr/>
            </p:nvSpPr>
            <p:spPr bwMode="auto">
              <a:xfrm>
                <a:off x="2300" y="3042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5" name="Group 84"/>
            <p:cNvGrpSpPr>
              <a:grpSpLocks/>
            </p:cNvGrpSpPr>
            <p:nvPr/>
          </p:nvGrpSpPr>
          <p:grpSpPr bwMode="auto">
            <a:xfrm>
              <a:off x="2368" y="3244"/>
              <a:ext cx="305" cy="448"/>
              <a:chOff x="2368" y="3244"/>
              <a:chExt cx="305" cy="448"/>
            </a:xfrm>
          </p:grpSpPr>
          <p:grpSp>
            <p:nvGrpSpPr>
              <p:cNvPr id="66" name="Group 85"/>
              <p:cNvGrpSpPr>
                <a:grpSpLocks/>
              </p:cNvGrpSpPr>
              <p:nvPr/>
            </p:nvGrpSpPr>
            <p:grpSpPr bwMode="auto">
              <a:xfrm>
                <a:off x="2368" y="3244"/>
                <a:ext cx="305" cy="448"/>
                <a:chOff x="2368" y="3244"/>
                <a:chExt cx="305" cy="448"/>
              </a:xfrm>
            </p:grpSpPr>
            <p:sp>
              <p:nvSpPr>
                <p:cNvPr id="68" name="AutoShape 86"/>
                <p:cNvSpPr>
                  <a:spLocks noChangeArrowheads="1"/>
                </p:cNvSpPr>
                <p:nvPr/>
              </p:nvSpPr>
              <p:spPr bwMode="auto">
                <a:xfrm>
                  <a:off x="2368" y="3315"/>
                  <a:ext cx="305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AutoShape 87"/>
                <p:cNvSpPr>
                  <a:spLocks noChangeArrowheads="1"/>
                </p:cNvSpPr>
                <p:nvPr/>
              </p:nvSpPr>
              <p:spPr bwMode="auto">
                <a:xfrm>
                  <a:off x="2438" y="3244"/>
                  <a:ext cx="235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F6BF69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7" name="AutoShape 88"/>
              <p:cNvSpPr>
                <a:spLocks noChangeArrowheads="1"/>
              </p:cNvSpPr>
              <p:nvPr/>
            </p:nvSpPr>
            <p:spPr bwMode="auto">
              <a:xfrm>
                <a:off x="2430" y="3348"/>
                <a:ext cx="158" cy="27"/>
              </a:xfrm>
              <a:prstGeom prst="parallelogram">
                <a:avLst>
                  <a:gd name="adj" fmla="val 146269"/>
                </a:avLst>
              </a:prstGeom>
              <a:solidFill>
                <a:srgbClr val="F6BF69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" name="Group 139"/>
          <p:cNvGrpSpPr>
            <a:grpSpLocks/>
          </p:cNvGrpSpPr>
          <p:nvPr/>
        </p:nvGrpSpPr>
        <p:grpSpPr bwMode="auto">
          <a:xfrm>
            <a:off x="4127500" y="4719638"/>
            <a:ext cx="654050" cy="1331912"/>
            <a:chOff x="2635" y="2853"/>
            <a:chExt cx="412" cy="839"/>
          </a:xfrm>
        </p:grpSpPr>
        <p:grpSp>
          <p:nvGrpSpPr>
            <p:cNvPr id="83" name="Group 134"/>
            <p:cNvGrpSpPr>
              <a:grpSpLocks/>
            </p:cNvGrpSpPr>
            <p:nvPr/>
          </p:nvGrpSpPr>
          <p:grpSpPr bwMode="auto">
            <a:xfrm>
              <a:off x="2635" y="2853"/>
              <a:ext cx="284" cy="364"/>
              <a:chOff x="2635" y="2853"/>
              <a:chExt cx="284" cy="364"/>
            </a:xfrm>
          </p:grpSpPr>
          <p:sp>
            <p:nvSpPr>
              <p:cNvPr id="90" name="Freeform 76"/>
              <p:cNvSpPr>
                <a:spLocks/>
              </p:cNvSpPr>
              <p:nvPr/>
            </p:nvSpPr>
            <p:spPr bwMode="auto">
              <a:xfrm>
                <a:off x="2817" y="3025"/>
                <a:ext cx="86" cy="192"/>
              </a:xfrm>
              <a:custGeom>
                <a:avLst/>
                <a:gdLst/>
                <a:ahLst/>
                <a:cxnLst>
                  <a:cxn ang="0">
                    <a:pos x="62" y="0"/>
                  </a:cxn>
                  <a:cxn ang="0">
                    <a:pos x="85" y="0"/>
                  </a:cxn>
                  <a:cxn ang="0">
                    <a:pos x="23" y="191"/>
                  </a:cxn>
                  <a:cxn ang="0">
                    <a:pos x="0" y="191"/>
                  </a:cxn>
                  <a:cxn ang="0">
                    <a:pos x="62" y="0"/>
                  </a:cxn>
                </a:cxnLst>
                <a:rect l="0" t="0" r="r" b="b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Rectangle 77"/>
              <p:cNvSpPr>
                <a:spLocks noChangeArrowheads="1"/>
              </p:cNvSpPr>
              <p:nvPr/>
            </p:nvSpPr>
            <p:spPr bwMode="auto">
              <a:xfrm>
                <a:off x="2813" y="302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78"/>
              <p:cNvSpPr>
                <a:spLocks noChangeArrowheads="1"/>
              </p:cNvSpPr>
              <p:nvPr/>
            </p:nvSpPr>
            <p:spPr bwMode="auto">
              <a:xfrm>
                <a:off x="2820" y="310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79"/>
              <p:cNvSpPr>
                <a:spLocks noChangeArrowheads="1"/>
              </p:cNvSpPr>
              <p:nvPr/>
            </p:nvSpPr>
            <p:spPr bwMode="auto">
              <a:xfrm>
                <a:off x="2637" y="310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4" name="Group 80"/>
              <p:cNvGrpSpPr>
                <a:grpSpLocks/>
              </p:cNvGrpSpPr>
              <p:nvPr/>
            </p:nvGrpSpPr>
            <p:grpSpPr bwMode="auto">
              <a:xfrm>
                <a:off x="2635" y="2853"/>
                <a:ext cx="194" cy="364"/>
                <a:chOff x="2635" y="2853"/>
                <a:chExt cx="194" cy="364"/>
              </a:xfrm>
            </p:grpSpPr>
            <p:sp>
              <p:nvSpPr>
                <p:cNvPr id="95" name="Oval 81"/>
                <p:cNvSpPr>
                  <a:spLocks noChangeArrowheads="1"/>
                </p:cNvSpPr>
                <p:nvPr/>
              </p:nvSpPr>
              <p:spPr bwMode="auto">
                <a:xfrm>
                  <a:off x="2711" y="285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6" name="Freeform 82"/>
                <p:cNvSpPr>
                  <a:spLocks/>
                </p:cNvSpPr>
                <p:nvPr/>
              </p:nvSpPr>
              <p:spPr bwMode="auto">
                <a:xfrm>
                  <a:off x="2635" y="2921"/>
                  <a:ext cx="194" cy="296"/>
                </a:xfrm>
                <a:custGeom>
                  <a:avLst/>
                  <a:gdLst/>
                  <a:ahLst/>
                  <a:cxnLst>
                    <a:cxn ang="0">
                      <a:pos x="2" y="137"/>
                    </a:cxn>
                    <a:cxn ang="0">
                      <a:pos x="1" y="140"/>
                    </a:cxn>
                    <a:cxn ang="0">
                      <a:pos x="0" y="145"/>
                    </a:cxn>
                    <a:cxn ang="0">
                      <a:pos x="0" y="150"/>
                    </a:cxn>
                    <a:cxn ang="0">
                      <a:pos x="2" y="155"/>
                    </a:cxn>
                    <a:cxn ang="0">
                      <a:pos x="4" y="159"/>
                    </a:cxn>
                    <a:cxn ang="0">
                      <a:pos x="8" y="163"/>
                    </a:cxn>
                    <a:cxn ang="0">
                      <a:pos x="12" y="165"/>
                    </a:cxn>
                    <a:cxn ang="0">
                      <a:pos x="16" y="166"/>
                    </a:cxn>
                    <a:cxn ang="0">
                      <a:pos x="21" y="166"/>
                    </a:cxn>
                    <a:cxn ang="0">
                      <a:pos x="126" y="295"/>
                    </a:cxn>
                    <a:cxn ang="0">
                      <a:pos x="159" y="142"/>
                    </a:cxn>
                    <a:cxn ang="0">
                      <a:pos x="159" y="138"/>
                    </a:cxn>
                    <a:cxn ang="0">
                      <a:pos x="157" y="136"/>
                    </a:cxn>
                    <a:cxn ang="0">
                      <a:pos x="154" y="133"/>
                    </a:cxn>
                    <a:cxn ang="0">
                      <a:pos x="152" y="131"/>
                    </a:cxn>
                    <a:cxn ang="0">
                      <a:pos x="148" y="130"/>
                    </a:cxn>
                    <a:cxn ang="0">
                      <a:pos x="144" y="129"/>
                    </a:cxn>
                    <a:cxn ang="0">
                      <a:pos x="140" y="129"/>
                    </a:cxn>
                    <a:cxn ang="0">
                      <a:pos x="137" y="129"/>
                    </a:cxn>
                    <a:cxn ang="0">
                      <a:pos x="93" y="75"/>
                    </a:cxn>
                    <a:cxn ang="0">
                      <a:pos x="179" y="93"/>
                    </a:cxn>
                    <a:cxn ang="0">
                      <a:pos x="183" y="92"/>
                    </a:cxn>
                    <a:cxn ang="0">
                      <a:pos x="185" y="91"/>
                    </a:cxn>
                    <a:cxn ang="0">
                      <a:pos x="189" y="89"/>
                    </a:cxn>
                    <a:cxn ang="0">
                      <a:pos x="191" y="86"/>
                    </a:cxn>
                    <a:cxn ang="0">
                      <a:pos x="192" y="83"/>
                    </a:cxn>
                    <a:cxn ang="0">
                      <a:pos x="193" y="78"/>
                    </a:cxn>
                    <a:cxn ang="0">
                      <a:pos x="192" y="74"/>
                    </a:cxn>
                    <a:cxn ang="0">
                      <a:pos x="190" y="70"/>
                    </a:cxn>
                    <a:cxn ang="0">
                      <a:pos x="188" y="68"/>
                    </a:cxn>
                    <a:cxn ang="0">
                      <a:pos x="184" y="65"/>
                    </a:cxn>
                    <a:cxn ang="0">
                      <a:pos x="181" y="64"/>
                    </a:cxn>
                    <a:cxn ang="0">
                      <a:pos x="122" y="64"/>
                    </a:cxn>
                    <a:cxn ang="0">
                      <a:pos x="112" y="42"/>
                    </a:cxn>
                    <a:cxn ang="0">
                      <a:pos x="113" y="37"/>
                    </a:cxn>
                    <a:cxn ang="0">
                      <a:pos x="114" y="30"/>
                    </a:cxn>
                    <a:cxn ang="0">
                      <a:pos x="114" y="24"/>
                    </a:cxn>
                    <a:cxn ang="0">
                      <a:pos x="112" y="19"/>
                    </a:cxn>
                    <a:cxn ang="0">
                      <a:pos x="110" y="15"/>
                    </a:cxn>
                    <a:cxn ang="0">
                      <a:pos x="107" y="10"/>
                    </a:cxn>
                    <a:cxn ang="0">
                      <a:pos x="103" y="7"/>
                    </a:cxn>
                    <a:cxn ang="0">
                      <a:pos x="98" y="3"/>
                    </a:cxn>
                    <a:cxn ang="0">
                      <a:pos x="93" y="1"/>
                    </a:cxn>
                    <a:cxn ang="0">
                      <a:pos x="87" y="0"/>
                    </a:cxn>
                    <a:cxn ang="0">
                      <a:pos x="81" y="0"/>
                    </a:cxn>
                    <a:cxn ang="0">
                      <a:pos x="75" y="1"/>
                    </a:cxn>
                    <a:cxn ang="0">
                      <a:pos x="69" y="3"/>
                    </a:cxn>
                    <a:cxn ang="0">
                      <a:pos x="63" y="6"/>
                    </a:cxn>
                    <a:cxn ang="0">
                      <a:pos x="59" y="11"/>
                    </a:cxn>
                    <a:cxn ang="0">
                      <a:pos x="55" y="17"/>
                    </a:cxn>
                    <a:cxn ang="0">
                      <a:pos x="53" y="23"/>
                    </a:cxn>
                  </a:cxnLst>
                  <a:rect l="0" t="0" r="r" b="b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4" name="Group 89"/>
            <p:cNvGrpSpPr>
              <a:grpSpLocks/>
            </p:cNvGrpSpPr>
            <p:nvPr/>
          </p:nvGrpSpPr>
          <p:grpSpPr bwMode="auto">
            <a:xfrm>
              <a:off x="2669" y="3244"/>
              <a:ext cx="378" cy="448"/>
              <a:chOff x="2669" y="3244"/>
              <a:chExt cx="378" cy="448"/>
            </a:xfrm>
          </p:grpSpPr>
          <p:grpSp>
            <p:nvGrpSpPr>
              <p:cNvPr id="85" name="Group 90"/>
              <p:cNvGrpSpPr>
                <a:grpSpLocks/>
              </p:cNvGrpSpPr>
              <p:nvPr/>
            </p:nvGrpSpPr>
            <p:grpSpPr bwMode="auto">
              <a:xfrm>
                <a:off x="2669" y="3244"/>
                <a:ext cx="378" cy="448"/>
                <a:chOff x="2669" y="3244"/>
                <a:chExt cx="378" cy="448"/>
              </a:xfrm>
            </p:grpSpPr>
            <p:sp>
              <p:nvSpPr>
                <p:cNvPr id="88" name="AutoShape 91"/>
                <p:cNvSpPr>
                  <a:spLocks noChangeArrowheads="1"/>
                </p:cNvSpPr>
                <p:nvPr/>
              </p:nvSpPr>
              <p:spPr bwMode="auto">
                <a:xfrm>
                  <a:off x="2669" y="3315"/>
                  <a:ext cx="378" cy="377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AutoShape 92"/>
                <p:cNvSpPr>
                  <a:spLocks noChangeArrowheads="1"/>
                </p:cNvSpPr>
                <p:nvPr/>
              </p:nvSpPr>
              <p:spPr bwMode="auto">
                <a:xfrm>
                  <a:off x="2755" y="3244"/>
                  <a:ext cx="292" cy="78"/>
                </a:xfrm>
                <a:prstGeom prst="cube">
                  <a:avLst>
                    <a:gd name="adj" fmla="val 24995"/>
                  </a:avLst>
                </a:prstGeom>
                <a:solidFill>
                  <a:srgbClr val="A2C1FE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6" name="Oval 93"/>
              <p:cNvSpPr>
                <a:spLocks noChangeArrowheads="1"/>
              </p:cNvSpPr>
              <p:nvPr/>
            </p:nvSpPr>
            <p:spPr bwMode="auto">
              <a:xfrm>
                <a:off x="2784" y="3280"/>
                <a:ext cx="49" cy="27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AutoShape 94"/>
              <p:cNvSpPr>
                <a:spLocks noChangeArrowheads="1"/>
              </p:cNvSpPr>
              <p:nvPr/>
            </p:nvSpPr>
            <p:spPr bwMode="auto">
              <a:xfrm>
                <a:off x="2716" y="3490"/>
                <a:ext cx="198" cy="84"/>
              </a:xfrm>
              <a:prstGeom prst="octagon">
                <a:avLst>
                  <a:gd name="adj" fmla="val 29282"/>
                </a:avLst>
              </a:prstGeom>
              <a:solidFill>
                <a:srgbClr val="A2C1FE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7" name="Group 135"/>
          <p:cNvGrpSpPr>
            <a:grpSpLocks/>
          </p:cNvGrpSpPr>
          <p:nvPr/>
        </p:nvGrpSpPr>
        <p:grpSpPr bwMode="auto">
          <a:xfrm>
            <a:off x="4787900" y="5430838"/>
            <a:ext cx="450850" cy="577850"/>
            <a:chOff x="3051" y="3301"/>
            <a:chExt cx="284" cy="364"/>
          </a:xfrm>
        </p:grpSpPr>
        <p:sp>
          <p:nvSpPr>
            <p:cNvPr id="98" name="Freeform 95"/>
            <p:cNvSpPr>
              <a:spLocks/>
            </p:cNvSpPr>
            <p:nvPr/>
          </p:nvSpPr>
          <p:spPr bwMode="auto">
            <a:xfrm>
              <a:off x="3233" y="3473"/>
              <a:ext cx="86" cy="192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85" y="0"/>
                </a:cxn>
                <a:cxn ang="0">
                  <a:pos x="23" y="191"/>
                </a:cxn>
                <a:cxn ang="0">
                  <a:pos x="0" y="191"/>
                </a:cxn>
                <a:cxn ang="0">
                  <a:pos x="62" y="0"/>
                </a:cxn>
              </a:cxnLst>
              <a:rect l="0" t="0" r="r" b="b"/>
              <a:pathLst>
                <a:path w="86" h="192">
                  <a:moveTo>
                    <a:pt x="62" y="0"/>
                  </a:moveTo>
                  <a:lnTo>
                    <a:pt x="85" y="0"/>
                  </a:lnTo>
                  <a:lnTo>
                    <a:pt x="23" y="191"/>
                  </a:lnTo>
                  <a:lnTo>
                    <a:pt x="0" y="191"/>
                  </a:lnTo>
                  <a:lnTo>
                    <a:pt x="62" y="0"/>
                  </a:lnTo>
                </a:path>
              </a:pathLst>
            </a:custGeom>
            <a:solidFill>
              <a:srgbClr val="FC0128"/>
            </a:solidFill>
            <a:ln w="12700" cap="rnd">
              <a:noFill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3229" y="3473"/>
              <a:ext cx="106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3236" y="3554"/>
              <a:ext cx="82" cy="16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3053" y="3554"/>
              <a:ext cx="103" cy="11"/>
            </a:xfrm>
            <a:prstGeom prst="rect">
              <a:avLst/>
            </a:prstGeom>
            <a:solidFill>
              <a:srgbClr val="FC012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" name="Group 101"/>
            <p:cNvGrpSpPr>
              <a:grpSpLocks/>
            </p:cNvGrpSpPr>
            <p:nvPr/>
          </p:nvGrpSpPr>
          <p:grpSpPr bwMode="auto">
            <a:xfrm>
              <a:off x="3051" y="3301"/>
              <a:ext cx="194" cy="364"/>
              <a:chOff x="3051" y="3301"/>
              <a:chExt cx="194" cy="364"/>
            </a:xfrm>
          </p:grpSpPr>
          <p:sp>
            <p:nvSpPr>
              <p:cNvPr id="103" name="Oval 100"/>
              <p:cNvSpPr>
                <a:spLocks noChangeArrowheads="1"/>
              </p:cNvSpPr>
              <p:nvPr/>
            </p:nvSpPr>
            <p:spPr bwMode="auto">
              <a:xfrm>
                <a:off x="3127" y="3301"/>
                <a:ext cx="48" cy="48"/>
              </a:xfrm>
              <a:prstGeom prst="ellipse">
                <a:avLst/>
              </a:prstGeom>
              <a:solidFill>
                <a:srgbClr val="FC0128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Freeform 101"/>
              <p:cNvSpPr>
                <a:spLocks/>
              </p:cNvSpPr>
              <p:nvPr/>
            </p:nvSpPr>
            <p:spPr bwMode="auto">
              <a:xfrm>
                <a:off x="3051" y="3369"/>
                <a:ext cx="194" cy="296"/>
              </a:xfrm>
              <a:custGeom>
                <a:avLst/>
                <a:gdLst/>
                <a:ahLst/>
                <a:cxnLst>
                  <a:cxn ang="0">
                    <a:pos x="2" y="137"/>
                  </a:cxn>
                  <a:cxn ang="0">
                    <a:pos x="1" y="140"/>
                  </a:cxn>
                  <a:cxn ang="0">
                    <a:pos x="0" y="145"/>
                  </a:cxn>
                  <a:cxn ang="0">
                    <a:pos x="0" y="150"/>
                  </a:cxn>
                  <a:cxn ang="0">
                    <a:pos x="2" y="155"/>
                  </a:cxn>
                  <a:cxn ang="0">
                    <a:pos x="4" y="159"/>
                  </a:cxn>
                  <a:cxn ang="0">
                    <a:pos x="8" y="163"/>
                  </a:cxn>
                  <a:cxn ang="0">
                    <a:pos x="12" y="165"/>
                  </a:cxn>
                  <a:cxn ang="0">
                    <a:pos x="16" y="166"/>
                  </a:cxn>
                  <a:cxn ang="0">
                    <a:pos x="21" y="166"/>
                  </a:cxn>
                  <a:cxn ang="0">
                    <a:pos x="126" y="295"/>
                  </a:cxn>
                  <a:cxn ang="0">
                    <a:pos x="159" y="142"/>
                  </a:cxn>
                  <a:cxn ang="0">
                    <a:pos x="159" y="138"/>
                  </a:cxn>
                  <a:cxn ang="0">
                    <a:pos x="157" y="136"/>
                  </a:cxn>
                  <a:cxn ang="0">
                    <a:pos x="154" y="133"/>
                  </a:cxn>
                  <a:cxn ang="0">
                    <a:pos x="152" y="131"/>
                  </a:cxn>
                  <a:cxn ang="0">
                    <a:pos x="148" y="130"/>
                  </a:cxn>
                  <a:cxn ang="0">
                    <a:pos x="144" y="129"/>
                  </a:cxn>
                  <a:cxn ang="0">
                    <a:pos x="140" y="129"/>
                  </a:cxn>
                  <a:cxn ang="0">
                    <a:pos x="137" y="129"/>
                  </a:cxn>
                  <a:cxn ang="0">
                    <a:pos x="93" y="75"/>
                  </a:cxn>
                  <a:cxn ang="0">
                    <a:pos x="179" y="93"/>
                  </a:cxn>
                  <a:cxn ang="0">
                    <a:pos x="183" y="92"/>
                  </a:cxn>
                  <a:cxn ang="0">
                    <a:pos x="185" y="91"/>
                  </a:cxn>
                  <a:cxn ang="0">
                    <a:pos x="189" y="89"/>
                  </a:cxn>
                  <a:cxn ang="0">
                    <a:pos x="191" y="86"/>
                  </a:cxn>
                  <a:cxn ang="0">
                    <a:pos x="192" y="83"/>
                  </a:cxn>
                  <a:cxn ang="0">
                    <a:pos x="193" y="78"/>
                  </a:cxn>
                  <a:cxn ang="0">
                    <a:pos x="192" y="74"/>
                  </a:cxn>
                  <a:cxn ang="0">
                    <a:pos x="190" y="70"/>
                  </a:cxn>
                  <a:cxn ang="0">
                    <a:pos x="188" y="68"/>
                  </a:cxn>
                  <a:cxn ang="0">
                    <a:pos x="184" y="65"/>
                  </a:cxn>
                  <a:cxn ang="0">
                    <a:pos x="181" y="64"/>
                  </a:cxn>
                  <a:cxn ang="0">
                    <a:pos x="122" y="64"/>
                  </a:cxn>
                  <a:cxn ang="0">
                    <a:pos x="112" y="42"/>
                  </a:cxn>
                  <a:cxn ang="0">
                    <a:pos x="113" y="37"/>
                  </a:cxn>
                  <a:cxn ang="0">
                    <a:pos x="114" y="30"/>
                  </a:cxn>
                  <a:cxn ang="0">
                    <a:pos x="114" y="24"/>
                  </a:cxn>
                  <a:cxn ang="0">
                    <a:pos x="112" y="19"/>
                  </a:cxn>
                  <a:cxn ang="0">
                    <a:pos x="110" y="15"/>
                  </a:cxn>
                  <a:cxn ang="0">
                    <a:pos x="107" y="10"/>
                  </a:cxn>
                  <a:cxn ang="0">
                    <a:pos x="103" y="7"/>
                  </a:cxn>
                  <a:cxn ang="0">
                    <a:pos x="98" y="3"/>
                  </a:cxn>
                  <a:cxn ang="0">
                    <a:pos x="93" y="1"/>
                  </a:cxn>
                  <a:cxn ang="0">
                    <a:pos x="87" y="0"/>
                  </a:cxn>
                  <a:cxn ang="0">
                    <a:pos x="81" y="0"/>
                  </a:cxn>
                  <a:cxn ang="0">
                    <a:pos x="75" y="1"/>
                  </a:cxn>
                  <a:cxn ang="0">
                    <a:pos x="69" y="3"/>
                  </a:cxn>
                  <a:cxn ang="0">
                    <a:pos x="63" y="6"/>
                  </a:cxn>
                  <a:cxn ang="0">
                    <a:pos x="59" y="11"/>
                  </a:cxn>
                  <a:cxn ang="0">
                    <a:pos x="55" y="17"/>
                  </a:cxn>
                  <a:cxn ang="0">
                    <a:pos x="53" y="23"/>
                  </a:cxn>
                </a:cxnLst>
                <a:rect l="0" t="0" r="r" b="b"/>
                <a:pathLst>
                  <a:path w="194" h="296">
                    <a:moveTo>
                      <a:pt x="53" y="23"/>
                    </a:moveTo>
                    <a:lnTo>
                      <a:pt x="2" y="137"/>
                    </a:lnTo>
                    <a:lnTo>
                      <a:pt x="1" y="138"/>
                    </a:lnTo>
                    <a:lnTo>
                      <a:pt x="1" y="140"/>
                    </a:lnTo>
                    <a:lnTo>
                      <a:pt x="0" y="142"/>
                    </a:lnTo>
                    <a:lnTo>
                      <a:pt x="0" y="145"/>
                    </a:lnTo>
                    <a:lnTo>
                      <a:pt x="0" y="147"/>
                    </a:lnTo>
                    <a:lnTo>
                      <a:pt x="0" y="150"/>
                    </a:lnTo>
                    <a:lnTo>
                      <a:pt x="1" y="152"/>
                    </a:lnTo>
                    <a:lnTo>
                      <a:pt x="2" y="155"/>
                    </a:lnTo>
                    <a:lnTo>
                      <a:pt x="3" y="157"/>
                    </a:lnTo>
                    <a:lnTo>
                      <a:pt x="4" y="159"/>
                    </a:lnTo>
                    <a:lnTo>
                      <a:pt x="6" y="161"/>
                    </a:lnTo>
                    <a:lnTo>
                      <a:pt x="8" y="163"/>
                    </a:lnTo>
                    <a:lnTo>
                      <a:pt x="10" y="164"/>
                    </a:lnTo>
                    <a:lnTo>
                      <a:pt x="12" y="165"/>
                    </a:lnTo>
                    <a:lnTo>
                      <a:pt x="14" y="165"/>
                    </a:lnTo>
                    <a:lnTo>
                      <a:pt x="16" y="166"/>
                    </a:lnTo>
                    <a:lnTo>
                      <a:pt x="18" y="166"/>
                    </a:lnTo>
                    <a:lnTo>
                      <a:pt x="21" y="166"/>
                    </a:lnTo>
                    <a:lnTo>
                      <a:pt x="126" y="166"/>
                    </a:lnTo>
                    <a:lnTo>
                      <a:pt x="126" y="295"/>
                    </a:lnTo>
                    <a:lnTo>
                      <a:pt x="159" y="295"/>
                    </a:lnTo>
                    <a:lnTo>
                      <a:pt x="159" y="142"/>
                    </a:lnTo>
                    <a:lnTo>
                      <a:pt x="159" y="140"/>
                    </a:lnTo>
                    <a:lnTo>
                      <a:pt x="159" y="138"/>
                    </a:lnTo>
                    <a:lnTo>
                      <a:pt x="158" y="137"/>
                    </a:lnTo>
                    <a:lnTo>
                      <a:pt x="157" y="136"/>
                    </a:lnTo>
                    <a:lnTo>
                      <a:pt x="156" y="135"/>
                    </a:lnTo>
                    <a:lnTo>
                      <a:pt x="154" y="133"/>
                    </a:lnTo>
                    <a:lnTo>
                      <a:pt x="153" y="132"/>
                    </a:lnTo>
                    <a:lnTo>
                      <a:pt x="152" y="131"/>
                    </a:lnTo>
                    <a:lnTo>
                      <a:pt x="150" y="131"/>
                    </a:lnTo>
                    <a:lnTo>
                      <a:pt x="148" y="130"/>
                    </a:lnTo>
                    <a:lnTo>
                      <a:pt x="146" y="130"/>
                    </a:lnTo>
                    <a:lnTo>
                      <a:pt x="144" y="129"/>
                    </a:lnTo>
                    <a:lnTo>
                      <a:pt x="142" y="129"/>
                    </a:lnTo>
                    <a:lnTo>
                      <a:pt x="140" y="129"/>
                    </a:lnTo>
                    <a:lnTo>
                      <a:pt x="139" y="129"/>
                    </a:lnTo>
                    <a:lnTo>
                      <a:pt x="137" y="129"/>
                    </a:lnTo>
                    <a:lnTo>
                      <a:pt x="76" y="125"/>
                    </a:lnTo>
                    <a:lnTo>
                      <a:pt x="93" y="75"/>
                    </a:lnTo>
                    <a:lnTo>
                      <a:pt x="105" y="93"/>
                    </a:lnTo>
                    <a:lnTo>
                      <a:pt x="179" y="93"/>
                    </a:lnTo>
                    <a:lnTo>
                      <a:pt x="181" y="92"/>
                    </a:lnTo>
                    <a:lnTo>
                      <a:pt x="183" y="92"/>
                    </a:lnTo>
                    <a:lnTo>
                      <a:pt x="184" y="91"/>
                    </a:lnTo>
                    <a:lnTo>
                      <a:pt x="185" y="91"/>
                    </a:lnTo>
                    <a:lnTo>
                      <a:pt x="187" y="90"/>
                    </a:lnTo>
                    <a:lnTo>
                      <a:pt x="189" y="89"/>
                    </a:lnTo>
                    <a:lnTo>
                      <a:pt x="190" y="87"/>
                    </a:lnTo>
                    <a:lnTo>
                      <a:pt x="191" y="86"/>
                    </a:lnTo>
                    <a:lnTo>
                      <a:pt x="192" y="84"/>
                    </a:lnTo>
                    <a:lnTo>
                      <a:pt x="192" y="83"/>
                    </a:lnTo>
                    <a:lnTo>
                      <a:pt x="193" y="81"/>
                    </a:lnTo>
                    <a:lnTo>
                      <a:pt x="193" y="78"/>
                    </a:lnTo>
                    <a:lnTo>
                      <a:pt x="193" y="76"/>
                    </a:lnTo>
                    <a:lnTo>
                      <a:pt x="192" y="74"/>
                    </a:lnTo>
                    <a:lnTo>
                      <a:pt x="191" y="72"/>
                    </a:lnTo>
                    <a:lnTo>
                      <a:pt x="190" y="70"/>
                    </a:lnTo>
                    <a:lnTo>
                      <a:pt x="189" y="69"/>
                    </a:lnTo>
                    <a:lnTo>
                      <a:pt x="188" y="68"/>
                    </a:lnTo>
                    <a:lnTo>
                      <a:pt x="186" y="66"/>
                    </a:lnTo>
                    <a:lnTo>
                      <a:pt x="184" y="65"/>
                    </a:lnTo>
                    <a:lnTo>
                      <a:pt x="184" y="64"/>
                    </a:lnTo>
                    <a:lnTo>
                      <a:pt x="181" y="64"/>
                    </a:lnTo>
                    <a:lnTo>
                      <a:pt x="179" y="64"/>
                    </a:lnTo>
                    <a:lnTo>
                      <a:pt x="122" y="64"/>
                    </a:lnTo>
                    <a:lnTo>
                      <a:pt x="110" y="44"/>
                    </a:lnTo>
                    <a:lnTo>
                      <a:pt x="112" y="42"/>
                    </a:lnTo>
                    <a:lnTo>
                      <a:pt x="113" y="39"/>
                    </a:lnTo>
                    <a:lnTo>
                      <a:pt x="113" y="37"/>
                    </a:lnTo>
                    <a:lnTo>
                      <a:pt x="114" y="34"/>
                    </a:lnTo>
                    <a:lnTo>
                      <a:pt x="114" y="30"/>
                    </a:lnTo>
                    <a:lnTo>
                      <a:pt x="114" y="28"/>
                    </a:lnTo>
                    <a:lnTo>
                      <a:pt x="114" y="24"/>
                    </a:lnTo>
                    <a:lnTo>
                      <a:pt x="113" y="22"/>
                    </a:lnTo>
                    <a:lnTo>
                      <a:pt x="112" y="19"/>
                    </a:lnTo>
                    <a:lnTo>
                      <a:pt x="111" y="17"/>
                    </a:lnTo>
                    <a:lnTo>
                      <a:pt x="110" y="15"/>
                    </a:lnTo>
                    <a:lnTo>
                      <a:pt x="109" y="13"/>
                    </a:lnTo>
                    <a:lnTo>
                      <a:pt x="107" y="10"/>
                    </a:lnTo>
                    <a:lnTo>
                      <a:pt x="105" y="9"/>
                    </a:lnTo>
                    <a:lnTo>
                      <a:pt x="103" y="7"/>
                    </a:lnTo>
                    <a:lnTo>
                      <a:pt x="101" y="5"/>
                    </a:lnTo>
                    <a:lnTo>
                      <a:pt x="98" y="3"/>
                    </a:lnTo>
                    <a:lnTo>
                      <a:pt x="96" y="3"/>
                    </a:lnTo>
                    <a:lnTo>
                      <a:pt x="93" y="1"/>
                    </a:lnTo>
                    <a:lnTo>
                      <a:pt x="90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5" y="1"/>
                    </a:lnTo>
                    <a:lnTo>
                      <a:pt x="72" y="2"/>
                    </a:lnTo>
                    <a:lnTo>
                      <a:pt x="69" y="3"/>
                    </a:lnTo>
                    <a:lnTo>
                      <a:pt x="66" y="4"/>
                    </a:lnTo>
                    <a:lnTo>
                      <a:pt x="63" y="6"/>
                    </a:lnTo>
                    <a:lnTo>
                      <a:pt x="61" y="9"/>
                    </a:lnTo>
                    <a:lnTo>
                      <a:pt x="59" y="11"/>
                    </a:lnTo>
                    <a:lnTo>
                      <a:pt x="57" y="13"/>
                    </a:lnTo>
                    <a:lnTo>
                      <a:pt x="55" y="17"/>
                    </a:lnTo>
                    <a:lnTo>
                      <a:pt x="53" y="19"/>
                    </a:lnTo>
                    <a:lnTo>
                      <a:pt x="53" y="23"/>
                    </a:lnTo>
                  </a:path>
                </a:pathLst>
              </a:custGeom>
              <a:solidFill>
                <a:srgbClr val="FC0128"/>
              </a:solidFill>
              <a:ln w="127000" cap="rnd">
                <a:noFill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5" name="Rectangle 102"/>
          <p:cNvSpPr>
            <a:spLocks noChangeArrowheads="1"/>
          </p:cNvSpPr>
          <p:nvPr/>
        </p:nvSpPr>
        <p:spPr bwMode="auto">
          <a:xfrm>
            <a:off x="381000" y="3101975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T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a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s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k</a:t>
            </a:r>
          </a:p>
          <a:p>
            <a:pPr algn="ctr"/>
            <a:endParaRPr lang="en-US" i="1">
              <a:latin typeface="Arial" pitchFamily="34" charset="0"/>
              <a:ea typeface="新細明體" pitchFamily="18" charset="-120"/>
            </a:endParaRP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O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r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d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e</a:t>
            </a:r>
          </a:p>
          <a:p>
            <a:pPr algn="ctr"/>
            <a:r>
              <a:rPr lang="en-US" i="1">
                <a:latin typeface="Arial" pitchFamily="34" charset="0"/>
                <a:ea typeface="新細明體" pitchFamily="18" charset="-120"/>
              </a:rPr>
              <a:t>r</a:t>
            </a:r>
          </a:p>
        </p:txBody>
      </p:sp>
      <p:sp>
        <p:nvSpPr>
          <p:cNvPr id="106" name="Line 103"/>
          <p:cNvSpPr>
            <a:spLocks noChangeShapeType="1"/>
          </p:cNvSpPr>
          <p:nvPr/>
        </p:nvSpPr>
        <p:spPr bwMode="auto">
          <a:xfrm>
            <a:off x="865187" y="2952750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04"/>
          <p:cNvSpPr>
            <a:spLocks noChangeArrowheads="1"/>
          </p:cNvSpPr>
          <p:nvPr/>
        </p:nvSpPr>
        <p:spPr bwMode="auto">
          <a:xfrm>
            <a:off x="4356100" y="2174875"/>
            <a:ext cx="688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i="1">
                <a:latin typeface="Arial" pitchFamily="34" charset="0"/>
                <a:ea typeface="新細明體" pitchFamily="18" charset="-120"/>
              </a:rPr>
              <a:t>Time</a:t>
            </a:r>
          </a:p>
        </p:txBody>
      </p:sp>
      <p:grpSp>
        <p:nvGrpSpPr>
          <p:cNvPr id="108" name="Group 105"/>
          <p:cNvGrpSpPr>
            <a:grpSpLocks/>
          </p:cNvGrpSpPr>
          <p:nvPr/>
        </p:nvGrpSpPr>
        <p:grpSpPr bwMode="auto">
          <a:xfrm>
            <a:off x="1708150" y="2546350"/>
            <a:ext cx="3568700" cy="636588"/>
            <a:chOff x="1111" y="1484"/>
            <a:chExt cx="2248" cy="401"/>
          </a:xfrm>
        </p:grpSpPr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1111" y="159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30</a:t>
              </a:r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1124" y="1560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108"/>
            <p:cNvSpPr>
              <a:spLocks noChangeShapeType="1"/>
            </p:cNvSpPr>
            <p:nvPr/>
          </p:nvSpPr>
          <p:spPr bwMode="auto">
            <a:xfrm>
              <a:off x="1444" y="14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" name="Group 111"/>
            <p:cNvGrpSpPr>
              <a:grpSpLocks/>
            </p:cNvGrpSpPr>
            <p:nvPr/>
          </p:nvGrpSpPr>
          <p:grpSpPr bwMode="auto">
            <a:xfrm>
              <a:off x="1460" y="1484"/>
              <a:ext cx="384" cy="401"/>
              <a:chOff x="1460" y="1484"/>
              <a:chExt cx="384" cy="401"/>
            </a:xfrm>
          </p:grpSpPr>
          <p:sp>
            <p:nvSpPr>
              <p:cNvPr id="133" name="Line 110"/>
              <p:cNvSpPr>
                <a:spLocks noChangeShapeType="1"/>
              </p:cNvSpPr>
              <p:nvPr/>
            </p:nvSpPr>
            <p:spPr bwMode="auto">
              <a:xfrm>
                <a:off x="1460" y="1592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Rectangle 111"/>
              <p:cNvSpPr>
                <a:spLocks noChangeArrowheads="1"/>
              </p:cNvSpPr>
              <p:nvPr/>
            </p:nvSpPr>
            <p:spPr bwMode="auto">
              <a:xfrm>
                <a:off x="1479" y="1599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latin typeface="Arial" pitchFamily="34" charset="0"/>
                    <a:ea typeface="新細明體" pitchFamily="18" charset="-120"/>
                  </a:rPr>
                  <a:t>40</a:t>
                </a:r>
              </a:p>
            </p:txBody>
          </p:sp>
          <p:sp>
            <p:nvSpPr>
              <p:cNvPr id="135" name="Line 112"/>
              <p:cNvSpPr>
                <a:spLocks noChangeShapeType="1"/>
              </p:cNvSpPr>
              <p:nvPr/>
            </p:nvSpPr>
            <p:spPr bwMode="auto">
              <a:xfrm>
                <a:off x="1844" y="148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" name="Group 113"/>
            <p:cNvGrpSpPr>
              <a:grpSpLocks/>
            </p:cNvGrpSpPr>
            <p:nvPr/>
          </p:nvGrpSpPr>
          <p:grpSpPr bwMode="auto">
            <a:xfrm>
              <a:off x="1868" y="1484"/>
              <a:ext cx="384" cy="401"/>
              <a:chOff x="1868" y="1484"/>
              <a:chExt cx="384" cy="401"/>
            </a:xfrm>
          </p:grpSpPr>
          <p:sp>
            <p:nvSpPr>
              <p:cNvPr id="130" name="Line 114"/>
              <p:cNvSpPr>
                <a:spLocks noChangeShapeType="1"/>
              </p:cNvSpPr>
              <p:nvPr/>
            </p:nvSpPr>
            <p:spPr bwMode="auto">
              <a:xfrm>
                <a:off x="1868" y="1592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" name="Rectangle 115"/>
              <p:cNvSpPr>
                <a:spLocks noChangeArrowheads="1"/>
              </p:cNvSpPr>
              <p:nvPr/>
            </p:nvSpPr>
            <p:spPr bwMode="auto">
              <a:xfrm>
                <a:off x="1887" y="1599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latin typeface="Arial" pitchFamily="34" charset="0"/>
                    <a:ea typeface="新細明體" pitchFamily="18" charset="-120"/>
                  </a:rPr>
                  <a:t>40</a:t>
                </a:r>
              </a:p>
            </p:txBody>
          </p:sp>
          <p:sp>
            <p:nvSpPr>
              <p:cNvPr id="132" name="Line 116"/>
              <p:cNvSpPr>
                <a:spLocks noChangeShapeType="1"/>
              </p:cNvSpPr>
              <p:nvPr/>
            </p:nvSpPr>
            <p:spPr bwMode="auto">
              <a:xfrm>
                <a:off x="2252" y="148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4" name="Group 117"/>
            <p:cNvGrpSpPr>
              <a:grpSpLocks/>
            </p:cNvGrpSpPr>
            <p:nvPr/>
          </p:nvGrpSpPr>
          <p:grpSpPr bwMode="auto">
            <a:xfrm>
              <a:off x="2276" y="1484"/>
              <a:ext cx="384" cy="401"/>
              <a:chOff x="2276" y="1484"/>
              <a:chExt cx="384" cy="401"/>
            </a:xfrm>
          </p:grpSpPr>
          <p:sp>
            <p:nvSpPr>
              <p:cNvPr id="127" name="Line 118"/>
              <p:cNvSpPr>
                <a:spLocks noChangeShapeType="1"/>
              </p:cNvSpPr>
              <p:nvPr/>
            </p:nvSpPr>
            <p:spPr bwMode="auto">
              <a:xfrm>
                <a:off x="2276" y="1592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8" name="Rectangle 119"/>
              <p:cNvSpPr>
                <a:spLocks noChangeArrowheads="1"/>
              </p:cNvSpPr>
              <p:nvPr/>
            </p:nvSpPr>
            <p:spPr bwMode="auto">
              <a:xfrm>
                <a:off x="2295" y="1599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latin typeface="Arial" pitchFamily="34" charset="0"/>
                    <a:ea typeface="新細明體" pitchFamily="18" charset="-120"/>
                  </a:rPr>
                  <a:t>40</a:t>
                </a:r>
              </a:p>
            </p:txBody>
          </p:sp>
          <p:sp>
            <p:nvSpPr>
              <p:cNvPr id="129" name="Line 120"/>
              <p:cNvSpPr>
                <a:spLocks noChangeShapeType="1"/>
              </p:cNvSpPr>
              <p:nvPr/>
            </p:nvSpPr>
            <p:spPr bwMode="auto">
              <a:xfrm>
                <a:off x="2660" y="148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" name="Line 121"/>
            <p:cNvSpPr>
              <a:spLocks noChangeShapeType="1"/>
            </p:cNvSpPr>
            <p:nvPr/>
          </p:nvSpPr>
          <p:spPr bwMode="auto">
            <a:xfrm>
              <a:off x="2684" y="1592"/>
              <a:ext cx="360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122"/>
            <p:cNvSpPr>
              <a:spLocks noChangeShapeType="1"/>
            </p:cNvSpPr>
            <p:nvPr/>
          </p:nvSpPr>
          <p:spPr bwMode="auto">
            <a:xfrm>
              <a:off x="3084" y="162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Rectangle 123"/>
            <p:cNvSpPr>
              <a:spLocks noChangeArrowheads="1"/>
            </p:cNvSpPr>
            <p:nvPr/>
          </p:nvSpPr>
          <p:spPr bwMode="auto">
            <a:xfrm>
              <a:off x="2703" y="159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40</a:t>
              </a:r>
            </a:p>
          </p:txBody>
        </p:sp>
        <p:sp>
          <p:nvSpPr>
            <p:cNvPr id="118" name="Rectangle 124"/>
            <p:cNvSpPr>
              <a:spLocks noChangeArrowheads="1"/>
            </p:cNvSpPr>
            <p:nvPr/>
          </p:nvSpPr>
          <p:spPr bwMode="auto">
            <a:xfrm>
              <a:off x="3031" y="159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latin typeface="Arial" pitchFamily="34" charset="0"/>
                  <a:ea typeface="新細明體" pitchFamily="18" charset="-120"/>
                </a:rPr>
                <a:t>20</a:t>
              </a:r>
            </a:p>
          </p:txBody>
        </p:sp>
        <p:sp>
          <p:nvSpPr>
            <p:cNvPr id="119" name="Line 125"/>
            <p:cNvSpPr>
              <a:spLocks noChangeShapeType="1"/>
            </p:cNvSpPr>
            <p:nvPr/>
          </p:nvSpPr>
          <p:spPr bwMode="auto">
            <a:xfrm>
              <a:off x="3068" y="14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126"/>
            <p:cNvSpPr>
              <a:spLocks noChangeShapeType="1"/>
            </p:cNvSpPr>
            <p:nvPr/>
          </p:nvSpPr>
          <p:spPr bwMode="auto">
            <a:xfrm>
              <a:off x="3324" y="1484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127"/>
            <p:cNvSpPr>
              <a:spLocks noChangeShapeType="1"/>
            </p:cNvSpPr>
            <p:nvPr/>
          </p:nvSpPr>
          <p:spPr bwMode="auto">
            <a:xfrm>
              <a:off x="1532" y="1560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128"/>
            <p:cNvSpPr>
              <a:spLocks noChangeShapeType="1"/>
            </p:cNvSpPr>
            <p:nvPr/>
          </p:nvSpPr>
          <p:spPr bwMode="auto">
            <a:xfrm>
              <a:off x="1940" y="1560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Line 129"/>
            <p:cNvSpPr>
              <a:spLocks noChangeShapeType="1"/>
            </p:cNvSpPr>
            <p:nvPr/>
          </p:nvSpPr>
          <p:spPr bwMode="auto">
            <a:xfrm>
              <a:off x="2348" y="1560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Line 130"/>
            <p:cNvSpPr>
              <a:spLocks noChangeShapeType="1"/>
            </p:cNvSpPr>
            <p:nvPr/>
          </p:nvSpPr>
          <p:spPr bwMode="auto">
            <a:xfrm>
              <a:off x="1868" y="162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Line 131"/>
            <p:cNvSpPr>
              <a:spLocks noChangeShapeType="1"/>
            </p:cNvSpPr>
            <p:nvPr/>
          </p:nvSpPr>
          <p:spPr bwMode="auto">
            <a:xfrm>
              <a:off x="2276" y="162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Line 132"/>
            <p:cNvSpPr>
              <a:spLocks noChangeShapeType="1"/>
            </p:cNvSpPr>
            <p:nvPr/>
          </p:nvSpPr>
          <p:spPr bwMode="auto">
            <a:xfrm>
              <a:off x="2684" y="1624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990600"/>
          </a:xfrm>
        </p:spPr>
        <p:txBody>
          <a:bodyPr/>
          <a:lstStyle/>
          <a:p>
            <a:r>
              <a:rPr lang="en-US" dirty="0" smtClean="0"/>
              <a:t>Pipeline Analogy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257800" y="1600200"/>
            <a:ext cx="3746500" cy="5029200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Pipelining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tdk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membantu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latency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pekerjaan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tunggal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membantu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peningkatan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throughput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beban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keseluruhan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Pipeline rate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dibatasi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tingkat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pipeline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terendah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Multiple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tasks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bekerja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simultan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 speedup =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 pipe stages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Unbalanced lengths of pipe stages reduces speedup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to “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pipeline and time to “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drain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it reduces speedup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933450" y="3278188"/>
            <a:ext cx="522288" cy="534987"/>
            <a:chOff x="580" y="2040"/>
            <a:chExt cx="329" cy="337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80" y="2040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31" y="2091"/>
              <a:ext cx="25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ea typeface="新細明體" pitchFamily="18" charset="-120"/>
                </a:rPr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920750" y="4129088"/>
            <a:ext cx="522288" cy="534987"/>
            <a:chOff x="572" y="2576"/>
            <a:chExt cx="329" cy="337"/>
          </a:xfrm>
        </p:grpSpPr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72" y="2576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23" y="2627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ea typeface="新細明體" pitchFamily="18" charset="-120"/>
                </a:rPr>
                <a:t>B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882650" y="4878388"/>
            <a:ext cx="522288" cy="534987"/>
            <a:chOff x="548" y="3048"/>
            <a:chExt cx="329" cy="337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48" y="3048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99" y="309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ea typeface="新細明體" pitchFamily="18" charset="-120"/>
                </a:rPr>
                <a:t>C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882650" y="5602288"/>
            <a:ext cx="522288" cy="534987"/>
            <a:chOff x="548" y="3504"/>
            <a:chExt cx="329" cy="337"/>
          </a:xfrm>
        </p:grpSpPr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548" y="3504"/>
              <a:ext cx="329" cy="295"/>
            </a:xfrm>
            <a:custGeom>
              <a:avLst/>
              <a:gdLst>
                <a:gd name="T0" fmla="*/ 93 w 329"/>
                <a:gd name="T1" fmla="*/ 14 h 295"/>
                <a:gd name="T2" fmla="*/ 156 w 329"/>
                <a:gd name="T3" fmla="*/ 16 h 295"/>
                <a:gd name="T4" fmla="*/ 224 w 329"/>
                <a:gd name="T5" fmla="*/ 0 h 295"/>
                <a:gd name="T6" fmla="*/ 305 w 329"/>
                <a:gd name="T7" fmla="*/ 0 h 295"/>
                <a:gd name="T8" fmla="*/ 215 w 329"/>
                <a:gd name="T9" fmla="*/ 84 h 295"/>
                <a:gd name="T10" fmla="*/ 239 w 329"/>
                <a:gd name="T11" fmla="*/ 89 h 295"/>
                <a:gd name="T12" fmla="*/ 263 w 329"/>
                <a:gd name="T13" fmla="*/ 99 h 295"/>
                <a:gd name="T14" fmla="*/ 285 w 329"/>
                <a:gd name="T15" fmla="*/ 111 h 295"/>
                <a:gd name="T16" fmla="*/ 302 w 329"/>
                <a:gd name="T17" fmla="*/ 126 h 295"/>
                <a:gd name="T18" fmla="*/ 316 w 329"/>
                <a:gd name="T19" fmla="*/ 144 h 295"/>
                <a:gd name="T20" fmla="*/ 325 w 329"/>
                <a:gd name="T21" fmla="*/ 165 h 295"/>
                <a:gd name="T22" fmla="*/ 328 w 329"/>
                <a:gd name="T23" fmla="*/ 187 h 295"/>
                <a:gd name="T24" fmla="*/ 324 w 329"/>
                <a:gd name="T25" fmla="*/ 210 h 295"/>
                <a:gd name="T26" fmla="*/ 317 w 329"/>
                <a:gd name="T27" fmla="*/ 228 h 295"/>
                <a:gd name="T28" fmla="*/ 303 w 329"/>
                <a:gd name="T29" fmla="*/ 247 h 295"/>
                <a:gd name="T30" fmla="*/ 280 w 329"/>
                <a:gd name="T31" fmla="*/ 267 h 295"/>
                <a:gd name="T32" fmla="*/ 257 w 329"/>
                <a:gd name="T33" fmla="*/ 279 h 295"/>
                <a:gd name="T34" fmla="*/ 236 w 329"/>
                <a:gd name="T35" fmla="*/ 287 h 295"/>
                <a:gd name="T36" fmla="*/ 215 w 329"/>
                <a:gd name="T37" fmla="*/ 292 h 295"/>
                <a:gd name="T38" fmla="*/ 189 w 329"/>
                <a:gd name="T39" fmla="*/ 294 h 295"/>
                <a:gd name="T40" fmla="*/ 122 w 329"/>
                <a:gd name="T41" fmla="*/ 293 h 295"/>
                <a:gd name="T42" fmla="*/ 90 w 329"/>
                <a:gd name="T43" fmla="*/ 287 h 295"/>
                <a:gd name="T44" fmla="*/ 56 w 329"/>
                <a:gd name="T45" fmla="*/ 272 h 295"/>
                <a:gd name="T46" fmla="*/ 30 w 329"/>
                <a:gd name="T47" fmla="*/ 253 h 295"/>
                <a:gd name="T48" fmla="*/ 13 w 329"/>
                <a:gd name="T49" fmla="*/ 232 h 295"/>
                <a:gd name="T50" fmla="*/ 4 w 329"/>
                <a:gd name="T51" fmla="*/ 210 h 295"/>
                <a:gd name="T52" fmla="*/ 0 w 329"/>
                <a:gd name="T53" fmla="*/ 191 h 295"/>
                <a:gd name="T54" fmla="*/ 3 w 329"/>
                <a:gd name="T55" fmla="*/ 169 h 295"/>
                <a:gd name="T56" fmla="*/ 14 w 329"/>
                <a:gd name="T57" fmla="*/ 141 h 295"/>
                <a:gd name="T58" fmla="*/ 35 w 329"/>
                <a:gd name="T59" fmla="*/ 118 h 295"/>
                <a:gd name="T60" fmla="*/ 63 w 329"/>
                <a:gd name="T61" fmla="*/ 99 h 295"/>
                <a:gd name="T62" fmla="*/ 102 w 329"/>
                <a:gd name="T63" fmla="*/ 86 h 295"/>
                <a:gd name="T64" fmla="*/ 40 w 329"/>
                <a:gd name="T65" fmla="*/ 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9"/>
                <a:gd name="T100" fmla="*/ 0 h 295"/>
                <a:gd name="T101" fmla="*/ 329 w 329"/>
                <a:gd name="T102" fmla="*/ 295 h 29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D49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99" y="355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ea typeface="新細明體" pitchFamily="18" charset="-120"/>
                </a:rPr>
                <a:t>D</a:t>
              </a:r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04913" y="1682750"/>
            <a:ext cx="8921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ea typeface="新細明體" pitchFamily="18" charset="-120"/>
              </a:rPr>
              <a:t>6 PM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1568450" y="2268538"/>
            <a:ext cx="3492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1562100" y="21351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36813" y="169545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ea typeface="新細明體" pitchFamily="18" charset="-120"/>
              </a:rPr>
              <a:t>7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503613" y="169545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ea typeface="新細明體" pitchFamily="18" charset="-120"/>
              </a:rPr>
              <a:t>8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519613" y="1695450"/>
            <a:ext cx="350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400" b="1">
                <a:ea typeface="新細明體" pitchFamily="18" charset="-120"/>
              </a:rPr>
              <a:t>9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63513" y="2646363"/>
            <a:ext cx="358775" cy="283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i="1">
                <a:ea typeface="新細明體" pitchFamily="18" charset="-120"/>
              </a:rPr>
              <a:t>T</a:t>
            </a:r>
          </a:p>
          <a:p>
            <a:pPr algn="ctr"/>
            <a:r>
              <a:rPr lang="en-US" i="1">
                <a:ea typeface="新細明體" pitchFamily="18" charset="-120"/>
              </a:rPr>
              <a:t>a</a:t>
            </a:r>
          </a:p>
          <a:p>
            <a:pPr algn="ctr"/>
            <a:r>
              <a:rPr lang="en-US" i="1">
                <a:ea typeface="新細明體" pitchFamily="18" charset="-120"/>
              </a:rPr>
              <a:t>s</a:t>
            </a:r>
          </a:p>
          <a:p>
            <a:pPr algn="ctr"/>
            <a:r>
              <a:rPr lang="en-US" i="1">
                <a:ea typeface="新細明體" pitchFamily="18" charset="-120"/>
              </a:rPr>
              <a:t>k</a:t>
            </a:r>
          </a:p>
          <a:p>
            <a:pPr algn="ctr"/>
            <a:endParaRPr lang="en-US" i="1">
              <a:ea typeface="新細明體" pitchFamily="18" charset="-120"/>
            </a:endParaRPr>
          </a:p>
          <a:p>
            <a:pPr algn="ctr"/>
            <a:r>
              <a:rPr lang="en-US" i="1">
                <a:ea typeface="新細明體" pitchFamily="18" charset="-120"/>
              </a:rPr>
              <a:t>O</a:t>
            </a:r>
          </a:p>
          <a:p>
            <a:pPr algn="ctr"/>
            <a:r>
              <a:rPr lang="en-US" i="1">
                <a:ea typeface="新細明體" pitchFamily="18" charset="-120"/>
              </a:rPr>
              <a:t>r</a:t>
            </a:r>
          </a:p>
          <a:p>
            <a:pPr algn="ctr"/>
            <a:r>
              <a:rPr lang="en-US" i="1">
                <a:ea typeface="新細明體" pitchFamily="18" charset="-120"/>
              </a:rPr>
              <a:t>d</a:t>
            </a:r>
          </a:p>
          <a:p>
            <a:pPr algn="ctr"/>
            <a:r>
              <a:rPr lang="en-US" i="1">
                <a:ea typeface="新細明體" pitchFamily="18" charset="-120"/>
              </a:rPr>
              <a:t>e</a:t>
            </a:r>
          </a:p>
          <a:p>
            <a:pPr algn="ctr"/>
            <a:r>
              <a:rPr lang="en-US" i="1">
                <a:ea typeface="新細明體" pitchFamily="18" charset="-120"/>
              </a:rPr>
              <a:t>r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23900" y="3011488"/>
            <a:ext cx="0" cy="303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214813" y="2233613"/>
            <a:ext cx="688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i="1">
                <a:ea typeface="新細明體" pitchFamily="18" charset="-120"/>
              </a:rPr>
              <a:t>Time</a:t>
            </a:r>
          </a:p>
        </p:txBody>
      </p: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1566863" y="2605088"/>
            <a:ext cx="3568700" cy="636587"/>
            <a:chOff x="979" y="1616"/>
            <a:chExt cx="2248" cy="401"/>
          </a:xfrm>
        </p:grpSpPr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979" y="173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ea typeface="新細明體" pitchFamily="18" charset="-120"/>
                </a:rPr>
                <a:t>30</a:t>
              </a: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992" y="1692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312" y="16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" name="Group 29"/>
            <p:cNvGrpSpPr>
              <a:grpSpLocks/>
            </p:cNvGrpSpPr>
            <p:nvPr/>
          </p:nvGrpSpPr>
          <p:grpSpPr bwMode="auto">
            <a:xfrm>
              <a:off x="1328" y="1616"/>
              <a:ext cx="384" cy="401"/>
              <a:chOff x="1328" y="1616"/>
              <a:chExt cx="384" cy="401"/>
            </a:xfrm>
          </p:grpSpPr>
          <p:sp>
            <p:nvSpPr>
              <p:cNvPr id="51" name="Line 30"/>
              <p:cNvSpPr>
                <a:spLocks noChangeShapeType="1"/>
              </p:cNvSpPr>
              <p:nvPr/>
            </p:nvSpPr>
            <p:spPr bwMode="auto">
              <a:xfrm>
                <a:off x="1328" y="1724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31"/>
              <p:cNvSpPr>
                <a:spLocks noChangeArrowheads="1"/>
              </p:cNvSpPr>
              <p:nvPr/>
            </p:nvSpPr>
            <p:spPr bwMode="auto">
              <a:xfrm>
                <a:off x="1347" y="1731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ea typeface="新細明體" pitchFamily="18" charset="-120"/>
                  </a:rPr>
                  <a:t>40</a:t>
                </a:r>
              </a:p>
            </p:txBody>
          </p:sp>
          <p:sp>
            <p:nvSpPr>
              <p:cNvPr id="53" name="Line 32"/>
              <p:cNvSpPr>
                <a:spLocks noChangeShapeType="1"/>
              </p:cNvSpPr>
              <p:nvPr/>
            </p:nvSpPr>
            <p:spPr bwMode="auto">
              <a:xfrm>
                <a:off x="1712" y="16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33"/>
            <p:cNvGrpSpPr>
              <a:grpSpLocks/>
            </p:cNvGrpSpPr>
            <p:nvPr/>
          </p:nvGrpSpPr>
          <p:grpSpPr bwMode="auto">
            <a:xfrm>
              <a:off x="1736" y="1616"/>
              <a:ext cx="384" cy="401"/>
              <a:chOff x="1736" y="1616"/>
              <a:chExt cx="384" cy="401"/>
            </a:xfrm>
          </p:grpSpPr>
          <p:sp>
            <p:nvSpPr>
              <p:cNvPr id="48" name="Line 34"/>
              <p:cNvSpPr>
                <a:spLocks noChangeShapeType="1"/>
              </p:cNvSpPr>
              <p:nvPr/>
            </p:nvSpPr>
            <p:spPr bwMode="auto">
              <a:xfrm>
                <a:off x="1736" y="1724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5"/>
              <p:cNvSpPr>
                <a:spLocks noChangeArrowheads="1"/>
              </p:cNvSpPr>
              <p:nvPr/>
            </p:nvSpPr>
            <p:spPr bwMode="auto">
              <a:xfrm>
                <a:off x="1755" y="1731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ea typeface="新細明體" pitchFamily="18" charset="-120"/>
                  </a:rPr>
                  <a:t>40</a:t>
                </a:r>
              </a:p>
            </p:txBody>
          </p:sp>
          <p:sp>
            <p:nvSpPr>
              <p:cNvPr id="50" name="Line 36"/>
              <p:cNvSpPr>
                <a:spLocks noChangeShapeType="1"/>
              </p:cNvSpPr>
              <p:nvPr/>
            </p:nvSpPr>
            <p:spPr bwMode="auto">
              <a:xfrm>
                <a:off x="2120" y="16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" name="Group 37"/>
            <p:cNvGrpSpPr>
              <a:grpSpLocks/>
            </p:cNvGrpSpPr>
            <p:nvPr/>
          </p:nvGrpSpPr>
          <p:grpSpPr bwMode="auto">
            <a:xfrm>
              <a:off x="2144" y="1616"/>
              <a:ext cx="384" cy="401"/>
              <a:chOff x="2144" y="1616"/>
              <a:chExt cx="384" cy="401"/>
            </a:xfrm>
          </p:grpSpPr>
          <p:sp>
            <p:nvSpPr>
              <p:cNvPr id="45" name="Line 38"/>
              <p:cNvSpPr>
                <a:spLocks noChangeShapeType="1"/>
              </p:cNvSpPr>
              <p:nvPr/>
            </p:nvSpPr>
            <p:spPr bwMode="auto">
              <a:xfrm>
                <a:off x="2144" y="1724"/>
                <a:ext cx="360" cy="0"/>
              </a:xfrm>
              <a:prstGeom prst="line">
                <a:avLst/>
              </a:prstGeom>
              <a:noFill/>
              <a:ln w="50800">
                <a:solidFill>
                  <a:srgbClr val="A2C1F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9"/>
              <p:cNvSpPr>
                <a:spLocks noChangeArrowheads="1"/>
              </p:cNvSpPr>
              <p:nvPr/>
            </p:nvSpPr>
            <p:spPr bwMode="auto">
              <a:xfrm>
                <a:off x="2163" y="1731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algn="ctr"/>
                <a:r>
                  <a:rPr lang="en-US" sz="2400" b="1">
                    <a:ea typeface="新細明體" pitchFamily="18" charset="-120"/>
                  </a:rPr>
                  <a:t>40</a:t>
                </a:r>
              </a:p>
            </p:txBody>
          </p:sp>
          <p:sp>
            <p:nvSpPr>
              <p:cNvPr id="47" name="Line 40"/>
              <p:cNvSpPr>
                <a:spLocks noChangeShapeType="1"/>
              </p:cNvSpPr>
              <p:nvPr/>
            </p:nvSpPr>
            <p:spPr bwMode="auto">
              <a:xfrm>
                <a:off x="2528" y="1616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Line 41"/>
            <p:cNvSpPr>
              <a:spLocks noChangeShapeType="1"/>
            </p:cNvSpPr>
            <p:nvPr/>
          </p:nvSpPr>
          <p:spPr bwMode="auto">
            <a:xfrm>
              <a:off x="2552" y="1724"/>
              <a:ext cx="360" cy="0"/>
            </a:xfrm>
            <a:prstGeom prst="line">
              <a:avLst/>
            </a:prstGeom>
            <a:noFill/>
            <a:ln w="50800">
              <a:solidFill>
                <a:srgbClr val="A2C1F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42"/>
            <p:cNvSpPr>
              <a:spLocks noChangeShapeType="1"/>
            </p:cNvSpPr>
            <p:nvPr/>
          </p:nvSpPr>
          <p:spPr bwMode="auto">
            <a:xfrm>
              <a:off x="2952" y="1756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2571" y="173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ea typeface="新細明體" pitchFamily="18" charset="-120"/>
                </a:rPr>
                <a:t>40</a:t>
              </a:r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2899" y="1731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400" b="1">
                  <a:ea typeface="新細明體" pitchFamily="18" charset="-120"/>
                </a:rPr>
                <a:t>20</a:t>
              </a:r>
            </a:p>
          </p:txBody>
        </p:sp>
        <p:sp>
          <p:nvSpPr>
            <p:cNvPr id="37" name="Line 45"/>
            <p:cNvSpPr>
              <a:spLocks noChangeShapeType="1"/>
            </p:cNvSpPr>
            <p:nvPr/>
          </p:nvSpPr>
          <p:spPr bwMode="auto">
            <a:xfrm>
              <a:off x="2936" y="16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6"/>
            <p:cNvSpPr>
              <a:spLocks noChangeShapeType="1"/>
            </p:cNvSpPr>
            <p:nvPr/>
          </p:nvSpPr>
          <p:spPr bwMode="auto">
            <a:xfrm>
              <a:off x="3192" y="161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7"/>
            <p:cNvSpPr>
              <a:spLocks noChangeShapeType="1"/>
            </p:cNvSpPr>
            <p:nvPr/>
          </p:nvSpPr>
          <p:spPr bwMode="auto">
            <a:xfrm>
              <a:off x="1400" y="1692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48"/>
            <p:cNvSpPr>
              <a:spLocks noChangeShapeType="1"/>
            </p:cNvSpPr>
            <p:nvPr/>
          </p:nvSpPr>
          <p:spPr bwMode="auto">
            <a:xfrm>
              <a:off x="1808" y="1692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9"/>
            <p:cNvSpPr>
              <a:spLocks noChangeShapeType="1"/>
            </p:cNvSpPr>
            <p:nvPr/>
          </p:nvSpPr>
          <p:spPr bwMode="auto">
            <a:xfrm>
              <a:off x="2216" y="1692"/>
              <a:ext cx="288" cy="0"/>
            </a:xfrm>
            <a:prstGeom prst="line">
              <a:avLst/>
            </a:prstGeom>
            <a:noFill/>
            <a:ln w="50800">
              <a:solidFill>
                <a:srgbClr val="F6BF6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0"/>
            <p:cNvSpPr>
              <a:spLocks noChangeShapeType="1"/>
            </p:cNvSpPr>
            <p:nvPr/>
          </p:nvSpPr>
          <p:spPr bwMode="auto">
            <a:xfrm>
              <a:off x="1736" y="1756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1"/>
            <p:cNvSpPr>
              <a:spLocks noChangeShapeType="1"/>
            </p:cNvSpPr>
            <p:nvPr/>
          </p:nvSpPr>
          <p:spPr bwMode="auto">
            <a:xfrm>
              <a:off x="2144" y="1756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52"/>
            <p:cNvSpPr>
              <a:spLocks noChangeShapeType="1"/>
            </p:cNvSpPr>
            <p:nvPr/>
          </p:nvSpPr>
          <p:spPr bwMode="auto">
            <a:xfrm>
              <a:off x="2552" y="1756"/>
              <a:ext cx="216" cy="0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1606550" y="3176588"/>
            <a:ext cx="3490913" cy="2933700"/>
            <a:chOff x="1004" y="1976"/>
            <a:chExt cx="2199" cy="1848"/>
          </a:xfrm>
        </p:grpSpPr>
        <p:grpSp>
          <p:nvGrpSpPr>
            <p:cNvPr id="55" name="Group 54"/>
            <p:cNvGrpSpPr>
              <a:grpSpLocks/>
            </p:cNvGrpSpPr>
            <p:nvPr/>
          </p:nvGrpSpPr>
          <p:grpSpPr bwMode="auto">
            <a:xfrm>
              <a:off x="1004" y="1976"/>
              <a:ext cx="967" cy="448"/>
              <a:chOff x="1004" y="1976"/>
              <a:chExt cx="967" cy="448"/>
            </a:xfrm>
          </p:grpSpPr>
          <p:grpSp>
            <p:nvGrpSpPr>
              <p:cNvPr id="113" name="Group 55"/>
              <p:cNvGrpSpPr>
                <a:grpSpLocks/>
              </p:cNvGrpSpPr>
              <p:nvPr/>
            </p:nvGrpSpPr>
            <p:grpSpPr bwMode="auto">
              <a:xfrm>
                <a:off x="1004" y="1976"/>
                <a:ext cx="305" cy="448"/>
                <a:chOff x="1004" y="1976"/>
                <a:chExt cx="305" cy="448"/>
              </a:xfrm>
            </p:grpSpPr>
            <p:grpSp>
              <p:nvGrpSpPr>
                <p:cNvPr id="127" name="Group 56"/>
                <p:cNvGrpSpPr>
                  <a:grpSpLocks/>
                </p:cNvGrpSpPr>
                <p:nvPr/>
              </p:nvGrpSpPr>
              <p:grpSpPr bwMode="auto">
                <a:xfrm>
                  <a:off x="1004" y="1976"/>
                  <a:ext cx="305" cy="448"/>
                  <a:chOff x="1004" y="1976"/>
                  <a:chExt cx="305" cy="448"/>
                </a:xfrm>
              </p:grpSpPr>
              <p:sp>
                <p:nvSpPr>
                  <p:cNvPr id="129" name="AutoShape 57"/>
                  <p:cNvSpPr>
                    <a:spLocks noChangeArrowheads="1"/>
                  </p:cNvSpPr>
                  <p:nvPr/>
                </p:nvSpPr>
                <p:spPr bwMode="auto">
                  <a:xfrm>
                    <a:off x="1004" y="204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130" name="AutoShape 58"/>
                  <p:cNvSpPr>
                    <a:spLocks noChangeArrowheads="1"/>
                  </p:cNvSpPr>
                  <p:nvPr/>
                </p:nvSpPr>
                <p:spPr bwMode="auto">
                  <a:xfrm>
                    <a:off x="1074" y="197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28" name="AutoShape 59"/>
                <p:cNvSpPr>
                  <a:spLocks noChangeArrowheads="1"/>
                </p:cNvSpPr>
                <p:nvPr/>
              </p:nvSpPr>
              <p:spPr bwMode="auto">
                <a:xfrm>
                  <a:off x="1066" y="208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114" name="Group 60"/>
              <p:cNvGrpSpPr>
                <a:grpSpLocks/>
              </p:cNvGrpSpPr>
              <p:nvPr/>
            </p:nvGrpSpPr>
            <p:grpSpPr bwMode="auto">
              <a:xfrm>
                <a:off x="1305" y="1976"/>
                <a:ext cx="378" cy="448"/>
                <a:chOff x="1305" y="1976"/>
                <a:chExt cx="378" cy="448"/>
              </a:xfrm>
            </p:grpSpPr>
            <p:grpSp>
              <p:nvGrpSpPr>
                <p:cNvPr id="122" name="Group 61"/>
                <p:cNvGrpSpPr>
                  <a:grpSpLocks/>
                </p:cNvGrpSpPr>
                <p:nvPr/>
              </p:nvGrpSpPr>
              <p:grpSpPr bwMode="auto">
                <a:xfrm>
                  <a:off x="1305" y="1976"/>
                  <a:ext cx="378" cy="448"/>
                  <a:chOff x="1305" y="1976"/>
                  <a:chExt cx="378" cy="448"/>
                </a:xfrm>
              </p:grpSpPr>
              <p:sp>
                <p:nvSpPr>
                  <p:cNvPr id="125" name="AutoShape 62"/>
                  <p:cNvSpPr>
                    <a:spLocks noChangeArrowheads="1"/>
                  </p:cNvSpPr>
                  <p:nvPr/>
                </p:nvSpPr>
                <p:spPr bwMode="auto">
                  <a:xfrm>
                    <a:off x="1305" y="204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126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197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23" name="Oval 64"/>
                <p:cNvSpPr>
                  <a:spLocks noChangeArrowheads="1"/>
                </p:cNvSpPr>
                <p:nvPr/>
              </p:nvSpPr>
              <p:spPr bwMode="auto">
                <a:xfrm>
                  <a:off x="1420" y="201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24" name="AutoShape 65"/>
                <p:cNvSpPr>
                  <a:spLocks noChangeArrowheads="1"/>
                </p:cNvSpPr>
                <p:nvPr/>
              </p:nvSpPr>
              <p:spPr bwMode="auto">
                <a:xfrm>
                  <a:off x="1352" y="222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115" name="Freeform 66"/>
              <p:cNvSpPr>
                <a:spLocks/>
              </p:cNvSpPr>
              <p:nvPr/>
            </p:nvSpPr>
            <p:spPr bwMode="auto">
              <a:xfrm>
                <a:off x="1869" y="220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16" name="Rectangle 67"/>
              <p:cNvSpPr>
                <a:spLocks noChangeArrowheads="1"/>
              </p:cNvSpPr>
              <p:nvPr/>
            </p:nvSpPr>
            <p:spPr bwMode="auto">
              <a:xfrm>
                <a:off x="1865" y="220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17" name="Rectangle 68"/>
              <p:cNvSpPr>
                <a:spLocks noChangeArrowheads="1"/>
              </p:cNvSpPr>
              <p:nvPr/>
            </p:nvSpPr>
            <p:spPr bwMode="auto">
              <a:xfrm>
                <a:off x="1872" y="228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18" name="Rectangle 69"/>
              <p:cNvSpPr>
                <a:spLocks noChangeArrowheads="1"/>
              </p:cNvSpPr>
              <p:nvPr/>
            </p:nvSpPr>
            <p:spPr bwMode="auto">
              <a:xfrm>
                <a:off x="1689" y="228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119" name="Group 70"/>
              <p:cNvGrpSpPr>
                <a:grpSpLocks/>
              </p:cNvGrpSpPr>
              <p:nvPr/>
            </p:nvGrpSpPr>
            <p:grpSpPr bwMode="auto">
              <a:xfrm>
                <a:off x="1687" y="2033"/>
                <a:ext cx="194" cy="364"/>
                <a:chOff x="1687" y="2033"/>
                <a:chExt cx="194" cy="364"/>
              </a:xfrm>
            </p:grpSpPr>
            <p:sp>
              <p:nvSpPr>
                <p:cNvPr id="120" name="Oval 71"/>
                <p:cNvSpPr>
                  <a:spLocks noChangeArrowheads="1"/>
                </p:cNvSpPr>
                <p:nvPr/>
              </p:nvSpPr>
              <p:spPr bwMode="auto">
                <a:xfrm>
                  <a:off x="1763" y="203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21" name="Freeform 72"/>
                <p:cNvSpPr>
                  <a:spLocks/>
                </p:cNvSpPr>
                <p:nvPr/>
              </p:nvSpPr>
              <p:spPr bwMode="auto">
                <a:xfrm>
                  <a:off x="1687" y="210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56" name="Group 73"/>
            <p:cNvGrpSpPr>
              <a:grpSpLocks/>
            </p:cNvGrpSpPr>
            <p:nvPr/>
          </p:nvGrpSpPr>
          <p:grpSpPr bwMode="auto">
            <a:xfrm>
              <a:off x="1404" y="2440"/>
              <a:ext cx="967" cy="448"/>
              <a:chOff x="1404" y="2440"/>
              <a:chExt cx="967" cy="448"/>
            </a:xfrm>
          </p:grpSpPr>
          <p:grpSp>
            <p:nvGrpSpPr>
              <p:cNvPr id="95" name="Group 74"/>
              <p:cNvGrpSpPr>
                <a:grpSpLocks/>
              </p:cNvGrpSpPr>
              <p:nvPr/>
            </p:nvGrpSpPr>
            <p:grpSpPr bwMode="auto">
              <a:xfrm>
                <a:off x="1404" y="2440"/>
                <a:ext cx="305" cy="448"/>
                <a:chOff x="1404" y="2440"/>
                <a:chExt cx="305" cy="448"/>
              </a:xfrm>
            </p:grpSpPr>
            <p:grpSp>
              <p:nvGrpSpPr>
                <p:cNvPr id="109" name="Group 75"/>
                <p:cNvGrpSpPr>
                  <a:grpSpLocks/>
                </p:cNvGrpSpPr>
                <p:nvPr/>
              </p:nvGrpSpPr>
              <p:grpSpPr bwMode="auto">
                <a:xfrm>
                  <a:off x="1404" y="2440"/>
                  <a:ext cx="305" cy="448"/>
                  <a:chOff x="1404" y="2440"/>
                  <a:chExt cx="305" cy="448"/>
                </a:xfrm>
              </p:grpSpPr>
              <p:sp>
                <p:nvSpPr>
                  <p:cNvPr id="111" name="AutoShape 76"/>
                  <p:cNvSpPr>
                    <a:spLocks noChangeArrowheads="1"/>
                  </p:cNvSpPr>
                  <p:nvPr/>
                </p:nvSpPr>
                <p:spPr bwMode="auto">
                  <a:xfrm>
                    <a:off x="1404" y="2511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112" name="AutoShape 77"/>
                  <p:cNvSpPr>
                    <a:spLocks noChangeArrowheads="1"/>
                  </p:cNvSpPr>
                  <p:nvPr/>
                </p:nvSpPr>
                <p:spPr bwMode="auto">
                  <a:xfrm>
                    <a:off x="1474" y="2440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10" name="AutoShape 78"/>
                <p:cNvSpPr>
                  <a:spLocks noChangeArrowheads="1"/>
                </p:cNvSpPr>
                <p:nvPr/>
              </p:nvSpPr>
              <p:spPr bwMode="auto">
                <a:xfrm>
                  <a:off x="1466" y="2544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96" name="Group 79"/>
              <p:cNvGrpSpPr>
                <a:grpSpLocks/>
              </p:cNvGrpSpPr>
              <p:nvPr/>
            </p:nvGrpSpPr>
            <p:grpSpPr bwMode="auto">
              <a:xfrm>
                <a:off x="1705" y="2440"/>
                <a:ext cx="378" cy="448"/>
                <a:chOff x="1705" y="2440"/>
                <a:chExt cx="378" cy="448"/>
              </a:xfrm>
            </p:grpSpPr>
            <p:grpSp>
              <p:nvGrpSpPr>
                <p:cNvPr id="104" name="Group 80"/>
                <p:cNvGrpSpPr>
                  <a:grpSpLocks/>
                </p:cNvGrpSpPr>
                <p:nvPr/>
              </p:nvGrpSpPr>
              <p:grpSpPr bwMode="auto">
                <a:xfrm>
                  <a:off x="1705" y="2440"/>
                  <a:ext cx="378" cy="448"/>
                  <a:chOff x="1705" y="2440"/>
                  <a:chExt cx="378" cy="448"/>
                </a:xfrm>
              </p:grpSpPr>
              <p:sp>
                <p:nvSpPr>
                  <p:cNvPr id="107" name="AutoShape 81"/>
                  <p:cNvSpPr>
                    <a:spLocks noChangeArrowheads="1"/>
                  </p:cNvSpPr>
                  <p:nvPr/>
                </p:nvSpPr>
                <p:spPr bwMode="auto">
                  <a:xfrm>
                    <a:off x="1705" y="2511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108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1791" y="2440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105" name="Oval 83"/>
                <p:cNvSpPr>
                  <a:spLocks noChangeArrowheads="1"/>
                </p:cNvSpPr>
                <p:nvPr/>
              </p:nvSpPr>
              <p:spPr bwMode="auto">
                <a:xfrm>
                  <a:off x="1820" y="2476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06" name="AutoShape 84"/>
                <p:cNvSpPr>
                  <a:spLocks noChangeArrowheads="1"/>
                </p:cNvSpPr>
                <p:nvPr/>
              </p:nvSpPr>
              <p:spPr bwMode="auto">
                <a:xfrm>
                  <a:off x="1752" y="2686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97" name="Freeform 85"/>
              <p:cNvSpPr>
                <a:spLocks/>
              </p:cNvSpPr>
              <p:nvPr/>
            </p:nvSpPr>
            <p:spPr bwMode="auto">
              <a:xfrm>
                <a:off x="2269" y="2669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8" name="Rectangle 86"/>
              <p:cNvSpPr>
                <a:spLocks noChangeArrowheads="1"/>
              </p:cNvSpPr>
              <p:nvPr/>
            </p:nvSpPr>
            <p:spPr bwMode="auto">
              <a:xfrm>
                <a:off x="2265" y="2669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99" name="Rectangle 87"/>
              <p:cNvSpPr>
                <a:spLocks noChangeArrowheads="1"/>
              </p:cNvSpPr>
              <p:nvPr/>
            </p:nvSpPr>
            <p:spPr bwMode="auto">
              <a:xfrm>
                <a:off x="2272" y="2750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100" name="Rectangle 88"/>
              <p:cNvSpPr>
                <a:spLocks noChangeArrowheads="1"/>
              </p:cNvSpPr>
              <p:nvPr/>
            </p:nvSpPr>
            <p:spPr bwMode="auto">
              <a:xfrm>
                <a:off x="2089" y="2750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101" name="Group 89"/>
              <p:cNvGrpSpPr>
                <a:grpSpLocks/>
              </p:cNvGrpSpPr>
              <p:nvPr/>
            </p:nvGrpSpPr>
            <p:grpSpPr bwMode="auto">
              <a:xfrm>
                <a:off x="2087" y="2497"/>
                <a:ext cx="194" cy="364"/>
                <a:chOff x="2087" y="2497"/>
                <a:chExt cx="194" cy="364"/>
              </a:xfrm>
            </p:grpSpPr>
            <p:sp>
              <p:nvSpPr>
                <p:cNvPr id="102" name="Oval 90"/>
                <p:cNvSpPr>
                  <a:spLocks noChangeArrowheads="1"/>
                </p:cNvSpPr>
                <p:nvPr/>
              </p:nvSpPr>
              <p:spPr bwMode="auto">
                <a:xfrm>
                  <a:off x="2163" y="2497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103" name="Freeform 91"/>
                <p:cNvSpPr>
                  <a:spLocks/>
                </p:cNvSpPr>
                <p:nvPr/>
              </p:nvSpPr>
              <p:spPr bwMode="auto">
                <a:xfrm>
                  <a:off x="2087" y="2565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57" name="Group 92"/>
            <p:cNvGrpSpPr>
              <a:grpSpLocks/>
            </p:cNvGrpSpPr>
            <p:nvPr/>
          </p:nvGrpSpPr>
          <p:grpSpPr bwMode="auto">
            <a:xfrm>
              <a:off x="1820" y="2928"/>
              <a:ext cx="967" cy="448"/>
              <a:chOff x="1820" y="2928"/>
              <a:chExt cx="967" cy="448"/>
            </a:xfrm>
          </p:grpSpPr>
          <p:grpSp>
            <p:nvGrpSpPr>
              <p:cNvPr id="77" name="Group 93"/>
              <p:cNvGrpSpPr>
                <a:grpSpLocks/>
              </p:cNvGrpSpPr>
              <p:nvPr/>
            </p:nvGrpSpPr>
            <p:grpSpPr bwMode="auto">
              <a:xfrm>
                <a:off x="1820" y="2928"/>
                <a:ext cx="305" cy="448"/>
                <a:chOff x="1820" y="2928"/>
                <a:chExt cx="305" cy="448"/>
              </a:xfrm>
            </p:grpSpPr>
            <p:grpSp>
              <p:nvGrpSpPr>
                <p:cNvPr id="91" name="Group 94"/>
                <p:cNvGrpSpPr>
                  <a:grpSpLocks/>
                </p:cNvGrpSpPr>
                <p:nvPr/>
              </p:nvGrpSpPr>
              <p:grpSpPr bwMode="auto">
                <a:xfrm>
                  <a:off x="1820" y="2928"/>
                  <a:ext cx="305" cy="448"/>
                  <a:chOff x="1820" y="2928"/>
                  <a:chExt cx="305" cy="448"/>
                </a:xfrm>
              </p:grpSpPr>
              <p:sp>
                <p:nvSpPr>
                  <p:cNvPr id="93" name="AutoShape 95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2999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94" name="AutoShape 96"/>
                  <p:cNvSpPr>
                    <a:spLocks noChangeArrowheads="1"/>
                  </p:cNvSpPr>
                  <p:nvPr/>
                </p:nvSpPr>
                <p:spPr bwMode="auto">
                  <a:xfrm>
                    <a:off x="1890" y="2928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92" name="AutoShape 97"/>
                <p:cNvSpPr>
                  <a:spLocks noChangeArrowheads="1"/>
                </p:cNvSpPr>
                <p:nvPr/>
              </p:nvSpPr>
              <p:spPr bwMode="auto">
                <a:xfrm>
                  <a:off x="1882" y="3032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78" name="Group 98"/>
              <p:cNvGrpSpPr>
                <a:grpSpLocks/>
              </p:cNvGrpSpPr>
              <p:nvPr/>
            </p:nvGrpSpPr>
            <p:grpSpPr bwMode="auto">
              <a:xfrm>
                <a:off x="2121" y="2928"/>
                <a:ext cx="378" cy="448"/>
                <a:chOff x="2121" y="2928"/>
                <a:chExt cx="378" cy="448"/>
              </a:xfrm>
            </p:grpSpPr>
            <p:grpSp>
              <p:nvGrpSpPr>
                <p:cNvPr id="86" name="Group 99"/>
                <p:cNvGrpSpPr>
                  <a:grpSpLocks/>
                </p:cNvGrpSpPr>
                <p:nvPr/>
              </p:nvGrpSpPr>
              <p:grpSpPr bwMode="auto">
                <a:xfrm>
                  <a:off x="2121" y="2928"/>
                  <a:ext cx="378" cy="448"/>
                  <a:chOff x="2121" y="2928"/>
                  <a:chExt cx="378" cy="448"/>
                </a:xfrm>
              </p:grpSpPr>
              <p:sp>
                <p:nvSpPr>
                  <p:cNvPr id="89" name="AutoShape 100"/>
                  <p:cNvSpPr>
                    <a:spLocks noChangeArrowheads="1"/>
                  </p:cNvSpPr>
                  <p:nvPr/>
                </p:nvSpPr>
                <p:spPr bwMode="auto">
                  <a:xfrm>
                    <a:off x="2121" y="2999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90" name="AutoShape 101"/>
                  <p:cNvSpPr>
                    <a:spLocks noChangeArrowheads="1"/>
                  </p:cNvSpPr>
                  <p:nvPr/>
                </p:nvSpPr>
                <p:spPr bwMode="auto">
                  <a:xfrm>
                    <a:off x="2207" y="2928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87" name="Oval 102"/>
                <p:cNvSpPr>
                  <a:spLocks noChangeArrowheads="1"/>
                </p:cNvSpPr>
                <p:nvPr/>
              </p:nvSpPr>
              <p:spPr bwMode="auto">
                <a:xfrm>
                  <a:off x="2236" y="2964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8" name="AutoShape 103"/>
                <p:cNvSpPr>
                  <a:spLocks noChangeArrowheads="1"/>
                </p:cNvSpPr>
                <p:nvPr/>
              </p:nvSpPr>
              <p:spPr bwMode="auto">
                <a:xfrm>
                  <a:off x="2168" y="3174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79" name="Freeform 104"/>
              <p:cNvSpPr>
                <a:spLocks/>
              </p:cNvSpPr>
              <p:nvPr/>
            </p:nvSpPr>
            <p:spPr bwMode="auto">
              <a:xfrm>
                <a:off x="2685" y="3157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0" name="Rectangle 105"/>
              <p:cNvSpPr>
                <a:spLocks noChangeArrowheads="1"/>
              </p:cNvSpPr>
              <p:nvPr/>
            </p:nvSpPr>
            <p:spPr bwMode="auto">
              <a:xfrm>
                <a:off x="2681" y="3157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1" name="Rectangle 106"/>
              <p:cNvSpPr>
                <a:spLocks noChangeArrowheads="1"/>
              </p:cNvSpPr>
              <p:nvPr/>
            </p:nvSpPr>
            <p:spPr bwMode="auto">
              <a:xfrm>
                <a:off x="2688" y="3238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82" name="Rectangle 107"/>
              <p:cNvSpPr>
                <a:spLocks noChangeArrowheads="1"/>
              </p:cNvSpPr>
              <p:nvPr/>
            </p:nvSpPr>
            <p:spPr bwMode="auto">
              <a:xfrm>
                <a:off x="2505" y="3238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83" name="Group 108"/>
              <p:cNvGrpSpPr>
                <a:grpSpLocks/>
              </p:cNvGrpSpPr>
              <p:nvPr/>
            </p:nvGrpSpPr>
            <p:grpSpPr bwMode="auto">
              <a:xfrm>
                <a:off x="2503" y="2985"/>
                <a:ext cx="194" cy="364"/>
                <a:chOff x="2503" y="2985"/>
                <a:chExt cx="194" cy="364"/>
              </a:xfrm>
            </p:grpSpPr>
            <p:sp>
              <p:nvSpPr>
                <p:cNvPr id="84" name="Oval 109"/>
                <p:cNvSpPr>
                  <a:spLocks noChangeArrowheads="1"/>
                </p:cNvSpPr>
                <p:nvPr/>
              </p:nvSpPr>
              <p:spPr bwMode="auto">
                <a:xfrm>
                  <a:off x="2579" y="2985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85" name="Freeform 110"/>
                <p:cNvSpPr>
                  <a:spLocks/>
                </p:cNvSpPr>
                <p:nvPr/>
              </p:nvSpPr>
              <p:spPr bwMode="auto">
                <a:xfrm>
                  <a:off x="2503" y="3053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</p:grpSp>
        <p:grpSp>
          <p:nvGrpSpPr>
            <p:cNvPr id="58" name="Group 111"/>
            <p:cNvGrpSpPr>
              <a:grpSpLocks/>
            </p:cNvGrpSpPr>
            <p:nvPr/>
          </p:nvGrpSpPr>
          <p:grpSpPr bwMode="auto">
            <a:xfrm>
              <a:off x="2236" y="3376"/>
              <a:ext cx="967" cy="448"/>
              <a:chOff x="2236" y="3376"/>
              <a:chExt cx="967" cy="448"/>
            </a:xfrm>
          </p:grpSpPr>
          <p:grpSp>
            <p:nvGrpSpPr>
              <p:cNvPr id="59" name="Group 112"/>
              <p:cNvGrpSpPr>
                <a:grpSpLocks/>
              </p:cNvGrpSpPr>
              <p:nvPr/>
            </p:nvGrpSpPr>
            <p:grpSpPr bwMode="auto">
              <a:xfrm>
                <a:off x="2236" y="3376"/>
                <a:ext cx="305" cy="448"/>
                <a:chOff x="2236" y="3376"/>
                <a:chExt cx="305" cy="448"/>
              </a:xfrm>
            </p:grpSpPr>
            <p:grpSp>
              <p:nvGrpSpPr>
                <p:cNvPr id="73" name="Group 113"/>
                <p:cNvGrpSpPr>
                  <a:grpSpLocks/>
                </p:cNvGrpSpPr>
                <p:nvPr/>
              </p:nvGrpSpPr>
              <p:grpSpPr bwMode="auto">
                <a:xfrm>
                  <a:off x="2236" y="3376"/>
                  <a:ext cx="305" cy="448"/>
                  <a:chOff x="2236" y="3376"/>
                  <a:chExt cx="305" cy="448"/>
                </a:xfrm>
              </p:grpSpPr>
              <p:sp>
                <p:nvSpPr>
                  <p:cNvPr id="75" name="AutoShape 114"/>
                  <p:cNvSpPr>
                    <a:spLocks noChangeArrowheads="1"/>
                  </p:cNvSpPr>
                  <p:nvPr/>
                </p:nvSpPr>
                <p:spPr bwMode="auto">
                  <a:xfrm>
                    <a:off x="2236" y="3447"/>
                    <a:ext cx="305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6" name="AutoShape 115"/>
                  <p:cNvSpPr>
                    <a:spLocks noChangeArrowheads="1"/>
                  </p:cNvSpPr>
                  <p:nvPr/>
                </p:nvSpPr>
                <p:spPr bwMode="auto">
                  <a:xfrm>
                    <a:off x="2306" y="3376"/>
                    <a:ext cx="235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F6BF69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74" name="AutoShape 116"/>
                <p:cNvSpPr>
                  <a:spLocks noChangeArrowheads="1"/>
                </p:cNvSpPr>
                <p:nvPr/>
              </p:nvSpPr>
              <p:spPr bwMode="auto">
                <a:xfrm>
                  <a:off x="2298" y="3480"/>
                  <a:ext cx="158" cy="27"/>
                </a:xfrm>
                <a:prstGeom prst="parallelogram">
                  <a:avLst>
                    <a:gd name="adj" fmla="val 146269"/>
                  </a:avLst>
                </a:prstGeom>
                <a:solidFill>
                  <a:srgbClr val="F6BF69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grpSp>
            <p:nvGrpSpPr>
              <p:cNvPr id="60" name="Group 117"/>
              <p:cNvGrpSpPr>
                <a:grpSpLocks/>
              </p:cNvGrpSpPr>
              <p:nvPr/>
            </p:nvGrpSpPr>
            <p:grpSpPr bwMode="auto">
              <a:xfrm>
                <a:off x="2537" y="3376"/>
                <a:ext cx="378" cy="448"/>
                <a:chOff x="2537" y="3376"/>
                <a:chExt cx="378" cy="448"/>
              </a:xfrm>
            </p:grpSpPr>
            <p:grpSp>
              <p:nvGrpSpPr>
                <p:cNvPr id="68" name="Group 118"/>
                <p:cNvGrpSpPr>
                  <a:grpSpLocks/>
                </p:cNvGrpSpPr>
                <p:nvPr/>
              </p:nvGrpSpPr>
              <p:grpSpPr bwMode="auto">
                <a:xfrm>
                  <a:off x="2537" y="3376"/>
                  <a:ext cx="378" cy="448"/>
                  <a:chOff x="2537" y="3376"/>
                  <a:chExt cx="378" cy="448"/>
                </a:xfrm>
              </p:grpSpPr>
              <p:sp>
                <p:nvSpPr>
                  <p:cNvPr id="71" name="AutoShape 119"/>
                  <p:cNvSpPr>
                    <a:spLocks noChangeArrowheads="1"/>
                  </p:cNvSpPr>
                  <p:nvPr/>
                </p:nvSpPr>
                <p:spPr bwMode="auto">
                  <a:xfrm>
                    <a:off x="2537" y="3447"/>
                    <a:ext cx="378" cy="377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  <p:sp>
                <p:nvSpPr>
                  <p:cNvPr id="72" name="AutoShape 120"/>
                  <p:cNvSpPr>
                    <a:spLocks noChangeArrowheads="1"/>
                  </p:cNvSpPr>
                  <p:nvPr/>
                </p:nvSpPr>
                <p:spPr bwMode="auto">
                  <a:xfrm>
                    <a:off x="2623" y="3376"/>
                    <a:ext cx="292" cy="78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A2C1FE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69" name="Oval 121"/>
                <p:cNvSpPr>
                  <a:spLocks noChangeArrowheads="1"/>
                </p:cNvSpPr>
                <p:nvPr/>
              </p:nvSpPr>
              <p:spPr bwMode="auto">
                <a:xfrm>
                  <a:off x="2652" y="3412"/>
                  <a:ext cx="49" cy="27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70" name="AutoShape 122"/>
                <p:cNvSpPr>
                  <a:spLocks noChangeArrowheads="1"/>
                </p:cNvSpPr>
                <p:nvPr/>
              </p:nvSpPr>
              <p:spPr bwMode="auto">
                <a:xfrm>
                  <a:off x="2584" y="3622"/>
                  <a:ext cx="198" cy="84"/>
                </a:xfrm>
                <a:prstGeom prst="octagon">
                  <a:avLst>
                    <a:gd name="adj" fmla="val 29282"/>
                  </a:avLst>
                </a:prstGeom>
                <a:solidFill>
                  <a:srgbClr val="A2C1FE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  <p:sp>
            <p:nvSpPr>
              <p:cNvPr id="61" name="Freeform 123"/>
              <p:cNvSpPr>
                <a:spLocks/>
              </p:cNvSpPr>
              <p:nvPr/>
            </p:nvSpPr>
            <p:spPr bwMode="auto">
              <a:xfrm>
                <a:off x="3101" y="3605"/>
                <a:ext cx="86" cy="192"/>
              </a:xfrm>
              <a:custGeom>
                <a:avLst/>
                <a:gdLst>
                  <a:gd name="T0" fmla="*/ 62 w 86"/>
                  <a:gd name="T1" fmla="*/ 0 h 192"/>
                  <a:gd name="T2" fmla="*/ 85 w 86"/>
                  <a:gd name="T3" fmla="*/ 0 h 192"/>
                  <a:gd name="T4" fmla="*/ 23 w 86"/>
                  <a:gd name="T5" fmla="*/ 191 h 192"/>
                  <a:gd name="T6" fmla="*/ 0 w 86"/>
                  <a:gd name="T7" fmla="*/ 191 h 192"/>
                  <a:gd name="T8" fmla="*/ 62 w 86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192"/>
                  <a:gd name="T17" fmla="*/ 86 w 86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192">
                    <a:moveTo>
                      <a:pt x="62" y="0"/>
                    </a:moveTo>
                    <a:lnTo>
                      <a:pt x="85" y="0"/>
                    </a:lnTo>
                    <a:lnTo>
                      <a:pt x="23" y="191"/>
                    </a:lnTo>
                    <a:lnTo>
                      <a:pt x="0" y="191"/>
                    </a:lnTo>
                    <a:lnTo>
                      <a:pt x="62" y="0"/>
                    </a:lnTo>
                  </a:path>
                </a:pathLst>
              </a:custGeom>
              <a:solidFill>
                <a:srgbClr val="FC0128"/>
              </a:solidFill>
              <a:ln w="12700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2" name="Rectangle 124"/>
              <p:cNvSpPr>
                <a:spLocks noChangeArrowheads="1"/>
              </p:cNvSpPr>
              <p:nvPr/>
            </p:nvSpPr>
            <p:spPr bwMode="auto">
              <a:xfrm>
                <a:off x="3097" y="3605"/>
                <a:ext cx="106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3" name="Rectangle 125"/>
              <p:cNvSpPr>
                <a:spLocks noChangeArrowheads="1"/>
              </p:cNvSpPr>
              <p:nvPr/>
            </p:nvSpPr>
            <p:spPr bwMode="auto">
              <a:xfrm>
                <a:off x="3104" y="3686"/>
                <a:ext cx="82" cy="16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64" name="Rectangle 126"/>
              <p:cNvSpPr>
                <a:spLocks noChangeArrowheads="1"/>
              </p:cNvSpPr>
              <p:nvPr/>
            </p:nvSpPr>
            <p:spPr bwMode="auto">
              <a:xfrm>
                <a:off x="2921" y="3686"/>
                <a:ext cx="103" cy="11"/>
              </a:xfrm>
              <a:prstGeom prst="rect">
                <a:avLst/>
              </a:prstGeom>
              <a:solidFill>
                <a:srgbClr val="FC0128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65" name="Group 127"/>
              <p:cNvGrpSpPr>
                <a:grpSpLocks/>
              </p:cNvGrpSpPr>
              <p:nvPr/>
            </p:nvGrpSpPr>
            <p:grpSpPr bwMode="auto">
              <a:xfrm>
                <a:off x="2919" y="3433"/>
                <a:ext cx="194" cy="364"/>
                <a:chOff x="2919" y="3433"/>
                <a:chExt cx="194" cy="364"/>
              </a:xfrm>
            </p:grpSpPr>
            <p:sp>
              <p:nvSpPr>
                <p:cNvPr id="66" name="Oval 128"/>
                <p:cNvSpPr>
                  <a:spLocks noChangeArrowheads="1"/>
                </p:cNvSpPr>
                <p:nvPr/>
              </p:nvSpPr>
              <p:spPr bwMode="auto">
                <a:xfrm>
                  <a:off x="2995" y="3433"/>
                  <a:ext cx="48" cy="48"/>
                </a:xfrm>
                <a:prstGeom prst="ellipse">
                  <a:avLst/>
                </a:prstGeom>
                <a:solidFill>
                  <a:srgbClr val="FC0128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  <p:sp>
              <p:nvSpPr>
                <p:cNvPr id="67" name="Freeform 129"/>
                <p:cNvSpPr>
                  <a:spLocks/>
                </p:cNvSpPr>
                <p:nvPr/>
              </p:nvSpPr>
              <p:spPr bwMode="auto">
                <a:xfrm>
                  <a:off x="2919" y="3501"/>
                  <a:ext cx="194" cy="296"/>
                </a:xfrm>
                <a:custGeom>
                  <a:avLst/>
                  <a:gdLst>
                    <a:gd name="T0" fmla="*/ 2 w 194"/>
                    <a:gd name="T1" fmla="*/ 137 h 296"/>
                    <a:gd name="T2" fmla="*/ 1 w 194"/>
                    <a:gd name="T3" fmla="*/ 140 h 296"/>
                    <a:gd name="T4" fmla="*/ 0 w 194"/>
                    <a:gd name="T5" fmla="*/ 145 h 296"/>
                    <a:gd name="T6" fmla="*/ 0 w 194"/>
                    <a:gd name="T7" fmla="*/ 150 h 296"/>
                    <a:gd name="T8" fmla="*/ 2 w 194"/>
                    <a:gd name="T9" fmla="*/ 155 h 296"/>
                    <a:gd name="T10" fmla="*/ 4 w 194"/>
                    <a:gd name="T11" fmla="*/ 159 h 296"/>
                    <a:gd name="T12" fmla="*/ 8 w 194"/>
                    <a:gd name="T13" fmla="*/ 163 h 296"/>
                    <a:gd name="T14" fmla="*/ 12 w 194"/>
                    <a:gd name="T15" fmla="*/ 165 h 296"/>
                    <a:gd name="T16" fmla="*/ 16 w 194"/>
                    <a:gd name="T17" fmla="*/ 166 h 296"/>
                    <a:gd name="T18" fmla="*/ 21 w 194"/>
                    <a:gd name="T19" fmla="*/ 166 h 296"/>
                    <a:gd name="T20" fmla="*/ 126 w 194"/>
                    <a:gd name="T21" fmla="*/ 295 h 296"/>
                    <a:gd name="T22" fmla="*/ 159 w 194"/>
                    <a:gd name="T23" fmla="*/ 142 h 296"/>
                    <a:gd name="T24" fmla="*/ 159 w 194"/>
                    <a:gd name="T25" fmla="*/ 138 h 296"/>
                    <a:gd name="T26" fmla="*/ 157 w 194"/>
                    <a:gd name="T27" fmla="*/ 136 h 296"/>
                    <a:gd name="T28" fmla="*/ 154 w 194"/>
                    <a:gd name="T29" fmla="*/ 133 h 296"/>
                    <a:gd name="T30" fmla="*/ 152 w 194"/>
                    <a:gd name="T31" fmla="*/ 131 h 296"/>
                    <a:gd name="T32" fmla="*/ 148 w 194"/>
                    <a:gd name="T33" fmla="*/ 130 h 296"/>
                    <a:gd name="T34" fmla="*/ 144 w 194"/>
                    <a:gd name="T35" fmla="*/ 129 h 296"/>
                    <a:gd name="T36" fmla="*/ 140 w 194"/>
                    <a:gd name="T37" fmla="*/ 129 h 296"/>
                    <a:gd name="T38" fmla="*/ 137 w 194"/>
                    <a:gd name="T39" fmla="*/ 129 h 296"/>
                    <a:gd name="T40" fmla="*/ 93 w 194"/>
                    <a:gd name="T41" fmla="*/ 75 h 296"/>
                    <a:gd name="T42" fmla="*/ 179 w 194"/>
                    <a:gd name="T43" fmla="*/ 93 h 296"/>
                    <a:gd name="T44" fmla="*/ 183 w 194"/>
                    <a:gd name="T45" fmla="*/ 92 h 296"/>
                    <a:gd name="T46" fmla="*/ 185 w 194"/>
                    <a:gd name="T47" fmla="*/ 91 h 296"/>
                    <a:gd name="T48" fmla="*/ 189 w 194"/>
                    <a:gd name="T49" fmla="*/ 89 h 296"/>
                    <a:gd name="T50" fmla="*/ 191 w 194"/>
                    <a:gd name="T51" fmla="*/ 86 h 296"/>
                    <a:gd name="T52" fmla="*/ 192 w 194"/>
                    <a:gd name="T53" fmla="*/ 83 h 296"/>
                    <a:gd name="T54" fmla="*/ 193 w 194"/>
                    <a:gd name="T55" fmla="*/ 78 h 296"/>
                    <a:gd name="T56" fmla="*/ 192 w 194"/>
                    <a:gd name="T57" fmla="*/ 74 h 296"/>
                    <a:gd name="T58" fmla="*/ 190 w 194"/>
                    <a:gd name="T59" fmla="*/ 70 h 296"/>
                    <a:gd name="T60" fmla="*/ 188 w 194"/>
                    <a:gd name="T61" fmla="*/ 68 h 296"/>
                    <a:gd name="T62" fmla="*/ 184 w 194"/>
                    <a:gd name="T63" fmla="*/ 65 h 296"/>
                    <a:gd name="T64" fmla="*/ 181 w 194"/>
                    <a:gd name="T65" fmla="*/ 64 h 296"/>
                    <a:gd name="T66" fmla="*/ 122 w 194"/>
                    <a:gd name="T67" fmla="*/ 64 h 296"/>
                    <a:gd name="T68" fmla="*/ 112 w 194"/>
                    <a:gd name="T69" fmla="*/ 42 h 296"/>
                    <a:gd name="T70" fmla="*/ 113 w 194"/>
                    <a:gd name="T71" fmla="*/ 37 h 296"/>
                    <a:gd name="T72" fmla="*/ 114 w 194"/>
                    <a:gd name="T73" fmla="*/ 30 h 296"/>
                    <a:gd name="T74" fmla="*/ 114 w 194"/>
                    <a:gd name="T75" fmla="*/ 24 h 296"/>
                    <a:gd name="T76" fmla="*/ 112 w 194"/>
                    <a:gd name="T77" fmla="*/ 19 h 296"/>
                    <a:gd name="T78" fmla="*/ 110 w 194"/>
                    <a:gd name="T79" fmla="*/ 15 h 296"/>
                    <a:gd name="T80" fmla="*/ 107 w 194"/>
                    <a:gd name="T81" fmla="*/ 10 h 296"/>
                    <a:gd name="T82" fmla="*/ 103 w 194"/>
                    <a:gd name="T83" fmla="*/ 7 h 296"/>
                    <a:gd name="T84" fmla="*/ 98 w 194"/>
                    <a:gd name="T85" fmla="*/ 3 h 296"/>
                    <a:gd name="T86" fmla="*/ 93 w 194"/>
                    <a:gd name="T87" fmla="*/ 1 h 296"/>
                    <a:gd name="T88" fmla="*/ 87 w 194"/>
                    <a:gd name="T89" fmla="*/ 0 h 296"/>
                    <a:gd name="T90" fmla="*/ 81 w 194"/>
                    <a:gd name="T91" fmla="*/ 0 h 296"/>
                    <a:gd name="T92" fmla="*/ 75 w 194"/>
                    <a:gd name="T93" fmla="*/ 1 h 296"/>
                    <a:gd name="T94" fmla="*/ 69 w 194"/>
                    <a:gd name="T95" fmla="*/ 3 h 296"/>
                    <a:gd name="T96" fmla="*/ 63 w 194"/>
                    <a:gd name="T97" fmla="*/ 6 h 296"/>
                    <a:gd name="T98" fmla="*/ 59 w 194"/>
                    <a:gd name="T99" fmla="*/ 11 h 296"/>
                    <a:gd name="T100" fmla="*/ 55 w 194"/>
                    <a:gd name="T101" fmla="*/ 17 h 296"/>
                    <a:gd name="T102" fmla="*/ 53 w 194"/>
                    <a:gd name="T103" fmla="*/ 23 h 2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94"/>
                    <a:gd name="T157" fmla="*/ 0 h 296"/>
                    <a:gd name="T158" fmla="*/ 194 w 194"/>
                    <a:gd name="T159" fmla="*/ 296 h 2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94" h="296">
                      <a:moveTo>
                        <a:pt x="53" y="23"/>
                      </a:moveTo>
                      <a:lnTo>
                        <a:pt x="2" y="137"/>
                      </a:lnTo>
                      <a:lnTo>
                        <a:pt x="1" y="138"/>
                      </a:lnTo>
                      <a:lnTo>
                        <a:pt x="1" y="140"/>
                      </a:lnTo>
                      <a:lnTo>
                        <a:pt x="0" y="142"/>
                      </a:lnTo>
                      <a:lnTo>
                        <a:pt x="0" y="145"/>
                      </a:lnTo>
                      <a:lnTo>
                        <a:pt x="0" y="147"/>
                      </a:lnTo>
                      <a:lnTo>
                        <a:pt x="0" y="150"/>
                      </a:lnTo>
                      <a:lnTo>
                        <a:pt x="1" y="152"/>
                      </a:lnTo>
                      <a:lnTo>
                        <a:pt x="2" y="155"/>
                      </a:lnTo>
                      <a:lnTo>
                        <a:pt x="3" y="157"/>
                      </a:lnTo>
                      <a:lnTo>
                        <a:pt x="4" y="159"/>
                      </a:lnTo>
                      <a:lnTo>
                        <a:pt x="6" y="161"/>
                      </a:lnTo>
                      <a:lnTo>
                        <a:pt x="8" y="163"/>
                      </a:lnTo>
                      <a:lnTo>
                        <a:pt x="10" y="164"/>
                      </a:lnTo>
                      <a:lnTo>
                        <a:pt x="12" y="165"/>
                      </a:lnTo>
                      <a:lnTo>
                        <a:pt x="14" y="165"/>
                      </a:lnTo>
                      <a:lnTo>
                        <a:pt x="16" y="166"/>
                      </a:lnTo>
                      <a:lnTo>
                        <a:pt x="18" y="166"/>
                      </a:lnTo>
                      <a:lnTo>
                        <a:pt x="21" y="166"/>
                      </a:lnTo>
                      <a:lnTo>
                        <a:pt x="126" y="166"/>
                      </a:lnTo>
                      <a:lnTo>
                        <a:pt x="126" y="295"/>
                      </a:lnTo>
                      <a:lnTo>
                        <a:pt x="159" y="295"/>
                      </a:lnTo>
                      <a:lnTo>
                        <a:pt x="159" y="142"/>
                      </a:lnTo>
                      <a:lnTo>
                        <a:pt x="159" y="140"/>
                      </a:lnTo>
                      <a:lnTo>
                        <a:pt x="159" y="138"/>
                      </a:lnTo>
                      <a:lnTo>
                        <a:pt x="158" y="137"/>
                      </a:lnTo>
                      <a:lnTo>
                        <a:pt x="157" y="136"/>
                      </a:lnTo>
                      <a:lnTo>
                        <a:pt x="156" y="135"/>
                      </a:lnTo>
                      <a:lnTo>
                        <a:pt x="154" y="133"/>
                      </a:lnTo>
                      <a:lnTo>
                        <a:pt x="153" y="132"/>
                      </a:lnTo>
                      <a:lnTo>
                        <a:pt x="152" y="131"/>
                      </a:lnTo>
                      <a:lnTo>
                        <a:pt x="150" y="131"/>
                      </a:lnTo>
                      <a:lnTo>
                        <a:pt x="148" y="130"/>
                      </a:lnTo>
                      <a:lnTo>
                        <a:pt x="146" y="130"/>
                      </a:lnTo>
                      <a:lnTo>
                        <a:pt x="144" y="129"/>
                      </a:lnTo>
                      <a:lnTo>
                        <a:pt x="142" y="129"/>
                      </a:lnTo>
                      <a:lnTo>
                        <a:pt x="140" y="129"/>
                      </a:lnTo>
                      <a:lnTo>
                        <a:pt x="139" y="129"/>
                      </a:lnTo>
                      <a:lnTo>
                        <a:pt x="137" y="129"/>
                      </a:lnTo>
                      <a:lnTo>
                        <a:pt x="76" y="125"/>
                      </a:lnTo>
                      <a:lnTo>
                        <a:pt x="93" y="75"/>
                      </a:lnTo>
                      <a:lnTo>
                        <a:pt x="105" y="93"/>
                      </a:lnTo>
                      <a:lnTo>
                        <a:pt x="179" y="93"/>
                      </a:lnTo>
                      <a:lnTo>
                        <a:pt x="181" y="92"/>
                      </a:lnTo>
                      <a:lnTo>
                        <a:pt x="183" y="92"/>
                      </a:lnTo>
                      <a:lnTo>
                        <a:pt x="184" y="91"/>
                      </a:lnTo>
                      <a:lnTo>
                        <a:pt x="185" y="91"/>
                      </a:lnTo>
                      <a:lnTo>
                        <a:pt x="187" y="90"/>
                      </a:lnTo>
                      <a:lnTo>
                        <a:pt x="189" y="89"/>
                      </a:lnTo>
                      <a:lnTo>
                        <a:pt x="190" y="87"/>
                      </a:lnTo>
                      <a:lnTo>
                        <a:pt x="191" y="86"/>
                      </a:lnTo>
                      <a:lnTo>
                        <a:pt x="192" y="84"/>
                      </a:lnTo>
                      <a:lnTo>
                        <a:pt x="192" y="83"/>
                      </a:lnTo>
                      <a:lnTo>
                        <a:pt x="193" y="81"/>
                      </a:lnTo>
                      <a:lnTo>
                        <a:pt x="193" y="78"/>
                      </a:lnTo>
                      <a:lnTo>
                        <a:pt x="193" y="76"/>
                      </a:lnTo>
                      <a:lnTo>
                        <a:pt x="192" y="74"/>
                      </a:lnTo>
                      <a:lnTo>
                        <a:pt x="191" y="72"/>
                      </a:lnTo>
                      <a:lnTo>
                        <a:pt x="190" y="70"/>
                      </a:lnTo>
                      <a:lnTo>
                        <a:pt x="189" y="69"/>
                      </a:lnTo>
                      <a:lnTo>
                        <a:pt x="188" y="68"/>
                      </a:lnTo>
                      <a:lnTo>
                        <a:pt x="186" y="66"/>
                      </a:lnTo>
                      <a:lnTo>
                        <a:pt x="184" y="65"/>
                      </a:lnTo>
                      <a:lnTo>
                        <a:pt x="184" y="64"/>
                      </a:lnTo>
                      <a:lnTo>
                        <a:pt x="181" y="64"/>
                      </a:lnTo>
                      <a:lnTo>
                        <a:pt x="179" y="64"/>
                      </a:lnTo>
                      <a:lnTo>
                        <a:pt x="122" y="64"/>
                      </a:lnTo>
                      <a:lnTo>
                        <a:pt x="110" y="44"/>
                      </a:lnTo>
                      <a:lnTo>
                        <a:pt x="112" y="42"/>
                      </a:lnTo>
                      <a:lnTo>
                        <a:pt x="113" y="39"/>
                      </a:lnTo>
                      <a:lnTo>
                        <a:pt x="113" y="37"/>
                      </a:lnTo>
                      <a:lnTo>
                        <a:pt x="114" y="34"/>
                      </a:lnTo>
                      <a:lnTo>
                        <a:pt x="114" y="30"/>
                      </a:lnTo>
                      <a:lnTo>
                        <a:pt x="114" y="28"/>
                      </a:lnTo>
                      <a:lnTo>
                        <a:pt x="114" y="24"/>
                      </a:lnTo>
                      <a:lnTo>
                        <a:pt x="113" y="22"/>
                      </a:lnTo>
                      <a:lnTo>
                        <a:pt x="112" y="19"/>
                      </a:lnTo>
                      <a:lnTo>
                        <a:pt x="111" y="17"/>
                      </a:lnTo>
                      <a:lnTo>
                        <a:pt x="110" y="15"/>
                      </a:lnTo>
                      <a:lnTo>
                        <a:pt x="109" y="13"/>
                      </a:lnTo>
                      <a:lnTo>
                        <a:pt x="107" y="10"/>
                      </a:lnTo>
                      <a:lnTo>
                        <a:pt x="105" y="9"/>
                      </a:lnTo>
                      <a:lnTo>
                        <a:pt x="103" y="7"/>
                      </a:lnTo>
                      <a:lnTo>
                        <a:pt x="101" y="5"/>
                      </a:lnTo>
                      <a:lnTo>
                        <a:pt x="98" y="3"/>
                      </a:lnTo>
                      <a:lnTo>
                        <a:pt x="96" y="3"/>
                      </a:lnTo>
                      <a:lnTo>
                        <a:pt x="93" y="1"/>
                      </a:lnTo>
                      <a:lnTo>
                        <a:pt x="90" y="1"/>
                      </a:lnTo>
                      <a:lnTo>
                        <a:pt x="87" y="0"/>
                      </a:lnTo>
                      <a:lnTo>
                        <a:pt x="84" y="0"/>
                      </a:lnTo>
                      <a:lnTo>
                        <a:pt x="81" y="0"/>
                      </a:lnTo>
                      <a:lnTo>
                        <a:pt x="78" y="0"/>
                      </a:lnTo>
                      <a:lnTo>
                        <a:pt x="75" y="1"/>
                      </a:lnTo>
                      <a:lnTo>
                        <a:pt x="72" y="2"/>
                      </a:lnTo>
                      <a:lnTo>
                        <a:pt x="69" y="3"/>
                      </a:lnTo>
                      <a:lnTo>
                        <a:pt x="66" y="4"/>
                      </a:lnTo>
                      <a:lnTo>
                        <a:pt x="63" y="6"/>
                      </a:lnTo>
                      <a:lnTo>
                        <a:pt x="61" y="9"/>
                      </a:lnTo>
                      <a:lnTo>
                        <a:pt x="59" y="11"/>
                      </a:lnTo>
                      <a:lnTo>
                        <a:pt x="57" y="13"/>
                      </a:lnTo>
                      <a:lnTo>
                        <a:pt x="55" y="17"/>
                      </a:lnTo>
                      <a:lnTo>
                        <a:pt x="53" y="19"/>
                      </a:lnTo>
                      <a:lnTo>
                        <a:pt x="53" y="23"/>
                      </a:lnTo>
                    </a:path>
                  </a:pathLst>
                </a:custGeom>
                <a:solidFill>
                  <a:srgbClr val="FC0128"/>
                </a:solidFill>
                <a:ln w="1270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Calibri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Execution Cycle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87337" y="1627188"/>
            <a:ext cx="1817688" cy="5154612"/>
            <a:chOff x="384" y="528"/>
            <a:chExt cx="1196" cy="34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588" y="720"/>
              <a:ext cx="992" cy="4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Instruction</a:t>
              </a:r>
            </a:p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Fetch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588" y="1312"/>
              <a:ext cx="992" cy="4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Instruction</a:t>
              </a:r>
            </a:p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Decode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88" y="1902"/>
              <a:ext cx="992" cy="4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Operand</a:t>
              </a:r>
            </a:p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Fetch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88" y="2494"/>
              <a:ext cx="992" cy="2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342900" indent="-342900" algn="ctr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Execute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88" y="2902"/>
              <a:ext cx="992" cy="4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Result</a:t>
              </a:r>
            </a:p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Store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88" y="3494"/>
              <a:ext cx="992" cy="43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63500" tIns="25400" rIns="63500" bIns="25400">
              <a:spAutoFit/>
            </a:bodyPr>
            <a:lstStyle/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Next</a:t>
              </a:r>
            </a:p>
            <a:p>
              <a:pPr marL="342900" indent="-342900" algn="ctr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Arial" pitchFamily="34" charset="0"/>
                  <a:ea typeface="新細明體" pitchFamily="18" charset="-120"/>
                </a:rPr>
                <a:t>Instruction</a:t>
              </a: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208212" y="1871663"/>
            <a:ext cx="263207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7000"/>
              </a:lnSpc>
              <a:spcBef>
                <a:spcPct val="49000"/>
              </a:spcBef>
            </a:pPr>
            <a:r>
              <a:rPr lang="en-US" b="1">
                <a:solidFill>
                  <a:srgbClr val="0001A7"/>
                </a:solidFill>
                <a:latin typeface="Arial" pitchFamily="34" charset="0"/>
                <a:ea typeface="新細明體" pitchFamily="18" charset="-120"/>
              </a:rPr>
              <a:t>baca instruksi dari memori program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522537" y="2662238"/>
            <a:ext cx="2595563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7000"/>
              </a:lnSpc>
              <a:spcBef>
                <a:spcPct val="49000"/>
              </a:spcBef>
            </a:pPr>
            <a:r>
              <a:rPr lang="en-US" b="1" dirty="0" err="1">
                <a:latin typeface="Arial" pitchFamily="34" charset="0"/>
                <a:ea typeface="新細明體" pitchFamily="18" charset="-120"/>
              </a:rPr>
              <a:t>Menetapkan</a:t>
            </a:r>
            <a:r>
              <a:rPr lang="en-US" b="1" dirty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b="1" dirty="0" err="1">
                <a:latin typeface="Arial" pitchFamily="34" charset="0"/>
                <a:ea typeface="新細明體" pitchFamily="18" charset="-120"/>
              </a:rPr>
              <a:t>aksi-aksi</a:t>
            </a:r>
            <a:r>
              <a:rPr lang="en-US" b="1" dirty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b="1" dirty="0" err="1">
                <a:latin typeface="Arial" pitchFamily="34" charset="0"/>
                <a:ea typeface="新細明體" pitchFamily="18" charset="-120"/>
              </a:rPr>
              <a:t>yg</a:t>
            </a:r>
            <a:r>
              <a:rPr lang="en-US" b="1" dirty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b="1" dirty="0" err="1">
                <a:latin typeface="Arial" pitchFamily="34" charset="0"/>
                <a:ea typeface="新細明體" pitchFamily="18" charset="-120"/>
              </a:rPr>
              <a:t>diperlukan</a:t>
            </a:r>
            <a:r>
              <a:rPr lang="en-US" b="1" dirty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b="1" dirty="0" err="1">
                <a:latin typeface="Arial" pitchFamily="34" charset="0"/>
                <a:ea typeface="新細明體" pitchFamily="18" charset="-120"/>
              </a:rPr>
              <a:t>dan</a:t>
            </a:r>
            <a:r>
              <a:rPr lang="en-US" b="1" dirty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b="1" dirty="0" err="1">
                <a:latin typeface="Arial" pitchFamily="34" charset="0"/>
                <a:ea typeface="新細明體" pitchFamily="18" charset="-120"/>
              </a:rPr>
              <a:t>ukuran</a:t>
            </a:r>
            <a:r>
              <a:rPr lang="en-US" b="1" dirty="0">
                <a:latin typeface="Arial" pitchFamily="34" charset="0"/>
                <a:ea typeface="新細明體" pitchFamily="18" charset="-120"/>
              </a:rPr>
              <a:t> </a:t>
            </a:r>
            <a:r>
              <a:rPr lang="en-US" b="1" dirty="0" err="1">
                <a:latin typeface="Arial" pitchFamily="34" charset="0"/>
                <a:ea typeface="新細明體" pitchFamily="18" charset="-120"/>
              </a:rPr>
              <a:t>instruksi</a:t>
            </a:r>
            <a:endParaRPr lang="en-US" b="1" dirty="0"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200275" y="3627438"/>
            <a:ext cx="2524125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7000"/>
              </a:lnSpc>
              <a:spcBef>
                <a:spcPct val="49000"/>
              </a:spcBef>
            </a:pPr>
            <a:r>
              <a:rPr lang="en-US" b="1">
                <a:solidFill>
                  <a:srgbClr val="0001A7"/>
                </a:solidFill>
                <a:latin typeface="Arial" pitchFamily="34" charset="0"/>
                <a:ea typeface="新細明體" pitchFamily="18" charset="-120"/>
              </a:rPr>
              <a:t>Menetapkan lokasi dan pengambilan  operand (data)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524125" y="4521200"/>
            <a:ext cx="252412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7000"/>
              </a:lnSpc>
              <a:spcBef>
                <a:spcPct val="49000"/>
              </a:spcBef>
            </a:pPr>
            <a:r>
              <a:rPr lang="en-US" b="1">
                <a:latin typeface="Arial" pitchFamily="34" charset="0"/>
                <a:ea typeface="新細明體" pitchFamily="18" charset="-120"/>
              </a:rPr>
              <a:t>Memproses nilai hasil atau status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211387" y="5202238"/>
            <a:ext cx="248761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7000"/>
              </a:lnSpc>
              <a:spcBef>
                <a:spcPct val="49000"/>
              </a:spcBef>
            </a:pPr>
            <a:r>
              <a:rPr lang="en-US" b="1">
                <a:solidFill>
                  <a:srgbClr val="0001A7"/>
                </a:solidFill>
                <a:latin typeface="Arial" pitchFamily="34" charset="0"/>
                <a:ea typeface="新細明體" pitchFamily="18" charset="-120"/>
              </a:rPr>
              <a:t>menyimpan hasil pada memori 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22537" y="6134100"/>
            <a:ext cx="275431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7000"/>
              </a:lnSpc>
              <a:spcBef>
                <a:spcPct val="49000"/>
              </a:spcBef>
            </a:pPr>
            <a:r>
              <a:rPr lang="en-US" b="1">
                <a:latin typeface="Arial" pitchFamily="34" charset="0"/>
                <a:ea typeface="新細明體" pitchFamily="18" charset="-120"/>
              </a:rPr>
              <a:t>menetapkan instruksi berikutnya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391150" y="2852738"/>
            <a:ext cx="1260475" cy="17335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376862" y="2497138"/>
            <a:ext cx="1176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Processor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686425" y="3111500"/>
            <a:ext cx="625475" cy="3492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regs</a:t>
            </a:r>
          </a:p>
        </p:txBody>
      </p:sp>
      <p:sp>
        <p:nvSpPr>
          <p:cNvPr id="30" name="AutoShape 29"/>
          <p:cNvSpPr>
            <a:spLocks noChangeArrowheads="1"/>
          </p:cNvSpPr>
          <p:nvPr/>
        </p:nvSpPr>
        <p:spPr bwMode="auto">
          <a:xfrm>
            <a:off x="5505450" y="3765550"/>
            <a:ext cx="1049337" cy="52387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F.U.s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529262" y="4956175"/>
            <a:ext cx="1525588" cy="703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von</a:t>
            </a:r>
            <a:r>
              <a:rPr lang="en-US" sz="1600" b="1">
                <a:solidFill>
                  <a:schemeClr val="hlink"/>
                </a:solidFill>
                <a:latin typeface="Arial" pitchFamily="34" charset="0"/>
                <a:ea typeface="新細明體" pitchFamily="18" charset="-120"/>
              </a:rPr>
              <a:t> </a:t>
            </a: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Neumann</a:t>
            </a:r>
          </a:p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Bottleneck</a:t>
            </a: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248525" y="2174875"/>
            <a:ext cx="1514475" cy="290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7442200" y="1741488"/>
            <a:ext cx="96361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Memory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7358062" y="2505075"/>
            <a:ext cx="1276350" cy="1025525"/>
            <a:chOff x="3446" y="3247"/>
            <a:chExt cx="804" cy="646"/>
          </a:xfrm>
        </p:grpSpPr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 rot="5400000">
              <a:off x="3525" y="3168"/>
              <a:ext cx="646" cy="804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3606" y="3282"/>
              <a:ext cx="63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rgbClr val="0332B7"/>
                  </a:solidFill>
                  <a:latin typeface="Arial" pitchFamily="34" charset="0"/>
                  <a:ea typeface="新細明體" pitchFamily="18" charset="-120"/>
                </a:rPr>
                <a:t>program</a:t>
              </a:r>
            </a:p>
          </p:txBody>
        </p:sp>
      </p:grpSp>
      <p:sp>
        <p:nvSpPr>
          <p:cNvPr id="37" name="AutoShape 36"/>
          <p:cNvSpPr>
            <a:spLocks noChangeArrowheads="1"/>
          </p:cNvSpPr>
          <p:nvPr/>
        </p:nvSpPr>
        <p:spPr bwMode="auto">
          <a:xfrm>
            <a:off x="7458075" y="3722688"/>
            <a:ext cx="1101725" cy="1193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sz="1600" b="1">
              <a:solidFill>
                <a:schemeClr val="hlink"/>
              </a:solidFill>
              <a:latin typeface="Arial" pitchFamily="34" charset="0"/>
              <a:ea typeface="新細明體" pitchFamily="18" charset="-120"/>
            </a:endParaRP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  <a:ea typeface="新細明體" pitchFamily="18" charset="-120"/>
              </a:rPr>
              <a:t>Data</a:t>
            </a:r>
          </a:p>
          <a:p>
            <a:pPr algn="ctr">
              <a:spcBef>
                <a:spcPct val="50000"/>
              </a:spcBef>
            </a:pPr>
            <a:endParaRPr lang="en-US" sz="1600" b="1">
              <a:solidFill>
                <a:srgbClr val="FF0000"/>
              </a:solidFill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38" name="AutoShape 37"/>
          <p:cNvSpPr>
            <a:spLocks noChangeArrowheads="1"/>
          </p:cNvSpPr>
          <p:nvPr/>
        </p:nvSpPr>
        <p:spPr bwMode="auto">
          <a:xfrm>
            <a:off x="6651625" y="3514725"/>
            <a:ext cx="598487" cy="361950"/>
          </a:xfrm>
          <a:prstGeom prst="leftRightArrow">
            <a:avLst>
              <a:gd name="adj1" fmla="val 50000"/>
              <a:gd name="adj2" fmla="val 3307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 flipH="1">
            <a:off x="6777037" y="3846513"/>
            <a:ext cx="268288" cy="11509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748</TotalTime>
  <Words>508</Words>
  <Application>Microsoft Office PowerPoint</Application>
  <PresentationFormat>On-screen Show (4:3)</PresentationFormat>
  <Paragraphs>188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PIPELINING</vt:lpstr>
      <vt:lpstr>PIPELINING</vt:lpstr>
      <vt:lpstr>What is Pipelining?</vt:lpstr>
      <vt:lpstr>What are the benefits?</vt:lpstr>
      <vt:lpstr>Pipeline Analogy</vt:lpstr>
      <vt:lpstr>Pipeline Analogy</vt:lpstr>
      <vt:lpstr>Pipeline Analogy</vt:lpstr>
      <vt:lpstr>Pipeline Analogy</vt:lpstr>
      <vt:lpstr>Fundamental Execution Cycle</vt:lpstr>
      <vt:lpstr>What is pipelining?</vt:lpstr>
      <vt:lpstr>How does pipelining work?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PIPELINING</dc:title>
  <dc:creator>Universitas Komputer Indonesia</dc:creator>
  <cp:lastModifiedBy>Universitas Komputer Indonesia</cp:lastModifiedBy>
  <cp:revision>18</cp:revision>
  <dcterms:created xsi:type="dcterms:W3CDTF">2009-11-16T06:34:58Z</dcterms:created>
  <dcterms:modified xsi:type="dcterms:W3CDTF">2009-12-22T03:57:41Z</dcterms:modified>
</cp:coreProperties>
</file>