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C12CC9-E1D7-4A39-9203-C4CE46EE9DA8}" type="datetimeFigureOut">
              <a:rPr lang="en-US" smtClean="0"/>
              <a:t>12/22/2009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C023AB-9432-4528-B12A-92E5A32A660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5CE14D-25B9-49D3-8DB4-750A354B7476}"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5CE14D-25B9-49D3-8DB4-750A354B7476}"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9F027C7-F5A9-4311-8D02-6D1F6E9D43C3}" type="datetimeFigureOut">
              <a:rPr lang="en-US" smtClean="0"/>
              <a:t>12/22/2009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8DA9AA-74E3-44E8-8BB0-EDFEA99B516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F027C7-F5A9-4311-8D02-6D1F6E9D43C3}" type="datetimeFigureOut">
              <a:rPr lang="en-US" smtClean="0"/>
              <a:t>12/22/2009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DA9AA-74E3-44E8-8BB0-EDFEA99B51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9F027C7-F5A9-4311-8D02-6D1F6E9D43C3}" type="datetimeFigureOut">
              <a:rPr lang="en-US" smtClean="0"/>
              <a:t>12/22/2009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88DA9AA-74E3-44E8-8BB0-EDFEA99B51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F027C7-F5A9-4311-8D02-6D1F6E9D43C3}" type="datetimeFigureOut">
              <a:rPr lang="en-US" smtClean="0"/>
              <a:t>12/22/2009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88DA9AA-74E3-44E8-8BB0-EDFEA99B516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9F027C7-F5A9-4311-8D02-6D1F6E9D43C3}" type="datetimeFigureOut">
              <a:rPr lang="en-US" smtClean="0"/>
              <a:t>12/22/2009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8DA9AA-74E3-44E8-8BB0-EDFEA99B516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9F027C7-F5A9-4311-8D02-6D1F6E9D43C3}" type="datetimeFigureOut">
              <a:rPr lang="en-US" smtClean="0"/>
              <a:t>12/22/2009</a:t>
            </a:fld>
            <a:endParaRPr lang="en-US"/>
          </a:p>
        </p:txBody>
      </p:sp>
      <p:sp>
        <p:nvSpPr>
          <p:cNvPr id="10" name="Slide Number Placeholder 9"/>
          <p:cNvSpPr>
            <a:spLocks noGrp="1"/>
          </p:cNvSpPr>
          <p:nvPr>
            <p:ph type="sldNum" sz="quarter" idx="16"/>
          </p:nvPr>
        </p:nvSpPr>
        <p:spPr/>
        <p:txBody>
          <a:bodyPr rtlCol="0"/>
          <a:lstStyle/>
          <a:p>
            <a:fld id="{388DA9AA-74E3-44E8-8BB0-EDFEA99B516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9F027C7-F5A9-4311-8D02-6D1F6E9D43C3}" type="datetimeFigureOut">
              <a:rPr lang="en-US" smtClean="0"/>
              <a:t>12/22/2009</a:t>
            </a:fld>
            <a:endParaRPr lang="en-US"/>
          </a:p>
        </p:txBody>
      </p:sp>
      <p:sp>
        <p:nvSpPr>
          <p:cNvPr id="12" name="Slide Number Placeholder 11"/>
          <p:cNvSpPr>
            <a:spLocks noGrp="1"/>
          </p:cNvSpPr>
          <p:nvPr>
            <p:ph type="sldNum" sz="quarter" idx="16"/>
          </p:nvPr>
        </p:nvSpPr>
        <p:spPr/>
        <p:txBody>
          <a:bodyPr rtlCol="0"/>
          <a:lstStyle/>
          <a:p>
            <a:fld id="{388DA9AA-74E3-44E8-8BB0-EDFEA99B516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F027C7-F5A9-4311-8D02-6D1F6E9D43C3}" type="datetimeFigureOut">
              <a:rPr lang="en-US" smtClean="0"/>
              <a:t>12/22/2009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88DA9AA-74E3-44E8-8BB0-EDFEA99B51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027C7-F5A9-4311-8D02-6D1F6E9D43C3}" type="datetimeFigureOut">
              <a:rPr lang="en-US" smtClean="0"/>
              <a:t>12/22/2009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88DA9AA-74E3-44E8-8BB0-EDFEA99B51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F027C7-F5A9-4311-8D02-6D1F6E9D43C3}" type="datetimeFigureOut">
              <a:rPr lang="en-US" smtClean="0"/>
              <a:t>12/22/2009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88DA9AA-74E3-44E8-8BB0-EDFEA99B516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9F027C7-F5A9-4311-8D02-6D1F6E9D43C3}" type="datetimeFigureOut">
              <a:rPr lang="en-US" smtClean="0"/>
              <a:t>12/22/2009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88DA9AA-74E3-44E8-8BB0-EDFEA99B516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9F027C7-F5A9-4311-8D02-6D1F6E9D43C3}" type="datetimeFigureOut">
              <a:rPr lang="en-US" smtClean="0"/>
              <a:t>12/22/2009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8DA9AA-74E3-44E8-8BB0-EDFEA99B51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Pipeline hazard</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i="1" dirty="0" smtClean="0"/>
              <a:t>Remember that in the pipelined implementation, the length of the pipe stages must all be the same, i.e., the speed of the slowest stage plus overhead. With 5ns overhead it comes to:</a:t>
            </a:r>
            <a:r>
              <a:rPr lang="en-US" dirty="0" smtClean="0"/>
              <a:t> </a:t>
            </a:r>
          </a:p>
          <a:p>
            <a:r>
              <a:rPr lang="en-US" b="1" i="1" dirty="0" smtClean="0"/>
              <a:t>The length of pipelined stage</a:t>
            </a:r>
            <a:r>
              <a:rPr lang="en-US" i="1" dirty="0" smtClean="0"/>
              <a:t> = MAX (lengths of </a:t>
            </a:r>
            <a:r>
              <a:rPr lang="en-US" i="1" dirty="0" err="1" smtClean="0"/>
              <a:t>unpipelined</a:t>
            </a:r>
            <a:r>
              <a:rPr lang="en-US" i="1" dirty="0" smtClean="0"/>
              <a:t> stages) + overhead = 60 + 5 = 65 ns</a:t>
            </a:r>
            <a:r>
              <a:rPr lang="en-US" dirty="0" smtClean="0"/>
              <a:t> </a:t>
            </a:r>
            <a:br>
              <a:rPr lang="en-US" dirty="0" smtClean="0"/>
            </a:br>
            <a:r>
              <a:rPr lang="en-US" b="1" i="1" dirty="0" smtClean="0"/>
              <a:t>Instruction latency </a:t>
            </a:r>
            <a:r>
              <a:rPr lang="en-US" i="1" dirty="0" smtClean="0"/>
              <a:t>=  65 ns</a:t>
            </a:r>
            <a:r>
              <a:rPr lang="en-US" dirty="0" smtClean="0"/>
              <a:t> </a:t>
            </a:r>
            <a:br>
              <a:rPr lang="en-US" dirty="0" smtClean="0"/>
            </a:br>
            <a:r>
              <a:rPr lang="en-US" b="1" i="1" dirty="0" smtClean="0"/>
              <a:t>Time to execute 100 instructions</a:t>
            </a:r>
            <a:r>
              <a:rPr lang="en-US" i="1" dirty="0" smtClean="0"/>
              <a:t> = 65*6*1 + 65*1*99  = 390 + 6435 = 6825 ns</a:t>
            </a:r>
            <a:r>
              <a:rPr lang="en-US"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8194" name="Picture 14"/>
          <p:cNvPicPr>
            <a:picLocks noChangeAspect="1" noChangeArrowheads="1"/>
          </p:cNvPicPr>
          <p:nvPr/>
        </p:nvPicPr>
        <p:blipFill>
          <a:blip r:embed="rId2"/>
          <a:srcRect/>
          <a:stretch>
            <a:fillRect/>
          </a:stretch>
        </p:blipFill>
        <p:spPr bwMode="auto">
          <a:xfrm>
            <a:off x="1600200" y="2362200"/>
            <a:ext cx="620316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53400" cy="990600"/>
          </a:xfrm>
        </p:spPr>
        <p:txBody>
          <a:bodyPr/>
          <a:lstStyle/>
          <a:p>
            <a:r>
              <a:rPr lang="en-US" dirty="0" smtClean="0"/>
              <a:t>3. </a:t>
            </a:r>
            <a:r>
              <a:rPr lang="en-US" dirty="0" err="1" smtClean="0"/>
              <a:t>Jenis-jenis</a:t>
            </a:r>
            <a:r>
              <a:rPr lang="en-US" dirty="0" smtClean="0"/>
              <a:t> Pipeline </a:t>
            </a:r>
            <a:endParaRPr lang="en-US" dirty="0"/>
          </a:p>
        </p:txBody>
      </p:sp>
      <p:sp>
        <p:nvSpPr>
          <p:cNvPr id="3" name="Content Placeholder 2"/>
          <p:cNvSpPr>
            <a:spLocks noGrp="1"/>
          </p:cNvSpPr>
          <p:nvPr>
            <p:ph sz="quarter" idx="1"/>
          </p:nvPr>
        </p:nvSpPr>
        <p:spPr>
          <a:xfrm>
            <a:off x="228600" y="1676400"/>
            <a:ext cx="8763000" cy="4495800"/>
          </a:xfrm>
        </p:spPr>
        <p:txBody>
          <a:bodyPr>
            <a:normAutofit/>
          </a:bodyPr>
          <a:lstStyle/>
          <a:p>
            <a:r>
              <a:rPr lang="en-US" dirty="0" smtClean="0"/>
              <a:t>Pipeline </a:t>
            </a:r>
            <a:r>
              <a:rPr lang="en-US" dirty="0" err="1" smtClean="0"/>
              <a:t>biasanya</a:t>
            </a:r>
            <a:r>
              <a:rPr lang="en-US" dirty="0" smtClean="0"/>
              <a:t> </a:t>
            </a:r>
            <a:r>
              <a:rPr lang="en-US" dirty="0" err="1" smtClean="0"/>
              <a:t>dibagi</a:t>
            </a:r>
            <a:r>
              <a:rPr lang="en-US" dirty="0" smtClean="0"/>
              <a:t> </a:t>
            </a:r>
            <a:r>
              <a:rPr lang="en-US" dirty="0" err="1" smtClean="0"/>
              <a:t>dua</a:t>
            </a:r>
            <a:r>
              <a:rPr lang="en-US" dirty="0" smtClean="0"/>
              <a:t> </a:t>
            </a:r>
            <a:r>
              <a:rPr lang="en-US" dirty="0" err="1" smtClean="0"/>
              <a:t>kelas</a:t>
            </a:r>
            <a:r>
              <a:rPr lang="en-US" dirty="0" smtClean="0"/>
              <a:t>:</a:t>
            </a:r>
          </a:p>
          <a:p>
            <a:pPr lvl="1"/>
            <a:r>
              <a:rPr lang="en-US" dirty="0" smtClean="0"/>
              <a:t>Pipeline </a:t>
            </a:r>
            <a:r>
              <a:rPr lang="en-US" dirty="0" err="1" smtClean="0"/>
              <a:t>Instruksi</a:t>
            </a:r>
            <a:r>
              <a:rPr lang="en-US" dirty="0" smtClean="0"/>
              <a:t> (Instruction Pipeline)</a:t>
            </a:r>
          </a:p>
          <a:p>
            <a:pPr lvl="1"/>
            <a:r>
              <a:rPr lang="en-US" dirty="0" smtClean="0"/>
              <a:t>Pipeline </a:t>
            </a:r>
            <a:r>
              <a:rPr lang="en-US" dirty="0" err="1" smtClean="0"/>
              <a:t>Aritmatika</a:t>
            </a:r>
            <a:r>
              <a:rPr lang="en-US" dirty="0" smtClean="0"/>
              <a:t> (Arithmetic Pipeline)</a:t>
            </a:r>
          </a:p>
          <a:p>
            <a:r>
              <a:rPr lang="en-US" dirty="0" err="1" smtClean="0"/>
              <a:t>Dalam</a:t>
            </a:r>
            <a:r>
              <a:rPr lang="en-US" dirty="0" smtClean="0"/>
              <a:t> </a:t>
            </a:r>
            <a:r>
              <a:rPr lang="en-US" dirty="0" err="1" smtClean="0"/>
              <a:t>setiap</a:t>
            </a:r>
            <a:r>
              <a:rPr lang="en-US" dirty="0" smtClean="0"/>
              <a:t> </a:t>
            </a:r>
            <a:r>
              <a:rPr lang="en-US" dirty="0" err="1" smtClean="0"/>
              <a:t>kelas</a:t>
            </a:r>
            <a:r>
              <a:rPr lang="en-US" dirty="0" smtClean="0"/>
              <a:t> pipeline </a:t>
            </a:r>
            <a:r>
              <a:rPr lang="en-US" dirty="0" err="1" smtClean="0"/>
              <a:t>dapat</a:t>
            </a:r>
            <a:r>
              <a:rPr lang="en-US" dirty="0" smtClean="0"/>
              <a:t> </a:t>
            </a:r>
            <a:r>
              <a:rPr lang="en-US" dirty="0" err="1" smtClean="0"/>
              <a:t>didesain</a:t>
            </a:r>
            <a:r>
              <a:rPr lang="en-US" dirty="0" smtClean="0"/>
              <a:t> </a:t>
            </a:r>
            <a:r>
              <a:rPr lang="en-US" dirty="0" err="1" smtClean="0"/>
              <a:t>dengan</a:t>
            </a:r>
            <a:r>
              <a:rPr lang="en-US" dirty="0" smtClean="0"/>
              <a:t> 2 </a:t>
            </a:r>
            <a:r>
              <a:rPr lang="en-US" dirty="0" err="1" smtClean="0"/>
              <a:t>cara</a:t>
            </a:r>
            <a:r>
              <a:rPr lang="en-US" dirty="0" smtClean="0"/>
              <a:t>:</a:t>
            </a:r>
          </a:p>
          <a:p>
            <a:pPr lvl="1"/>
            <a:r>
              <a:rPr lang="en-US" dirty="0" err="1" smtClean="0"/>
              <a:t>Statis</a:t>
            </a:r>
            <a:r>
              <a:rPr lang="en-US" dirty="0" smtClean="0"/>
              <a:t> </a:t>
            </a:r>
            <a:r>
              <a:rPr lang="en-US" dirty="0" err="1" smtClean="0"/>
              <a:t>atau</a:t>
            </a:r>
            <a:r>
              <a:rPr lang="en-US" dirty="0" smtClean="0"/>
              <a:t> </a:t>
            </a:r>
            <a:r>
              <a:rPr lang="en-US" dirty="0" err="1" smtClean="0"/>
              <a:t>Dinamis</a:t>
            </a:r>
            <a:endParaRPr lang="en-US" dirty="0" smtClean="0"/>
          </a:p>
          <a:p>
            <a:pPr lvl="2"/>
            <a:r>
              <a:rPr lang="en-US" dirty="0" err="1" smtClean="0"/>
              <a:t>Sebuah</a:t>
            </a:r>
            <a:r>
              <a:rPr lang="en-US" dirty="0" smtClean="0"/>
              <a:t> pipeline </a:t>
            </a:r>
            <a:r>
              <a:rPr lang="en-US" dirty="0" err="1" smtClean="0"/>
              <a:t>statis</a:t>
            </a:r>
            <a:r>
              <a:rPr lang="en-US" dirty="0" smtClean="0"/>
              <a:t> </a:t>
            </a:r>
            <a:r>
              <a:rPr lang="en-US" dirty="0" err="1" smtClean="0"/>
              <a:t>hanya</a:t>
            </a:r>
            <a:r>
              <a:rPr lang="en-US" dirty="0" smtClean="0"/>
              <a:t> </a:t>
            </a:r>
            <a:r>
              <a:rPr lang="en-US" dirty="0" err="1" smtClean="0"/>
              <a:t>melakukan</a:t>
            </a:r>
            <a:r>
              <a:rPr lang="en-US" dirty="0" smtClean="0"/>
              <a:t> </a:t>
            </a:r>
            <a:r>
              <a:rPr lang="en-US" dirty="0" err="1" smtClean="0"/>
              <a:t>satu</a:t>
            </a:r>
            <a:r>
              <a:rPr lang="en-US" dirty="0" smtClean="0"/>
              <a:t> </a:t>
            </a:r>
            <a:r>
              <a:rPr lang="en-US" dirty="0" err="1" smtClean="0"/>
              <a:t>operasi</a:t>
            </a:r>
            <a:r>
              <a:rPr lang="en-US" dirty="0" smtClean="0"/>
              <a:t> (</a:t>
            </a:r>
            <a:r>
              <a:rPr lang="en-US" dirty="0" err="1" smtClean="0"/>
              <a:t>seperti</a:t>
            </a:r>
            <a:r>
              <a:rPr lang="en-US" dirty="0" smtClean="0"/>
              <a:t> </a:t>
            </a:r>
            <a:r>
              <a:rPr lang="en-US" dirty="0" err="1" smtClean="0"/>
              <a:t>operasi</a:t>
            </a:r>
            <a:r>
              <a:rPr lang="en-US" dirty="0" smtClean="0"/>
              <a:t> </a:t>
            </a:r>
            <a:r>
              <a:rPr lang="en-US" dirty="0" err="1" smtClean="0"/>
              <a:t>penjumlahan</a:t>
            </a:r>
            <a:r>
              <a:rPr lang="en-US" dirty="0" smtClean="0"/>
              <a:t> </a:t>
            </a:r>
            <a:r>
              <a:rPr lang="en-US" dirty="0" err="1" smtClean="0"/>
              <a:t>atau</a:t>
            </a:r>
            <a:r>
              <a:rPr lang="en-US" dirty="0" smtClean="0"/>
              <a:t> </a:t>
            </a:r>
            <a:r>
              <a:rPr lang="en-US" dirty="0" err="1" smtClean="0"/>
              <a:t>operasi</a:t>
            </a:r>
            <a:r>
              <a:rPr lang="en-US" dirty="0" smtClean="0"/>
              <a:t> </a:t>
            </a:r>
            <a:r>
              <a:rPr lang="en-US" dirty="0" err="1" smtClean="0"/>
              <a:t>perkalian</a:t>
            </a:r>
            <a:r>
              <a:rPr lang="en-US" dirty="0" smtClean="0"/>
              <a:t>) </a:t>
            </a:r>
            <a:r>
              <a:rPr lang="en-US" dirty="0" err="1" smtClean="0"/>
              <a:t>pada</a:t>
            </a:r>
            <a:r>
              <a:rPr lang="en-US" dirty="0" smtClean="0"/>
              <a:t> </a:t>
            </a:r>
            <a:r>
              <a:rPr lang="en-US" dirty="0" err="1" smtClean="0"/>
              <a:t>satu</a:t>
            </a:r>
            <a:r>
              <a:rPr lang="en-US" dirty="0" smtClean="0"/>
              <a:t> </a:t>
            </a:r>
            <a:r>
              <a:rPr lang="en-US" dirty="0" err="1" smtClean="0"/>
              <a:t>waktu</a:t>
            </a:r>
            <a:r>
              <a:rPr lang="en-US" dirty="0" smtClean="0"/>
              <a:t>.</a:t>
            </a:r>
          </a:p>
          <a:p>
            <a:pPr lvl="2"/>
            <a:r>
              <a:rPr lang="en-US" dirty="0" err="1" smtClean="0"/>
              <a:t>Sebuah</a:t>
            </a:r>
            <a:r>
              <a:rPr lang="en-US" dirty="0" smtClean="0"/>
              <a:t> pipeline </a:t>
            </a:r>
            <a:r>
              <a:rPr lang="en-US" dirty="0" err="1" smtClean="0"/>
              <a:t>dinamis</a:t>
            </a:r>
            <a:r>
              <a:rPr lang="en-US" dirty="0" smtClean="0"/>
              <a:t> </a:t>
            </a:r>
            <a:r>
              <a:rPr lang="en-US" dirty="0" err="1" smtClean="0"/>
              <a:t>dapat</a:t>
            </a:r>
            <a:r>
              <a:rPr lang="en-US" dirty="0" smtClean="0"/>
              <a:t> </a:t>
            </a:r>
            <a:r>
              <a:rPr lang="en-US" dirty="0" err="1" smtClean="0"/>
              <a:t>melakukan</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satu</a:t>
            </a:r>
            <a:r>
              <a:rPr lang="en-US" dirty="0" smtClean="0"/>
              <a:t> </a:t>
            </a:r>
            <a:r>
              <a:rPr lang="en-US" dirty="0" err="1" smtClean="0"/>
              <a:t>operasi</a:t>
            </a:r>
            <a:r>
              <a:rPr lang="en-US" dirty="0" smtClean="0"/>
              <a:t> </a:t>
            </a:r>
            <a:r>
              <a:rPr lang="en-US" dirty="0" err="1" smtClean="0"/>
              <a:t>pada</a:t>
            </a:r>
            <a:r>
              <a:rPr lang="en-US" dirty="0" smtClean="0"/>
              <a:t> </a:t>
            </a:r>
            <a:r>
              <a:rPr lang="en-US" dirty="0" err="1" smtClean="0"/>
              <a:t>satu</a:t>
            </a:r>
            <a:r>
              <a:rPr lang="en-US" dirty="0" smtClean="0"/>
              <a:t> </a:t>
            </a:r>
            <a:r>
              <a:rPr lang="en-US" dirty="0" err="1" smtClean="0"/>
              <a:t>waktu</a:t>
            </a:r>
            <a:r>
              <a:rPr lang="en-US"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srcRect/>
          <a:stretch>
            <a:fillRect/>
          </a:stretch>
        </p:blipFill>
        <p:spPr bwMode="auto">
          <a:xfrm>
            <a:off x="609600" y="838200"/>
            <a:ext cx="2943225" cy="4657725"/>
          </a:xfrm>
          <a:prstGeom prst="rect">
            <a:avLst/>
          </a:prstGeom>
          <a:noFill/>
          <a:ln w="9525">
            <a:noFill/>
            <a:miter lim="800000"/>
            <a:headEnd/>
            <a:tailEnd/>
          </a:ln>
          <a:effectLst/>
        </p:spPr>
      </p:pic>
      <p:sp>
        <p:nvSpPr>
          <p:cNvPr id="5" name="Content Placeholder 4"/>
          <p:cNvSpPr>
            <a:spLocks noGrp="1"/>
          </p:cNvSpPr>
          <p:nvPr>
            <p:ph sz="quarter" idx="4294967295"/>
          </p:nvPr>
        </p:nvSpPr>
        <p:spPr>
          <a:xfrm>
            <a:off x="4264025" y="1066800"/>
            <a:ext cx="4879975" cy="4495800"/>
          </a:xfrm>
        </p:spPr>
        <p:txBody>
          <a:bodyPr>
            <a:normAutofit fontScale="70000" lnSpcReduction="20000"/>
          </a:bodyPr>
          <a:lstStyle/>
          <a:p>
            <a:r>
              <a:rPr lang="en-US" dirty="0" err="1" smtClean="0"/>
              <a:t>Untuk</a:t>
            </a:r>
            <a:r>
              <a:rPr lang="en-US" dirty="0" smtClean="0"/>
              <a:t> </a:t>
            </a:r>
            <a:r>
              <a:rPr lang="en-US" dirty="0" err="1" smtClean="0"/>
              <a:t>melakukan</a:t>
            </a:r>
            <a:r>
              <a:rPr lang="en-US" dirty="0" smtClean="0"/>
              <a:t> </a:t>
            </a:r>
            <a:r>
              <a:rPr lang="en-US" dirty="0" err="1" smtClean="0"/>
              <a:t>proses</a:t>
            </a:r>
            <a:r>
              <a:rPr lang="en-US" dirty="0" smtClean="0"/>
              <a:t> </a:t>
            </a:r>
            <a:r>
              <a:rPr lang="en-US" dirty="0" err="1" smtClean="0"/>
              <a:t>perkalian</a:t>
            </a:r>
            <a:r>
              <a:rPr lang="en-US" dirty="0" smtClean="0"/>
              <a:t>, input data </a:t>
            </a:r>
            <a:r>
              <a:rPr lang="en-US" dirty="0" err="1" smtClean="0"/>
              <a:t>harus</a:t>
            </a:r>
            <a:r>
              <a:rPr lang="en-US" dirty="0" smtClean="0"/>
              <a:t> </a:t>
            </a:r>
            <a:r>
              <a:rPr lang="en-US" dirty="0" err="1" smtClean="0"/>
              <a:t>melalui</a:t>
            </a:r>
            <a:r>
              <a:rPr lang="en-US" dirty="0" smtClean="0"/>
              <a:t> stadium 1, 2 </a:t>
            </a:r>
            <a:r>
              <a:rPr lang="en-US" dirty="0" err="1" smtClean="0"/>
              <a:t>dan</a:t>
            </a:r>
            <a:r>
              <a:rPr lang="en-US" dirty="0" smtClean="0"/>
              <a:t> 3; </a:t>
            </a:r>
            <a:r>
              <a:rPr lang="en-US" dirty="0" err="1" smtClean="0"/>
              <a:t>Untuk</a:t>
            </a:r>
            <a:r>
              <a:rPr lang="en-US" dirty="0" smtClean="0"/>
              <a:t> </a:t>
            </a:r>
            <a:r>
              <a:rPr lang="en-US" dirty="0" err="1" smtClean="0"/>
              <a:t>melakukan</a:t>
            </a:r>
            <a:r>
              <a:rPr lang="en-US" dirty="0" smtClean="0"/>
              <a:t> </a:t>
            </a:r>
            <a:r>
              <a:rPr lang="en-US" dirty="0" err="1" smtClean="0"/>
              <a:t>penambahan</a:t>
            </a:r>
            <a:r>
              <a:rPr lang="en-US" dirty="0" smtClean="0"/>
              <a:t>, data </a:t>
            </a:r>
            <a:r>
              <a:rPr lang="en-US" dirty="0" err="1" smtClean="0"/>
              <a:t>hanya</a:t>
            </a:r>
            <a:r>
              <a:rPr lang="en-US" dirty="0" smtClean="0"/>
              <a:t> </a:t>
            </a:r>
            <a:r>
              <a:rPr lang="en-US" dirty="0" err="1" smtClean="0"/>
              <a:t>cukup</a:t>
            </a:r>
            <a:r>
              <a:rPr lang="en-US" dirty="0" smtClean="0"/>
              <a:t> </a:t>
            </a:r>
            <a:r>
              <a:rPr lang="en-US" dirty="0" err="1" smtClean="0"/>
              <a:t>melalui</a:t>
            </a:r>
            <a:r>
              <a:rPr lang="en-US" dirty="0" smtClean="0"/>
              <a:t> stadium 1 </a:t>
            </a:r>
            <a:r>
              <a:rPr lang="en-US" dirty="0" err="1" smtClean="0"/>
              <a:t>dan</a:t>
            </a:r>
            <a:r>
              <a:rPr lang="en-US" dirty="0" smtClean="0"/>
              <a:t> 3 </a:t>
            </a:r>
            <a:r>
              <a:rPr lang="en-US" dirty="0" err="1" smtClean="0"/>
              <a:t>saja</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stadium </a:t>
            </a:r>
            <a:r>
              <a:rPr lang="en-US" dirty="0" err="1" smtClean="0"/>
              <a:t>pertama</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penambahan</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pada</a:t>
            </a:r>
            <a:r>
              <a:rPr lang="en-US" dirty="0" smtClean="0"/>
              <a:t> </a:t>
            </a:r>
            <a:r>
              <a:rPr lang="en-US" dirty="0" err="1" smtClean="0"/>
              <a:t>sebuah</a:t>
            </a:r>
            <a:r>
              <a:rPr lang="en-US" dirty="0" smtClean="0"/>
              <a:t> data input D1 </a:t>
            </a:r>
            <a:r>
              <a:rPr lang="en-US" dirty="0" err="1" smtClean="0"/>
              <a:t>di</a:t>
            </a:r>
            <a:r>
              <a:rPr lang="en-US" dirty="0" smtClean="0"/>
              <a:t> stadium 1, </a:t>
            </a:r>
            <a:r>
              <a:rPr lang="en-US" dirty="0" err="1" smtClean="0"/>
              <a:t>sementara</a:t>
            </a:r>
            <a:r>
              <a:rPr lang="en-US" dirty="0" smtClean="0"/>
              <a:t> </a:t>
            </a:r>
            <a:r>
              <a:rPr lang="en-US" dirty="0" err="1" smtClean="0"/>
              <a:t>pada</a:t>
            </a:r>
            <a:r>
              <a:rPr lang="en-US" dirty="0" smtClean="0"/>
              <a:t> </a:t>
            </a:r>
            <a:r>
              <a:rPr lang="en-US" dirty="0" err="1" smtClean="0"/>
              <a:t>waktu</a:t>
            </a:r>
            <a:r>
              <a:rPr lang="en-US" dirty="0" smtClean="0"/>
              <a:t> yang </a:t>
            </a:r>
            <a:r>
              <a:rPr lang="en-US" dirty="0" err="1" smtClean="0"/>
              <a:t>bersamaan</a:t>
            </a:r>
            <a:r>
              <a:rPr lang="en-US" dirty="0" smtClean="0"/>
              <a:t>, stadium </a:t>
            </a:r>
            <a:r>
              <a:rPr lang="en-US" dirty="0" err="1" smtClean="0"/>
              <a:t>akhir</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perkalian</a:t>
            </a:r>
            <a:r>
              <a:rPr lang="en-US" dirty="0" smtClean="0"/>
              <a:t> </a:t>
            </a:r>
            <a:r>
              <a:rPr lang="en-US" dirty="0" err="1" smtClean="0"/>
              <a:t>dilakukan</a:t>
            </a:r>
            <a:r>
              <a:rPr lang="en-US" dirty="0" smtClean="0"/>
              <a:t> </a:t>
            </a:r>
            <a:r>
              <a:rPr lang="en-US" dirty="0" err="1" smtClean="0"/>
              <a:t>di</a:t>
            </a:r>
            <a:r>
              <a:rPr lang="en-US" dirty="0" smtClean="0"/>
              <a:t> stadium 3 </a:t>
            </a:r>
            <a:r>
              <a:rPr lang="en-US" dirty="0" err="1" smtClean="0"/>
              <a:t>pada</a:t>
            </a:r>
            <a:r>
              <a:rPr lang="en-US" dirty="0" smtClean="0"/>
              <a:t> </a:t>
            </a:r>
            <a:r>
              <a:rPr lang="en-US" dirty="0" err="1" smtClean="0"/>
              <a:t>sebuah</a:t>
            </a:r>
            <a:r>
              <a:rPr lang="en-US" dirty="0" smtClean="0"/>
              <a:t> input data yang </a:t>
            </a:r>
            <a:r>
              <a:rPr lang="en-US" dirty="0" err="1" smtClean="0"/>
              <a:t>berbeda</a:t>
            </a:r>
            <a:r>
              <a:rPr lang="en-US" dirty="0" smtClean="0"/>
              <a:t> D2. </a:t>
            </a:r>
            <a:r>
              <a:rPr lang="en-US" dirty="0" err="1" smtClean="0"/>
              <a:t>Perhatikan</a:t>
            </a:r>
            <a:r>
              <a:rPr lang="en-US" dirty="0" smtClean="0"/>
              <a:t> </a:t>
            </a:r>
            <a:r>
              <a:rPr lang="en-US" dirty="0" err="1" smtClean="0"/>
              <a:t>bahwa</a:t>
            </a:r>
            <a:r>
              <a:rPr lang="en-US" dirty="0" smtClean="0"/>
              <a:t>, interval </a:t>
            </a:r>
            <a:r>
              <a:rPr lang="en-US" dirty="0" err="1" smtClean="0"/>
              <a:t>waktu</a:t>
            </a:r>
            <a:r>
              <a:rPr lang="en-US" dirty="0" smtClean="0"/>
              <a:t> </a:t>
            </a:r>
            <a:r>
              <a:rPr lang="en-US" dirty="0" err="1" smtClean="0"/>
              <a:t>antara</a:t>
            </a:r>
            <a:r>
              <a:rPr lang="en-US" dirty="0" smtClean="0"/>
              <a:t> </a:t>
            </a:r>
            <a:r>
              <a:rPr lang="en-US" dirty="0" err="1" smtClean="0"/>
              <a:t>inisiasi</a:t>
            </a:r>
            <a:r>
              <a:rPr lang="en-US" dirty="0" smtClean="0"/>
              <a:t> input D1 </a:t>
            </a:r>
            <a:r>
              <a:rPr lang="en-US" dirty="0" err="1" smtClean="0"/>
              <a:t>dan</a:t>
            </a:r>
            <a:r>
              <a:rPr lang="en-US" dirty="0" smtClean="0"/>
              <a:t> D2 </a:t>
            </a:r>
            <a:r>
              <a:rPr lang="en-US" dirty="0" err="1" smtClean="0"/>
              <a:t>ke</a:t>
            </a:r>
            <a:r>
              <a:rPr lang="en-US" dirty="0" smtClean="0"/>
              <a:t> pipeline </a:t>
            </a:r>
            <a:r>
              <a:rPr lang="en-US" dirty="0" err="1" smtClean="0"/>
              <a:t>harus</a:t>
            </a:r>
            <a:r>
              <a:rPr lang="en-US" dirty="0" smtClean="0"/>
              <a:t> </a:t>
            </a:r>
            <a:r>
              <a:rPr lang="en-US" dirty="0" err="1" smtClean="0"/>
              <a:t>diupayakan</a:t>
            </a:r>
            <a:r>
              <a:rPr lang="en-US" dirty="0" smtClean="0"/>
              <a:t> agar </a:t>
            </a:r>
            <a:r>
              <a:rPr lang="en-US" dirty="0" err="1" smtClean="0"/>
              <a:t>merka</a:t>
            </a:r>
            <a:r>
              <a:rPr lang="en-US" dirty="0" smtClean="0"/>
              <a:t> </a:t>
            </a:r>
            <a:r>
              <a:rPr lang="en-US" dirty="0" err="1" smtClean="0"/>
              <a:t>tidak</a:t>
            </a:r>
            <a:r>
              <a:rPr lang="en-US" dirty="0" smtClean="0"/>
              <a:t> </a:t>
            </a:r>
            <a:r>
              <a:rPr lang="en-US" dirty="0" err="1" smtClean="0"/>
              <a:t>meraih</a:t>
            </a:r>
            <a:r>
              <a:rPr lang="en-US" dirty="0" smtClean="0"/>
              <a:t> stadium 3 </a:t>
            </a:r>
            <a:r>
              <a:rPr lang="en-US" dirty="0" err="1" smtClean="0"/>
              <a:t>secara</a:t>
            </a:r>
            <a:r>
              <a:rPr lang="en-US" dirty="0" smtClean="0"/>
              <a:t> </a:t>
            </a:r>
            <a:r>
              <a:rPr lang="en-US" dirty="0" err="1" smtClean="0"/>
              <a:t>bertepatan</a:t>
            </a:r>
            <a:r>
              <a:rPr lang="en-US" dirty="0" smtClean="0"/>
              <a:t> </a:t>
            </a:r>
            <a:r>
              <a:rPr lang="en-US" dirty="0" err="1" smtClean="0"/>
              <a:t>atau</a:t>
            </a:r>
            <a:r>
              <a:rPr lang="en-US" dirty="0" smtClean="0"/>
              <a:t> </a:t>
            </a:r>
            <a:r>
              <a:rPr lang="en-US" dirty="0" err="1" smtClean="0"/>
              <a:t>pada</a:t>
            </a:r>
            <a:r>
              <a:rPr lang="en-US" dirty="0" smtClean="0"/>
              <a:t> </a:t>
            </a:r>
            <a:r>
              <a:rPr lang="en-US" dirty="0" err="1" smtClean="0"/>
              <a:t>waktu</a:t>
            </a:r>
            <a:r>
              <a:rPr lang="en-US" dirty="0" smtClean="0"/>
              <a:t> </a:t>
            </a:r>
            <a:r>
              <a:rPr lang="en-US" dirty="0" err="1" smtClean="0"/>
              <a:t>yag</a:t>
            </a:r>
            <a:r>
              <a:rPr lang="en-US" dirty="0" smtClean="0"/>
              <a:t> </a:t>
            </a:r>
            <a:r>
              <a:rPr lang="en-US" dirty="0" err="1" smtClean="0"/>
              <a:t>sama</a:t>
            </a:r>
            <a:r>
              <a:rPr lang="en-US" dirty="0" smtClean="0"/>
              <a:t>, </a:t>
            </a:r>
            <a:r>
              <a:rPr lang="en-US" dirty="0" err="1" smtClean="0"/>
              <a:t>untuk</a:t>
            </a:r>
            <a:r>
              <a:rPr lang="en-US" dirty="0" smtClean="0"/>
              <a:t> </a:t>
            </a:r>
            <a:r>
              <a:rPr lang="en-US" dirty="0" err="1" smtClean="0"/>
              <a:t>menghindari</a:t>
            </a:r>
            <a:r>
              <a:rPr lang="en-US" dirty="0" smtClean="0"/>
              <a:t> </a:t>
            </a:r>
            <a:r>
              <a:rPr lang="en-US" dirty="0" err="1" smtClean="0"/>
              <a:t>terjadinya</a:t>
            </a:r>
            <a:r>
              <a:rPr lang="en-US" dirty="0" smtClean="0"/>
              <a:t> </a:t>
            </a:r>
            <a:r>
              <a:rPr lang="en-US" i="1" dirty="0" smtClean="0"/>
              <a:t>collision</a:t>
            </a: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normAutofit fontScale="90000"/>
          </a:bodyPr>
          <a:lstStyle/>
          <a:p>
            <a:r>
              <a:rPr lang="en-US" b="1" dirty="0" smtClean="0"/>
              <a:t>3.1. </a:t>
            </a:r>
            <a:r>
              <a:rPr lang="en-US" b="1" dirty="0" err="1" smtClean="0"/>
              <a:t>Instruksi</a:t>
            </a:r>
            <a:r>
              <a:rPr lang="en-US" b="1" dirty="0" smtClean="0"/>
              <a:t> Pipeline </a:t>
            </a:r>
            <a:r>
              <a:rPr lang="en-US" sz="2200" dirty="0" smtClean="0"/>
              <a:t>(From M.R </a:t>
            </a:r>
            <a:r>
              <a:rPr lang="en-US" sz="2200" dirty="0" err="1" smtClean="0"/>
              <a:t>Zargham’s</a:t>
            </a:r>
            <a:r>
              <a:rPr lang="en-US" sz="2200" dirty="0" smtClean="0"/>
              <a:t> book Chapter 3.2))</a:t>
            </a:r>
            <a:endParaRPr lang="en-US" sz="2200" dirty="0"/>
          </a:p>
        </p:txBody>
      </p:sp>
      <p:pic>
        <p:nvPicPr>
          <p:cNvPr id="6146" name="Picture 2"/>
          <p:cNvPicPr>
            <a:picLocks noChangeAspect="1" noChangeArrowheads="1"/>
          </p:cNvPicPr>
          <p:nvPr/>
        </p:nvPicPr>
        <p:blipFill>
          <a:blip r:embed="rId2"/>
          <a:srcRect/>
          <a:stretch>
            <a:fillRect/>
          </a:stretch>
        </p:blipFill>
        <p:spPr bwMode="auto">
          <a:xfrm>
            <a:off x="304800" y="1828800"/>
            <a:ext cx="8448675" cy="1419225"/>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304800" y="3352800"/>
            <a:ext cx="8343900" cy="2181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8" name="Rectangle 4"/>
          <p:cNvSpPr>
            <a:spLocks noChangeArrowheads="1"/>
          </p:cNvSpPr>
          <p:nvPr/>
        </p:nvSpPr>
        <p:spPr bwMode="auto">
          <a:xfrm>
            <a:off x="152400" y="503238"/>
            <a:ext cx="8991600" cy="838200"/>
          </a:xfrm>
          <a:prstGeom prst="rect">
            <a:avLst/>
          </a:prstGeom>
          <a:noFill/>
          <a:ln w="9525">
            <a:noFill/>
            <a:miter lim="800000"/>
            <a:headEnd/>
            <a:tailEnd/>
          </a:ln>
          <a:effectLst/>
        </p:spPr>
        <p:txBody>
          <a:bodyPr wrap="none" lIns="63360" tIns="25560" rIns="63360" bIns="25560"/>
          <a:lstStyle/>
          <a:p>
            <a:pPr algn="ct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solidFill>
                  <a:srgbClr val="FFC000"/>
                </a:solidFill>
                <a:latin typeface="Arial" pitchFamily="34" charset="0"/>
              </a:rPr>
              <a:t>The Five Stages of An Instruction</a:t>
            </a:r>
          </a:p>
        </p:txBody>
      </p:sp>
      <p:sp>
        <p:nvSpPr>
          <p:cNvPr id="456709" name="Rectangle 5"/>
          <p:cNvSpPr>
            <a:spLocks noChangeArrowheads="1"/>
          </p:cNvSpPr>
          <p:nvPr/>
        </p:nvSpPr>
        <p:spPr bwMode="auto">
          <a:xfrm>
            <a:off x="1057275" y="3505200"/>
            <a:ext cx="7137400" cy="2778125"/>
          </a:xfrm>
          <a:prstGeom prst="rect">
            <a:avLst/>
          </a:prstGeom>
          <a:noFill/>
          <a:ln w="9525">
            <a:noFill/>
            <a:miter lim="800000"/>
            <a:headEnd/>
            <a:tailEnd/>
          </a:ln>
          <a:effectLst/>
        </p:spPr>
        <p:txBody>
          <a:bodyPr lIns="63360" tIns="25560" rIns="63360" bIns="25560"/>
          <a:lstStyle/>
          <a:p>
            <a:pPr marL="201613" indent="-201613" defTabSz="449263" eaLnBrk="1" hangingPunct="1">
              <a:spcBef>
                <a:spcPct val="40000"/>
              </a:spcBef>
              <a:buClr>
                <a:schemeClr val="folHlink"/>
              </a:buClr>
              <a:buSzPct val="60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0066CC"/>
                </a:solidFill>
                <a:latin typeface="Arial" pitchFamily="34" charset="0"/>
              </a:rPr>
              <a:t>Ifetch</a:t>
            </a:r>
            <a:r>
              <a:rPr lang="en-GB" sz="2000" b="1">
                <a:latin typeface="Arial" pitchFamily="34" charset="0"/>
              </a:rPr>
              <a:t>: Instruction Fetch</a:t>
            </a:r>
          </a:p>
          <a:p>
            <a:pPr marL="685800" lvl="1" indent="-190500" defTabSz="449263" eaLnBrk="1" hangingPunct="1">
              <a:spcBef>
                <a:spcPct val="40000"/>
              </a:spcBef>
              <a:buClr>
                <a:schemeClr val="hlink"/>
              </a:buClr>
              <a:buSzPct val="55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latin typeface="Arial" pitchFamily="34" charset="0"/>
              </a:rPr>
              <a:t>Fetch the instruction from the Instruction Memory</a:t>
            </a:r>
          </a:p>
          <a:p>
            <a:pPr marL="201613" indent="-201613" defTabSz="449263" eaLnBrk="1" hangingPunct="1">
              <a:spcBef>
                <a:spcPct val="40000"/>
              </a:spcBef>
              <a:buClr>
                <a:schemeClr val="folHlink"/>
              </a:buClr>
              <a:buSzPct val="60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0066CC"/>
                </a:solidFill>
                <a:latin typeface="Arial" pitchFamily="34" charset="0"/>
              </a:rPr>
              <a:t>Reg/Dec</a:t>
            </a:r>
            <a:r>
              <a:rPr lang="en-GB" sz="2000" b="1">
                <a:latin typeface="Arial" pitchFamily="34" charset="0"/>
              </a:rPr>
              <a:t>: Registers Fetch and Instruction Decode</a:t>
            </a:r>
          </a:p>
          <a:p>
            <a:pPr marL="201613" indent="-201613" defTabSz="449263" eaLnBrk="1" hangingPunct="1">
              <a:spcBef>
                <a:spcPct val="40000"/>
              </a:spcBef>
              <a:buClr>
                <a:schemeClr val="folHlink"/>
              </a:buClr>
              <a:buSzPct val="60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0066CC"/>
                </a:solidFill>
                <a:latin typeface="Arial" pitchFamily="34" charset="0"/>
              </a:rPr>
              <a:t>Exec</a:t>
            </a:r>
            <a:r>
              <a:rPr lang="en-GB" sz="2000" b="1">
                <a:latin typeface="Arial" pitchFamily="34" charset="0"/>
              </a:rPr>
              <a:t>: Calculate the memory address</a:t>
            </a:r>
          </a:p>
          <a:p>
            <a:pPr marL="201613" indent="-201613" defTabSz="449263" eaLnBrk="1" hangingPunct="1">
              <a:spcBef>
                <a:spcPct val="40000"/>
              </a:spcBef>
              <a:buClr>
                <a:schemeClr val="folHlink"/>
              </a:buClr>
              <a:buSzPct val="60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0066CC"/>
                </a:solidFill>
                <a:latin typeface="Arial" pitchFamily="34" charset="0"/>
              </a:rPr>
              <a:t>Mem</a:t>
            </a:r>
            <a:r>
              <a:rPr lang="en-GB" sz="2000" b="1">
                <a:latin typeface="Arial" pitchFamily="34" charset="0"/>
              </a:rPr>
              <a:t>: Read the data from the Data Memory</a:t>
            </a:r>
          </a:p>
          <a:p>
            <a:pPr marL="201613" indent="-201613" defTabSz="449263" eaLnBrk="1" hangingPunct="1">
              <a:spcBef>
                <a:spcPct val="40000"/>
              </a:spcBef>
              <a:buClr>
                <a:schemeClr val="folHlink"/>
              </a:buClr>
              <a:buSzPct val="60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0066CC"/>
                </a:solidFill>
                <a:latin typeface="Arial" pitchFamily="34" charset="0"/>
              </a:rPr>
              <a:t>Wr</a:t>
            </a:r>
            <a:r>
              <a:rPr lang="en-GB" sz="2000" b="1">
                <a:latin typeface="Arial" pitchFamily="34" charset="0"/>
              </a:rPr>
              <a:t>: Write the data back to the register file</a:t>
            </a:r>
          </a:p>
        </p:txBody>
      </p:sp>
      <p:grpSp>
        <p:nvGrpSpPr>
          <p:cNvPr id="2" name="Group 6"/>
          <p:cNvGrpSpPr>
            <a:grpSpLocks/>
          </p:cNvGrpSpPr>
          <p:nvPr/>
        </p:nvGrpSpPr>
        <p:grpSpPr bwMode="auto">
          <a:xfrm>
            <a:off x="1219200" y="1722438"/>
            <a:ext cx="6429375" cy="1416050"/>
            <a:chOff x="785" y="450"/>
            <a:chExt cx="4050" cy="892"/>
          </a:xfrm>
        </p:grpSpPr>
        <p:grpSp>
          <p:nvGrpSpPr>
            <p:cNvPr id="3" name="Group 7"/>
            <p:cNvGrpSpPr>
              <a:grpSpLocks/>
            </p:cNvGrpSpPr>
            <p:nvPr/>
          </p:nvGrpSpPr>
          <p:grpSpPr bwMode="auto">
            <a:xfrm>
              <a:off x="1213" y="749"/>
              <a:ext cx="645" cy="197"/>
              <a:chOff x="1213" y="749"/>
              <a:chExt cx="645" cy="197"/>
            </a:xfrm>
          </p:grpSpPr>
          <p:sp>
            <p:nvSpPr>
              <p:cNvPr id="456712" name="Line 8"/>
              <p:cNvSpPr>
                <a:spLocks noChangeShapeType="1"/>
              </p:cNvSpPr>
              <p:nvPr/>
            </p:nvSpPr>
            <p:spPr bwMode="auto">
              <a:xfrm>
                <a:off x="1223" y="937"/>
                <a:ext cx="336" cy="0"/>
              </a:xfrm>
              <a:prstGeom prst="line">
                <a:avLst/>
              </a:prstGeom>
              <a:noFill/>
              <a:ln w="25560">
                <a:solidFill>
                  <a:srgbClr val="000000"/>
                </a:solidFill>
                <a:round/>
                <a:headEnd/>
                <a:tailEnd/>
              </a:ln>
            </p:spPr>
            <p:txBody>
              <a:bodyPr/>
              <a:lstStyle/>
              <a:p>
                <a:endParaRPr lang="en-US"/>
              </a:p>
            </p:txBody>
          </p:sp>
          <p:sp>
            <p:nvSpPr>
              <p:cNvPr id="456713" name="Line 9"/>
              <p:cNvSpPr>
                <a:spLocks noChangeShapeType="1"/>
              </p:cNvSpPr>
              <p:nvPr/>
            </p:nvSpPr>
            <p:spPr bwMode="auto">
              <a:xfrm>
                <a:off x="1213" y="769"/>
                <a:ext cx="0" cy="158"/>
              </a:xfrm>
              <a:prstGeom prst="line">
                <a:avLst/>
              </a:prstGeom>
              <a:noFill/>
              <a:ln w="25560">
                <a:solidFill>
                  <a:srgbClr val="000000"/>
                </a:solidFill>
                <a:round/>
                <a:headEnd/>
                <a:tailEnd/>
              </a:ln>
            </p:spPr>
            <p:txBody>
              <a:bodyPr/>
              <a:lstStyle/>
              <a:p>
                <a:endParaRPr lang="en-US"/>
              </a:p>
            </p:txBody>
          </p:sp>
          <p:sp>
            <p:nvSpPr>
              <p:cNvPr id="456714" name="Line 10"/>
              <p:cNvSpPr>
                <a:spLocks noChangeShapeType="1"/>
              </p:cNvSpPr>
              <p:nvPr/>
            </p:nvSpPr>
            <p:spPr bwMode="auto">
              <a:xfrm flipV="1">
                <a:off x="1571" y="748"/>
                <a:ext cx="0" cy="199"/>
              </a:xfrm>
              <a:prstGeom prst="line">
                <a:avLst/>
              </a:prstGeom>
              <a:noFill/>
              <a:ln w="25560">
                <a:solidFill>
                  <a:srgbClr val="000000"/>
                </a:solidFill>
                <a:round/>
                <a:headEnd/>
                <a:tailEnd/>
              </a:ln>
            </p:spPr>
            <p:txBody>
              <a:bodyPr/>
              <a:lstStyle/>
              <a:p>
                <a:endParaRPr lang="en-US"/>
              </a:p>
            </p:txBody>
          </p:sp>
          <p:sp>
            <p:nvSpPr>
              <p:cNvPr id="456715" name="Line 11"/>
              <p:cNvSpPr>
                <a:spLocks noChangeShapeType="1"/>
              </p:cNvSpPr>
              <p:nvPr/>
            </p:nvSpPr>
            <p:spPr bwMode="auto">
              <a:xfrm>
                <a:off x="1581" y="759"/>
                <a:ext cx="277" cy="0"/>
              </a:xfrm>
              <a:prstGeom prst="line">
                <a:avLst/>
              </a:prstGeom>
              <a:noFill/>
              <a:ln w="25560">
                <a:solidFill>
                  <a:srgbClr val="000000"/>
                </a:solidFill>
                <a:round/>
                <a:headEnd/>
                <a:tailEnd/>
              </a:ln>
            </p:spPr>
            <p:txBody>
              <a:bodyPr/>
              <a:lstStyle/>
              <a:p>
                <a:endParaRPr lang="en-US"/>
              </a:p>
            </p:txBody>
          </p:sp>
        </p:grpSp>
        <p:grpSp>
          <p:nvGrpSpPr>
            <p:cNvPr id="4" name="Group 12"/>
            <p:cNvGrpSpPr>
              <a:grpSpLocks/>
            </p:cNvGrpSpPr>
            <p:nvPr/>
          </p:nvGrpSpPr>
          <p:grpSpPr bwMode="auto">
            <a:xfrm>
              <a:off x="1869" y="749"/>
              <a:ext cx="644" cy="197"/>
              <a:chOff x="1869" y="749"/>
              <a:chExt cx="644" cy="197"/>
            </a:xfrm>
          </p:grpSpPr>
          <p:sp>
            <p:nvSpPr>
              <p:cNvPr id="456717" name="Line 13"/>
              <p:cNvSpPr>
                <a:spLocks noChangeShapeType="1"/>
              </p:cNvSpPr>
              <p:nvPr/>
            </p:nvSpPr>
            <p:spPr bwMode="auto">
              <a:xfrm>
                <a:off x="1879" y="937"/>
                <a:ext cx="336" cy="0"/>
              </a:xfrm>
              <a:prstGeom prst="line">
                <a:avLst/>
              </a:prstGeom>
              <a:noFill/>
              <a:ln w="25560">
                <a:solidFill>
                  <a:srgbClr val="000000"/>
                </a:solidFill>
                <a:round/>
                <a:headEnd/>
                <a:tailEnd/>
              </a:ln>
            </p:spPr>
            <p:txBody>
              <a:bodyPr/>
              <a:lstStyle/>
              <a:p>
                <a:endParaRPr lang="en-US"/>
              </a:p>
            </p:txBody>
          </p:sp>
          <p:sp>
            <p:nvSpPr>
              <p:cNvPr id="456718" name="Line 14"/>
              <p:cNvSpPr>
                <a:spLocks noChangeShapeType="1"/>
              </p:cNvSpPr>
              <p:nvPr/>
            </p:nvSpPr>
            <p:spPr bwMode="auto">
              <a:xfrm>
                <a:off x="1869" y="769"/>
                <a:ext cx="0" cy="158"/>
              </a:xfrm>
              <a:prstGeom prst="line">
                <a:avLst/>
              </a:prstGeom>
              <a:noFill/>
              <a:ln w="25560">
                <a:solidFill>
                  <a:srgbClr val="000000"/>
                </a:solidFill>
                <a:round/>
                <a:headEnd/>
                <a:tailEnd/>
              </a:ln>
            </p:spPr>
            <p:txBody>
              <a:bodyPr/>
              <a:lstStyle/>
              <a:p>
                <a:endParaRPr lang="en-US"/>
              </a:p>
            </p:txBody>
          </p:sp>
          <p:sp>
            <p:nvSpPr>
              <p:cNvPr id="456719" name="Line 15"/>
              <p:cNvSpPr>
                <a:spLocks noChangeShapeType="1"/>
              </p:cNvSpPr>
              <p:nvPr/>
            </p:nvSpPr>
            <p:spPr bwMode="auto">
              <a:xfrm flipV="1">
                <a:off x="2226" y="748"/>
                <a:ext cx="0" cy="199"/>
              </a:xfrm>
              <a:prstGeom prst="line">
                <a:avLst/>
              </a:prstGeom>
              <a:noFill/>
              <a:ln w="25560">
                <a:solidFill>
                  <a:srgbClr val="000000"/>
                </a:solidFill>
                <a:round/>
                <a:headEnd/>
                <a:tailEnd/>
              </a:ln>
            </p:spPr>
            <p:txBody>
              <a:bodyPr/>
              <a:lstStyle/>
              <a:p>
                <a:endParaRPr lang="en-US"/>
              </a:p>
            </p:txBody>
          </p:sp>
          <p:sp>
            <p:nvSpPr>
              <p:cNvPr id="456720" name="Line 16"/>
              <p:cNvSpPr>
                <a:spLocks noChangeShapeType="1"/>
              </p:cNvSpPr>
              <p:nvPr/>
            </p:nvSpPr>
            <p:spPr bwMode="auto">
              <a:xfrm>
                <a:off x="2236" y="759"/>
                <a:ext cx="277" cy="0"/>
              </a:xfrm>
              <a:prstGeom prst="line">
                <a:avLst/>
              </a:prstGeom>
              <a:noFill/>
              <a:ln w="25560">
                <a:solidFill>
                  <a:srgbClr val="000000"/>
                </a:solidFill>
                <a:round/>
                <a:headEnd/>
                <a:tailEnd/>
              </a:ln>
            </p:spPr>
            <p:txBody>
              <a:bodyPr/>
              <a:lstStyle/>
              <a:p>
                <a:endParaRPr lang="en-US"/>
              </a:p>
            </p:txBody>
          </p:sp>
        </p:grpSp>
        <p:grpSp>
          <p:nvGrpSpPr>
            <p:cNvPr id="5" name="Group 17"/>
            <p:cNvGrpSpPr>
              <a:grpSpLocks/>
            </p:cNvGrpSpPr>
            <p:nvPr/>
          </p:nvGrpSpPr>
          <p:grpSpPr bwMode="auto">
            <a:xfrm>
              <a:off x="2524" y="749"/>
              <a:ext cx="645" cy="197"/>
              <a:chOff x="2524" y="749"/>
              <a:chExt cx="645" cy="197"/>
            </a:xfrm>
          </p:grpSpPr>
          <p:sp>
            <p:nvSpPr>
              <p:cNvPr id="456722" name="Line 18"/>
              <p:cNvSpPr>
                <a:spLocks noChangeShapeType="1"/>
              </p:cNvSpPr>
              <p:nvPr/>
            </p:nvSpPr>
            <p:spPr bwMode="auto">
              <a:xfrm>
                <a:off x="2533" y="937"/>
                <a:ext cx="336" cy="0"/>
              </a:xfrm>
              <a:prstGeom prst="line">
                <a:avLst/>
              </a:prstGeom>
              <a:noFill/>
              <a:ln w="25560">
                <a:solidFill>
                  <a:srgbClr val="000000"/>
                </a:solidFill>
                <a:round/>
                <a:headEnd/>
                <a:tailEnd/>
              </a:ln>
            </p:spPr>
            <p:txBody>
              <a:bodyPr/>
              <a:lstStyle/>
              <a:p>
                <a:endParaRPr lang="en-US"/>
              </a:p>
            </p:txBody>
          </p:sp>
          <p:sp>
            <p:nvSpPr>
              <p:cNvPr id="456723" name="Line 19"/>
              <p:cNvSpPr>
                <a:spLocks noChangeShapeType="1"/>
              </p:cNvSpPr>
              <p:nvPr/>
            </p:nvSpPr>
            <p:spPr bwMode="auto">
              <a:xfrm>
                <a:off x="2524" y="769"/>
                <a:ext cx="0" cy="158"/>
              </a:xfrm>
              <a:prstGeom prst="line">
                <a:avLst/>
              </a:prstGeom>
              <a:noFill/>
              <a:ln w="25560">
                <a:solidFill>
                  <a:srgbClr val="000000"/>
                </a:solidFill>
                <a:round/>
                <a:headEnd/>
                <a:tailEnd/>
              </a:ln>
            </p:spPr>
            <p:txBody>
              <a:bodyPr/>
              <a:lstStyle/>
              <a:p>
                <a:endParaRPr lang="en-US"/>
              </a:p>
            </p:txBody>
          </p:sp>
          <p:sp>
            <p:nvSpPr>
              <p:cNvPr id="456724" name="Line 20"/>
              <p:cNvSpPr>
                <a:spLocks noChangeShapeType="1"/>
              </p:cNvSpPr>
              <p:nvPr/>
            </p:nvSpPr>
            <p:spPr bwMode="auto">
              <a:xfrm flipV="1">
                <a:off x="2881" y="748"/>
                <a:ext cx="0" cy="199"/>
              </a:xfrm>
              <a:prstGeom prst="line">
                <a:avLst/>
              </a:prstGeom>
              <a:noFill/>
              <a:ln w="25560">
                <a:solidFill>
                  <a:srgbClr val="000000"/>
                </a:solidFill>
                <a:round/>
                <a:headEnd/>
                <a:tailEnd/>
              </a:ln>
            </p:spPr>
            <p:txBody>
              <a:bodyPr/>
              <a:lstStyle/>
              <a:p>
                <a:endParaRPr lang="en-US"/>
              </a:p>
            </p:txBody>
          </p:sp>
          <p:sp>
            <p:nvSpPr>
              <p:cNvPr id="456725" name="Line 21"/>
              <p:cNvSpPr>
                <a:spLocks noChangeShapeType="1"/>
              </p:cNvSpPr>
              <p:nvPr/>
            </p:nvSpPr>
            <p:spPr bwMode="auto">
              <a:xfrm>
                <a:off x="2891" y="759"/>
                <a:ext cx="277" cy="0"/>
              </a:xfrm>
              <a:prstGeom prst="line">
                <a:avLst/>
              </a:prstGeom>
              <a:noFill/>
              <a:ln w="25560">
                <a:solidFill>
                  <a:srgbClr val="000000"/>
                </a:solidFill>
                <a:round/>
                <a:headEnd/>
                <a:tailEnd/>
              </a:ln>
            </p:spPr>
            <p:txBody>
              <a:bodyPr/>
              <a:lstStyle/>
              <a:p>
                <a:endParaRPr lang="en-US"/>
              </a:p>
            </p:txBody>
          </p:sp>
        </p:grpSp>
        <p:grpSp>
          <p:nvGrpSpPr>
            <p:cNvPr id="6" name="Group 22"/>
            <p:cNvGrpSpPr>
              <a:grpSpLocks/>
            </p:cNvGrpSpPr>
            <p:nvPr/>
          </p:nvGrpSpPr>
          <p:grpSpPr bwMode="auto">
            <a:xfrm>
              <a:off x="3178" y="749"/>
              <a:ext cx="645" cy="197"/>
              <a:chOff x="3178" y="749"/>
              <a:chExt cx="645" cy="197"/>
            </a:xfrm>
          </p:grpSpPr>
          <p:sp>
            <p:nvSpPr>
              <p:cNvPr id="456727" name="Line 23"/>
              <p:cNvSpPr>
                <a:spLocks noChangeShapeType="1"/>
              </p:cNvSpPr>
              <p:nvPr/>
            </p:nvSpPr>
            <p:spPr bwMode="auto">
              <a:xfrm>
                <a:off x="3189" y="937"/>
                <a:ext cx="336" cy="0"/>
              </a:xfrm>
              <a:prstGeom prst="line">
                <a:avLst/>
              </a:prstGeom>
              <a:noFill/>
              <a:ln w="25560">
                <a:solidFill>
                  <a:srgbClr val="000000"/>
                </a:solidFill>
                <a:round/>
                <a:headEnd/>
                <a:tailEnd/>
              </a:ln>
            </p:spPr>
            <p:txBody>
              <a:bodyPr/>
              <a:lstStyle/>
              <a:p>
                <a:endParaRPr lang="en-US"/>
              </a:p>
            </p:txBody>
          </p:sp>
          <p:sp>
            <p:nvSpPr>
              <p:cNvPr id="456728" name="Line 24"/>
              <p:cNvSpPr>
                <a:spLocks noChangeShapeType="1"/>
              </p:cNvSpPr>
              <p:nvPr/>
            </p:nvSpPr>
            <p:spPr bwMode="auto">
              <a:xfrm>
                <a:off x="3178" y="769"/>
                <a:ext cx="0" cy="158"/>
              </a:xfrm>
              <a:prstGeom prst="line">
                <a:avLst/>
              </a:prstGeom>
              <a:noFill/>
              <a:ln w="25560">
                <a:solidFill>
                  <a:srgbClr val="000000"/>
                </a:solidFill>
                <a:round/>
                <a:headEnd/>
                <a:tailEnd/>
              </a:ln>
            </p:spPr>
            <p:txBody>
              <a:bodyPr/>
              <a:lstStyle/>
              <a:p>
                <a:endParaRPr lang="en-US"/>
              </a:p>
            </p:txBody>
          </p:sp>
          <p:sp>
            <p:nvSpPr>
              <p:cNvPr id="456729" name="Line 25"/>
              <p:cNvSpPr>
                <a:spLocks noChangeShapeType="1"/>
              </p:cNvSpPr>
              <p:nvPr/>
            </p:nvSpPr>
            <p:spPr bwMode="auto">
              <a:xfrm flipV="1">
                <a:off x="3536" y="748"/>
                <a:ext cx="0" cy="199"/>
              </a:xfrm>
              <a:prstGeom prst="line">
                <a:avLst/>
              </a:prstGeom>
              <a:noFill/>
              <a:ln w="25560">
                <a:solidFill>
                  <a:srgbClr val="000000"/>
                </a:solidFill>
                <a:round/>
                <a:headEnd/>
                <a:tailEnd/>
              </a:ln>
            </p:spPr>
            <p:txBody>
              <a:bodyPr/>
              <a:lstStyle/>
              <a:p>
                <a:endParaRPr lang="en-US"/>
              </a:p>
            </p:txBody>
          </p:sp>
          <p:sp>
            <p:nvSpPr>
              <p:cNvPr id="456730" name="Line 26"/>
              <p:cNvSpPr>
                <a:spLocks noChangeShapeType="1"/>
              </p:cNvSpPr>
              <p:nvPr/>
            </p:nvSpPr>
            <p:spPr bwMode="auto">
              <a:xfrm>
                <a:off x="3546" y="759"/>
                <a:ext cx="277" cy="0"/>
              </a:xfrm>
              <a:prstGeom prst="line">
                <a:avLst/>
              </a:prstGeom>
              <a:noFill/>
              <a:ln w="25560">
                <a:solidFill>
                  <a:srgbClr val="000000"/>
                </a:solidFill>
                <a:round/>
                <a:headEnd/>
                <a:tailEnd/>
              </a:ln>
            </p:spPr>
            <p:txBody>
              <a:bodyPr/>
              <a:lstStyle/>
              <a:p>
                <a:endParaRPr lang="en-US"/>
              </a:p>
            </p:txBody>
          </p:sp>
        </p:grpSp>
        <p:grpSp>
          <p:nvGrpSpPr>
            <p:cNvPr id="7" name="Group 27"/>
            <p:cNvGrpSpPr>
              <a:grpSpLocks/>
            </p:cNvGrpSpPr>
            <p:nvPr/>
          </p:nvGrpSpPr>
          <p:grpSpPr bwMode="auto">
            <a:xfrm>
              <a:off x="3834" y="749"/>
              <a:ext cx="644" cy="197"/>
              <a:chOff x="3834" y="749"/>
              <a:chExt cx="644" cy="197"/>
            </a:xfrm>
          </p:grpSpPr>
          <p:sp>
            <p:nvSpPr>
              <p:cNvPr id="456732" name="Line 28"/>
              <p:cNvSpPr>
                <a:spLocks noChangeShapeType="1"/>
              </p:cNvSpPr>
              <p:nvPr/>
            </p:nvSpPr>
            <p:spPr bwMode="auto">
              <a:xfrm>
                <a:off x="3844" y="937"/>
                <a:ext cx="336" cy="0"/>
              </a:xfrm>
              <a:prstGeom prst="line">
                <a:avLst/>
              </a:prstGeom>
              <a:noFill/>
              <a:ln w="25560">
                <a:solidFill>
                  <a:srgbClr val="000000"/>
                </a:solidFill>
                <a:round/>
                <a:headEnd/>
                <a:tailEnd/>
              </a:ln>
            </p:spPr>
            <p:txBody>
              <a:bodyPr/>
              <a:lstStyle/>
              <a:p>
                <a:endParaRPr lang="en-US"/>
              </a:p>
            </p:txBody>
          </p:sp>
          <p:sp>
            <p:nvSpPr>
              <p:cNvPr id="456733" name="Line 29"/>
              <p:cNvSpPr>
                <a:spLocks noChangeShapeType="1"/>
              </p:cNvSpPr>
              <p:nvPr/>
            </p:nvSpPr>
            <p:spPr bwMode="auto">
              <a:xfrm>
                <a:off x="3834" y="769"/>
                <a:ext cx="0" cy="158"/>
              </a:xfrm>
              <a:prstGeom prst="line">
                <a:avLst/>
              </a:prstGeom>
              <a:noFill/>
              <a:ln w="25560">
                <a:solidFill>
                  <a:srgbClr val="000000"/>
                </a:solidFill>
                <a:round/>
                <a:headEnd/>
                <a:tailEnd/>
              </a:ln>
            </p:spPr>
            <p:txBody>
              <a:bodyPr/>
              <a:lstStyle/>
              <a:p>
                <a:endParaRPr lang="en-US"/>
              </a:p>
            </p:txBody>
          </p:sp>
          <p:sp>
            <p:nvSpPr>
              <p:cNvPr id="456734" name="Line 30"/>
              <p:cNvSpPr>
                <a:spLocks noChangeShapeType="1"/>
              </p:cNvSpPr>
              <p:nvPr/>
            </p:nvSpPr>
            <p:spPr bwMode="auto">
              <a:xfrm flipV="1">
                <a:off x="4191" y="748"/>
                <a:ext cx="0" cy="199"/>
              </a:xfrm>
              <a:prstGeom prst="line">
                <a:avLst/>
              </a:prstGeom>
              <a:noFill/>
              <a:ln w="25560">
                <a:solidFill>
                  <a:srgbClr val="000000"/>
                </a:solidFill>
                <a:round/>
                <a:headEnd/>
                <a:tailEnd/>
              </a:ln>
            </p:spPr>
            <p:txBody>
              <a:bodyPr/>
              <a:lstStyle/>
              <a:p>
                <a:endParaRPr lang="en-US"/>
              </a:p>
            </p:txBody>
          </p:sp>
          <p:sp>
            <p:nvSpPr>
              <p:cNvPr id="456735" name="Line 31"/>
              <p:cNvSpPr>
                <a:spLocks noChangeShapeType="1"/>
              </p:cNvSpPr>
              <p:nvPr/>
            </p:nvSpPr>
            <p:spPr bwMode="auto">
              <a:xfrm>
                <a:off x="4201" y="759"/>
                <a:ext cx="277" cy="0"/>
              </a:xfrm>
              <a:prstGeom prst="line">
                <a:avLst/>
              </a:prstGeom>
              <a:noFill/>
              <a:ln w="25560">
                <a:solidFill>
                  <a:srgbClr val="000000"/>
                </a:solidFill>
                <a:round/>
                <a:headEnd/>
                <a:tailEnd/>
              </a:ln>
            </p:spPr>
            <p:txBody>
              <a:bodyPr/>
              <a:lstStyle/>
              <a:p>
                <a:endParaRPr lang="en-US"/>
              </a:p>
            </p:txBody>
          </p:sp>
        </p:grpSp>
        <p:sp>
          <p:nvSpPr>
            <p:cNvPr id="456736" name="Line 32"/>
            <p:cNvSpPr>
              <a:spLocks noChangeShapeType="1"/>
            </p:cNvSpPr>
            <p:nvPr/>
          </p:nvSpPr>
          <p:spPr bwMode="auto">
            <a:xfrm>
              <a:off x="4498" y="937"/>
              <a:ext cx="337" cy="0"/>
            </a:xfrm>
            <a:prstGeom prst="line">
              <a:avLst/>
            </a:prstGeom>
            <a:noFill/>
            <a:ln w="25560">
              <a:solidFill>
                <a:srgbClr val="000000"/>
              </a:solidFill>
              <a:round/>
              <a:headEnd/>
              <a:tailEnd/>
            </a:ln>
          </p:spPr>
          <p:txBody>
            <a:bodyPr/>
            <a:lstStyle/>
            <a:p>
              <a:endParaRPr lang="en-US"/>
            </a:p>
          </p:txBody>
        </p:sp>
        <p:sp>
          <p:nvSpPr>
            <p:cNvPr id="456737" name="Line 33"/>
            <p:cNvSpPr>
              <a:spLocks noChangeShapeType="1"/>
            </p:cNvSpPr>
            <p:nvPr/>
          </p:nvSpPr>
          <p:spPr bwMode="auto">
            <a:xfrm>
              <a:off x="4489" y="768"/>
              <a:ext cx="0" cy="158"/>
            </a:xfrm>
            <a:prstGeom prst="line">
              <a:avLst/>
            </a:prstGeom>
            <a:noFill/>
            <a:ln w="25560">
              <a:solidFill>
                <a:srgbClr val="000000"/>
              </a:solidFill>
              <a:round/>
              <a:headEnd/>
              <a:tailEnd/>
            </a:ln>
          </p:spPr>
          <p:txBody>
            <a:bodyPr/>
            <a:lstStyle/>
            <a:p>
              <a:endParaRPr lang="en-US"/>
            </a:p>
          </p:txBody>
        </p:sp>
        <p:sp>
          <p:nvSpPr>
            <p:cNvPr id="456738" name="Line 34"/>
            <p:cNvSpPr>
              <a:spLocks noChangeShapeType="1"/>
            </p:cNvSpPr>
            <p:nvPr/>
          </p:nvSpPr>
          <p:spPr bwMode="auto">
            <a:xfrm>
              <a:off x="925" y="758"/>
              <a:ext cx="277" cy="0"/>
            </a:xfrm>
            <a:prstGeom prst="line">
              <a:avLst/>
            </a:prstGeom>
            <a:noFill/>
            <a:ln w="25560">
              <a:solidFill>
                <a:srgbClr val="000000"/>
              </a:solidFill>
              <a:round/>
              <a:headEnd/>
              <a:tailEnd/>
            </a:ln>
          </p:spPr>
          <p:txBody>
            <a:bodyPr/>
            <a:lstStyle/>
            <a:p>
              <a:endParaRPr lang="en-US"/>
            </a:p>
          </p:txBody>
        </p:sp>
        <p:sp>
          <p:nvSpPr>
            <p:cNvPr id="456739" name="Line 35"/>
            <p:cNvSpPr>
              <a:spLocks noChangeShapeType="1"/>
            </p:cNvSpPr>
            <p:nvPr/>
          </p:nvSpPr>
          <p:spPr bwMode="auto">
            <a:xfrm flipV="1">
              <a:off x="1213" y="450"/>
              <a:ext cx="0" cy="259"/>
            </a:xfrm>
            <a:prstGeom prst="line">
              <a:avLst/>
            </a:prstGeom>
            <a:noFill/>
            <a:ln w="25560">
              <a:solidFill>
                <a:srgbClr val="000000"/>
              </a:solidFill>
              <a:prstDash val="sysDot"/>
              <a:round/>
              <a:headEnd/>
              <a:tailEnd/>
            </a:ln>
          </p:spPr>
          <p:txBody>
            <a:bodyPr/>
            <a:lstStyle/>
            <a:p>
              <a:endParaRPr lang="en-US"/>
            </a:p>
          </p:txBody>
        </p:sp>
        <p:sp>
          <p:nvSpPr>
            <p:cNvPr id="456740" name="Line 36"/>
            <p:cNvSpPr>
              <a:spLocks noChangeShapeType="1"/>
            </p:cNvSpPr>
            <p:nvPr/>
          </p:nvSpPr>
          <p:spPr bwMode="auto">
            <a:xfrm flipV="1">
              <a:off x="1869" y="450"/>
              <a:ext cx="0" cy="259"/>
            </a:xfrm>
            <a:prstGeom prst="line">
              <a:avLst/>
            </a:prstGeom>
            <a:noFill/>
            <a:ln w="25560">
              <a:solidFill>
                <a:srgbClr val="000000"/>
              </a:solidFill>
              <a:prstDash val="sysDot"/>
              <a:round/>
              <a:headEnd/>
              <a:tailEnd/>
            </a:ln>
          </p:spPr>
          <p:txBody>
            <a:bodyPr/>
            <a:lstStyle/>
            <a:p>
              <a:endParaRPr lang="en-US"/>
            </a:p>
          </p:txBody>
        </p:sp>
        <p:sp>
          <p:nvSpPr>
            <p:cNvPr id="456741" name="Text Box 37"/>
            <p:cNvSpPr txBox="1">
              <a:spLocks noChangeArrowheads="1"/>
            </p:cNvSpPr>
            <p:nvPr/>
          </p:nvSpPr>
          <p:spPr bwMode="auto">
            <a:xfrm>
              <a:off x="1262" y="461"/>
              <a:ext cx="516"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Cycle 1</a:t>
              </a:r>
            </a:p>
          </p:txBody>
        </p:sp>
        <p:sp>
          <p:nvSpPr>
            <p:cNvPr id="456742" name="Text Box 38"/>
            <p:cNvSpPr txBox="1">
              <a:spLocks noChangeArrowheads="1"/>
            </p:cNvSpPr>
            <p:nvPr/>
          </p:nvSpPr>
          <p:spPr bwMode="auto">
            <a:xfrm>
              <a:off x="1857" y="461"/>
              <a:ext cx="516"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Cycle 2</a:t>
              </a:r>
            </a:p>
          </p:txBody>
        </p:sp>
        <p:sp>
          <p:nvSpPr>
            <p:cNvPr id="456743" name="Line 39"/>
            <p:cNvSpPr>
              <a:spLocks noChangeShapeType="1"/>
            </p:cNvSpPr>
            <p:nvPr/>
          </p:nvSpPr>
          <p:spPr bwMode="auto">
            <a:xfrm flipV="1">
              <a:off x="2524" y="450"/>
              <a:ext cx="0" cy="259"/>
            </a:xfrm>
            <a:prstGeom prst="line">
              <a:avLst/>
            </a:prstGeom>
            <a:noFill/>
            <a:ln w="25560">
              <a:solidFill>
                <a:srgbClr val="000000"/>
              </a:solidFill>
              <a:prstDash val="sysDot"/>
              <a:round/>
              <a:headEnd/>
              <a:tailEnd/>
            </a:ln>
          </p:spPr>
          <p:txBody>
            <a:bodyPr/>
            <a:lstStyle/>
            <a:p>
              <a:endParaRPr lang="en-US"/>
            </a:p>
          </p:txBody>
        </p:sp>
        <p:sp>
          <p:nvSpPr>
            <p:cNvPr id="456744" name="Line 40"/>
            <p:cNvSpPr>
              <a:spLocks noChangeShapeType="1"/>
            </p:cNvSpPr>
            <p:nvPr/>
          </p:nvSpPr>
          <p:spPr bwMode="auto">
            <a:xfrm flipV="1">
              <a:off x="3178" y="450"/>
              <a:ext cx="0" cy="259"/>
            </a:xfrm>
            <a:prstGeom prst="line">
              <a:avLst/>
            </a:prstGeom>
            <a:noFill/>
            <a:ln w="25560">
              <a:solidFill>
                <a:srgbClr val="000000"/>
              </a:solidFill>
              <a:prstDash val="sysDot"/>
              <a:round/>
              <a:headEnd/>
              <a:tailEnd/>
            </a:ln>
          </p:spPr>
          <p:txBody>
            <a:bodyPr/>
            <a:lstStyle/>
            <a:p>
              <a:endParaRPr lang="en-US"/>
            </a:p>
          </p:txBody>
        </p:sp>
        <p:sp>
          <p:nvSpPr>
            <p:cNvPr id="456745" name="Line 41"/>
            <p:cNvSpPr>
              <a:spLocks noChangeShapeType="1"/>
            </p:cNvSpPr>
            <p:nvPr/>
          </p:nvSpPr>
          <p:spPr bwMode="auto">
            <a:xfrm flipV="1">
              <a:off x="3834" y="450"/>
              <a:ext cx="0" cy="259"/>
            </a:xfrm>
            <a:prstGeom prst="line">
              <a:avLst/>
            </a:prstGeom>
            <a:noFill/>
            <a:ln w="25560">
              <a:solidFill>
                <a:srgbClr val="000000"/>
              </a:solidFill>
              <a:prstDash val="sysDot"/>
              <a:round/>
              <a:headEnd/>
              <a:tailEnd/>
            </a:ln>
          </p:spPr>
          <p:txBody>
            <a:bodyPr/>
            <a:lstStyle/>
            <a:p>
              <a:endParaRPr lang="en-US"/>
            </a:p>
          </p:txBody>
        </p:sp>
        <p:sp>
          <p:nvSpPr>
            <p:cNvPr id="456746" name="Line 42"/>
            <p:cNvSpPr>
              <a:spLocks noChangeShapeType="1"/>
            </p:cNvSpPr>
            <p:nvPr/>
          </p:nvSpPr>
          <p:spPr bwMode="auto">
            <a:xfrm flipV="1">
              <a:off x="4489" y="450"/>
              <a:ext cx="0" cy="259"/>
            </a:xfrm>
            <a:prstGeom prst="line">
              <a:avLst/>
            </a:prstGeom>
            <a:noFill/>
            <a:ln w="25560">
              <a:solidFill>
                <a:srgbClr val="000000"/>
              </a:solidFill>
              <a:prstDash val="sysDot"/>
              <a:round/>
              <a:headEnd/>
              <a:tailEnd/>
            </a:ln>
          </p:spPr>
          <p:txBody>
            <a:bodyPr/>
            <a:lstStyle/>
            <a:p>
              <a:endParaRPr lang="en-US"/>
            </a:p>
          </p:txBody>
        </p:sp>
        <p:sp>
          <p:nvSpPr>
            <p:cNvPr id="456747" name="Text Box 43"/>
            <p:cNvSpPr txBox="1">
              <a:spLocks noChangeArrowheads="1"/>
            </p:cNvSpPr>
            <p:nvPr/>
          </p:nvSpPr>
          <p:spPr bwMode="auto">
            <a:xfrm>
              <a:off x="2572" y="461"/>
              <a:ext cx="516"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Cycle 3</a:t>
              </a:r>
            </a:p>
          </p:txBody>
        </p:sp>
        <p:sp>
          <p:nvSpPr>
            <p:cNvPr id="456748" name="Text Box 44"/>
            <p:cNvSpPr txBox="1">
              <a:spLocks noChangeArrowheads="1"/>
            </p:cNvSpPr>
            <p:nvPr/>
          </p:nvSpPr>
          <p:spPr bwMode="auto">
            <a:xfrm>
              <a:off x="3168" y="461"/>
              <a:ext cx="516"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Cycle 4</a:t>
              </a:r>
            </a:p>
          </p:txBody>
        </p:sp>
        <p:sp>
          <p:nvSpPr>
            <p:cNvPr id="456749" name="Text Box 45"/>
            <p:cNvSpPr txBox="1">
              <a:spLocks noChangeArrowheads="1"/>
            </p:cNvSpPr>
            <p:nvPr/>
          </p:nvSpPr>
          <p:spPr bwMode="auto">
            <a:xfrm>
              <a:off x="3822" y="461"/>
              <a:ext cx="516"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Cycle 5</a:t>
              </a:r>
            </a:p>
          </p:txBody>
        </p:sp>
        <p:grpSp>
          <p:nvGrpSpPr>
            <p:cNvPr id="8" name="Group 46"/>
            <p:cNvGrpSpPr>
              <a:grpSpLocks/>
            </p:cNvGrpSpPr>
            <p:nvPr/>
          </p:nvGrpSpPr>
          <p:grpSpPr bwMode="auto">
            <a:xfrm>
              <a:off x="1223" y="1115"/>
              <a:ext cx="3255" cy="227"/>
              <a:chOff x="1223" y="1115"/>
              <a:chExt cx="3255" cy="227"/>
            </a:xfrm>
          </p:grpSpPr>
          <p:grpSp>
            <p:nvGrpSpPr>
              <p:cNvPr id="9" name="Group 47"/>
              <p:cNvGrpSpPr>
                <a:grpSpLocks/>
              </p:cNvGrpSpPr>
              <p:nvPr/>
            </p:nvGrpSpPr>
            <p:grpSpPr bwMode="auto">
              <a:xfrm>
                <a:off x="1223" y="1115"/>
                <a:ext cx="634" cy="227"/>
                <a:chOff x="1223" y="1115"/>
                <a:chExt cx="634" cy="227"/>
              </a:xfrm>
            </p:grpSpPr>
            <p:sp>
              <p:nvSpPr>
                <p:cNvPr id="456752" name="AutoShape 48"/>
                <p:cNvSpPr>
                  <a:spLocks noChangeArrowheads="1"/>
                </p:cNvSpPr>
                <p:nvPr/>
              </p:nvSpPr>
              <p:spPr bwMode="auto">
                <a:xfrm>
                  <a:off x="1223" y="1125"/>
                  <a:ext cx="634" cy="217"/>
                </a:xfrm>
                <a:prstGeom prst="roundRect">
                  <a:avLst>
                    <a:gd name="adj" fmla="val 458"/>
                  </a:avLst>
                </a:prstGeom>
                <a:noFill/>
                <a:ln w="25560">
                  <a:solidFill>
                    <a:srgbClr val="000000"/>
                  </a:solidFill>
                  <a:round/>
                  <a:headEnd/>
                  <a:tailEnd/>
                </a:ln>
              </p:spPr>
              <p:txBody>
                <a:bodyPr wrap="none" anchor="ctr"/>
                <a:lstStyle/>
                <a:p>
                  <a:endParaRPr lang="en-US"/>
                </a:p>
              </p:txBody>
            </p:sp>
            <p:sp>
              <p:nvSpPr>
                <p:cNvPr id="456753" name="Text Box 49"/>
                <p:cNvSpPr txBox="1">
                  <a:spLocks noChangeArrowheads="1"/>
                </p:cNvSpPr>
                <p:nvPr/>
              </p:nvSpPr>
              <p:spPr bwMode="auto">
                <a:xfrm>
                  <a:off x="1274" y="1115"/>
                  <a:ext cx="435"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Ifetch</a:t>
                  </a:r>
                </a:p>
              </p:txBody>
            </p:sp>
          </p:grpSp>
          <p:grpSp>
            <p:nvGrpSpPr>
              <p:cNvPr id="10" name="Group 50"/>
              <p:cNvGrpSpPr>
                <a:grpSpLocks/>
              </p:cNvGrpSpPr>
              <p:nvPr/>
            </p:nvGrpSpPr>
            <p:grpSpPr bwMode="auto">
              <a:xfrm>
                <a:off x="1857" y="1115"/>
                <a:ext cx="654" cy="227"/>
                <a:chOff x="1857" y="1115"/>
                <a:chExt cx="654" cy="227"/>
              </a:xfrm>
            </p:grpSpPr>
            <p:sp>
              <p:nvSpPr>
                <p:cNvPr id="456755" name="AutoShape 51"/>
                <p:cNvSpPr>
                  <a:spLocks noChangeArrowheads="1"/>
                </p:cNvSpPr>
                <p:nvPr/>
              </p:nvSpPr>
              <p:spPr bwMode="auto">
                <a:xfrm>
                  <a:off x="1879" y="1125"/>
                  <a:ext cx="632" cy="217"/>
                </a:xfrm>
                <a:prstGeom prst="roundRect">
                  <a:avLst>
                    <a:gd name="adj" fmla="val 458"/>
                  </a:avLst>
                </a:prstGeom>
                <a:noFill/>
                <a:ln w="25560">
                  <a:solidFill>
                    <a:srgbClr val="000000"/>
                  </a:solidFill>
                  <a:round/>
                  <a:headEnd/>
                  <a:tailEnd/>
                </a:ln>
              </p:spPr>
              <p:txBody>
                <a:bodyPr wrap="none" anchor="ctr"/>
                <a:lstStyle/>
                <a:p>
                  <a:endParaRPr lang="en-US"/>
                </a:p>
              </p:txBody>
            </p:sp>
            <p:sp>
              <p:nvSpPr>
                <p:cNvPr id="456756" name="Text Box 52"/>
                <p:cNvSpPr txBox="1">
                  <a:spLocks noChangeArrowheads="1"/>
                </p:cNvSpPr>
                <p:nvPr/>
              </p:nvSpPr>
              <p:spPr bwMode="auto">
                <a:xfrm>
                  <a:off x="1857" y="1115"/>
                  <a:ext cx="569"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Reg/Dec</a:t>
                  </a:r>
                </a:p>
              </p:txBody>
            </p:sp>
          </p:grpSp>
          <p:grpSp>
            <p:nvGrpSpPr>
              <p:cNvPr id="11" name="Group 53"/>
              <p:cNvGrpSpPr>
                <a:grpSpLocks/>
              </p:cNvGrpSpPr>
              <p:nvPr/>
            </p:nvGrpSpPr>
            <p:grpSpPr bwMode="auto">
              <a:xfrm>
                <a:off x="2533" y="1115"/>
                <a:ext cx="635" cy="227"/>
                <a:chOff x="2533" y="1115"/>
                <a:chExt cx="635" cy="227"/>
              </a:xfrm>
            </p:grpSpPr>
            <p:sp>
              <p:nvSpPr>
                <p:cNvPr id="456758" name="AutoShape 54"/>
                <p:cNvSpPr>
                  <a:spLocks noChangeArrowheads="1"/>
                </p:cNvSpPr>
                <p:nvPr/>
              </p:nvSpPr>
              <p:spPr bwMode="auto">
                <a:xfrm>
                  <a:off x="2533" y="1125"/>
                  <a:ext cx="635" cy="217"/>
                </a:xfrm>
                <a:prstGeom prst="roundRect">
                  <a:avLst>
                    <a:gd name="adj" fmla="val 458"/>
                  </a:avLst>
                </a:prstGeom>
                <a:noFill/>
                <a:ln w="25560">
                  <a:solidFill>
                    <a:srgbClr val="000000"/>
                  </a:solidFill>
                  <a:round/>
                  <a:headEnd/>
                  <a:tailEnd/>
                </a:ln>
              </p:spPr>
              <p:txBody>
                <a:bodyPr wrap="none" anchor="ctr"/>
                <a:lstStyle/>
                <a:p>
                  <a:endParaRPr lang="en-US"/>
                </a:p>
              </p:txBody>
            </p:sp>
            <p:sp>
              <p:nvSpPr>
                <p:cNvPr id="456759" name="Text Box 55"/>
                <p:cNvSpPr txBox="1">
                  <a:spLocks noChangeArrowheads="1"/>
                </p:cNvSpPr>
                <p:nvPr/>
              </p:nvSpPr>
              <p:spPr bwMode="auto">
                <a:xfrm>
                  <a:off x="2632" y="1115"/>
                  <a:ext cx="377"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Exec</a:t>
                  </a:r>
                </a:p>
              </p:txBody>
            </p:sp>
          </p:grpSp>
          <p:grpSp>
            <p:nvGrpSpPr>
              <p:cNvPr id="12" name="Group 56"/>
              <p:cNvGrpSpPr>
                <a:grpSpLocks/>
              </p:cNvGrpSpPr>
              <p:nvPr/>
            </p:nvGrpSpPr>
            <p:grpSpPr bwMode="auto">
              <a:xfrm>
                <a:off x="3189" y="1115"/>
                <a:ext cx="634" cy="227"/>
                <a:chOff x="3189" y="1115"/>
                <a:chExt cx="634" cy="227"/>
              </a:xfrm>
            </p:grpSpPr>
            <p:sp>
              <p:nvSpPr>
                <p:cNvPr id="456761" name="AutoShape 57"/>
                <p:cNvSpPr>
                  <a:spLocks noChangeArrowheads="1"/>
                </p:cNvSpPr>
                <p:nvPr/>
              </p:nvSpPr>
              <p:spPr bwMode="auto">
                <a:xfrm>
                  <a:off x="3189" y="1125"/>
                  <a:ext cx="634" cy="217"/>
                </a:xfrm>
                <a:prstGeom prst="roundRect">
                  <a:avLst>
                    <a:gd name="adj" fmla="val 458"/>
                  </a:avLst>
                </a:prstGeom>
                <a:noFill/>
                <a:ln w="25560">
                  <a:solidFill>
                    <a:srgbClr val="000000"/>
                  </a:solidFill>
                  <a:round/>
                  <a:headEnd/>
                  <a:tailEnd/>
                </a:ln>
              </p:spPr>
              <p:txBody>
                <a:bodyPr wrap="none" anchor="ctr"/>
                <a:lstStyle/>
                <a:p>
                  <a:endParaRPr lang="en-US"/>
                </a:p>
              </p:txBody>
            </p:sp>
            <p:sp>
              <p:nvSpPr>
                <p:cNvPr id="456762" name="Text Box 58"/>
                <p:cNvSpPr txBox="1">
                  <a:spLocks noChangeArrowheads="1"/>
                </p:cNvSpPr>
                <p:nvPr/>
              </p:nvSpPr>
              <p:spPr bwMode="auto">
                <a:xfrm>
                  <a:off x="3287" y="1115"/>
                  <a:ext cx="399"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Mem</a:t>
                  </a:r>
                </a:p>
              </p:txBody>
            </p:sp>
          </p:grpSp>
          <p:grpSp>
            <p:nvGrpSpPr>
              <p:cNvPr id="13" name="Group 59"/>
              <p:cNvGrpSpPr>
                <a:grpSpLocks/>
              </p:cNvGrpSpPr>
              <p:nvPr/>
            </p:nvGrpSpPr>
            <p:grpSpPr bwMode="auto">
              <a:xfrm>
                <a:off x="3844" y="1115"/>
                <a:ext cx="634" cy="227"/>
                <a:chOff x="3844" y="1115"/>
                <a:chExt cx="634" cy="227"/>
              </a:xfrm>
            </p:grpSpPr>
            <p:sp>
              <p:nvSpPr>
                <p:cNvPr id="456764" name="AutoShape 60"/>
                <p:cNvSpPr>
                  <a:spLocks noChangeArrowheads="1"/>
                </p:cNvSpPr>
                <p:nvPr/>
              </p:nvSpPr>
              <p:spPr bwMode="auto">
                <a:xfrm>
                  <a:off x="3844" y="1125"/>
                  <a:ext cx="634" cy="217"/>
                </a:xfrm>
                <a:prstGeom prst="roundRect">
                  <a:avLst>
                    <a:gd name="adj" fmla="val 458"/>
                  </a:avLst>
                </a:prstGeom>
                <a:noFill/>
                <a:ln w="25560">
                  <a:solidFill>
                    <a:srgbClr val="000000"/>
                  </a:solidFill>
                  <a:round/>
                  <a:headEnd/>
                  <a:tailEnd/>
                </a:ln>
              </p:spPr>
              <p:txBody>
                <a:bodyPr wrap="none" anchor="ctr"/>
                <a:lstStyle/>
                <a:p>
                  <a:endParaRPr lang="en-US"/>
                </a:p>
              </p:txBody>
            </p:sp>
            <p:sp>
              <p:nvSpPr>
                <p:cNvPr id="456765" name="Text Box 61"/>
                <p:cNvSpPr txBox="1">
                  <a:spLocks noChangeArrowheads="1"/>
                </p:cNvSpPr>
                <p:nvPr/>
              </p:nvSpPr>
              <p:spPr bwMode="auto">
                <a:xfrm>
                  <a:off x="3942" y="1115"/>
                  <a:ext cx="299" cy="199"/>
                </a:xfrm>
                <a:prstGeom prst="rect">
                  <a:avLst/>
                </a:prstGeom>
                <a:noFill/>
                <a:ln w="9525">
                  <a:noFill/>
                  <a:miter lim="800000"/>
                  <a:headEnd/>
                  <a:tailEnd/>
                </a:ln>
              </p:spPr>
              <p:txBody>
                <a:bodyPr wrap="none" lIns="90360" tIns="44280" rIns="90360" bIns="44280">
                  <a:spAutoFit/>
                </a:bodyPr>
                <a:lstStyle/>
                <a:p>
                  <a:pPr>
                    <a:lnSpc>
                      <a:spcPct val="93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Times New Roman" pitchFamily="18" charset="0"/>
                    </a:rPr>
                    <a:t>Wr</a:t>
                  </a:r>
                </a:p>
              </p:txBody>
            </p:sp>
          </p:grpSp>
        </p:grpSp>
        <p:sp>
          <p:nvSpPr>
            <p:cNvPr id="456766" name="Text Box 62"/>
            <p:cNvSpPr txBox="1">
              <a:spLocks noChangeArrowheads="1"/>
            </p:cNvSpPr>
            <p:nvPr/>
          </p:nvSpPr>
          <p:spPr bwMode="auto">
            <a:xfrm>
              <a:off x="785" y="1115"/>
              <a:ext cx="286" cy="219"/>
            </a:xfrm>
            <a:prstGeom prst="rect">
              <a:avLst/>
            </a:prstGeom>
            <a:noFill/>
            <a:ln w="9525">
              <a:noFill/>
              <a:miter lim="800000"/>
              <a:headEnd/>
              <a:tailEnd/>
            </a:ln>
          </p:spPr>
          <p:txBody>
            <a:bodyPr wrap="none" lIns="90360" tIns="44280" rIns="90360" bIns="44280">
              <a:spAutoFit/>
            </a:bodyPr>
            <a:lstStyle/>
            <a:p>
              <a:pPr>
                <a:lnSpc>
                  <a:spcPct val="94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80"/>
                  </a:solidFill>
                  <a:latin typeface="Courier New" pitchFamily="49" charset="0"/>
                </a:rPr>
                <a:t>lw</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2971800" y="304800"/>
            <a:ext cx="3380983" cy="6019800"/>
          </a:xfrm>
          <a:prstGeom prst="rect">
            <a:avLst/>
          </a:prstGeom>
          <a:noFill/>
          <a:ln w="9525">
            <a:noFill/>
            <a:miter lim="800000"/>
            <a:headEnd/>
            <a:tailEnd/>
          </a:ln>
          <a:effectLst/>
        </p:spPr>
      </p:pic>
      <p:pic>
        <p:nvPicPr>
          <p:cNvPr id="7172" name="Picture 4"/>
          <p:cNvPicPr>
            <a:picLocks noChangeAspect="1" noChangeArrowheads="1"/>
          </p:cNvPicPr>
          <p:nvPr/>
        </p:nvPicPr>
        <p:blipFill>
          <a:blip r:embed="rId3"/>
          <a:srcRect/>
          <a:stretch>
            <a:fillRect/>
          </a:stretch>
        </p:blipFill>
        <p:spPr bwMode="auto">
          <a:xfrm>
            <a:off x="2743200" y="6324600"/>
            <a:ext cx="2905125" cy="276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233395" y="533400"/>
            <a:ext cx="8910605" cy="3671887"/>
          </a:xfrm>
          <a:prstGeom prst="rect">
            <a:avLst/>
          </a:prstGeom>
          <a:noFill/>
          <a:ln w="9525">
            <a:noFill/>
            <a:miter lim="800000"/>
            <a:headEnd/>
            <a:tailEnd/>
          </a:ln>
          <a:effectLst/>
        </p:spPr>
      </p:pic>
      <p:sp>
        <p:nvSpPr>
          <p:cNvPr id="4" name="Content Placeholder 3"/>
          <p:cNvSpPr>
            <a:spLocks noGrp="1"/>
          </p:cNvSpPr>
          <p:nvPr>
            <p:ph sz="quarter" idx="4294967295"/>
          </p:nvPr>
        </p:nvSpPr>
        <p:spPr>
          <a:xfrm>
            <a:off x="0" y="4419600"/>
            <a:ext cx="8150225" cy="2209800"/>
          </a:xfrm>
        </p:spPr>
        <p:txBody>
          <a:bodyPr>
            <a:normAutofit fontScale="77500" lnSpcReduction="20000"/>
          </a:bodyPr>
          <a:lstStyle/>
          <a:p>
            <a:r>
              <a:rPr lang="en-US" dirty="0" err="1" smtClean="0"/>
              <a:t>Dengan</a:t>
            </a:r>
            <a:r>
              <a:rPr lang="en-US" dirty="0" smtClean="0"/>
              <a:t> </a:t>
            </a:r>
            <a:r>
              <a:rPr lang="en-US" dirty="0" err="1" smtClean="0"/>
              <a:t>penerapan</a:t>
            </a:r>
            <a:r>
              <a:rPr lang="en-US" dirty="0" smtClean="0"/>
              <a:t> pipeline </a:t>
            </a:r>
            <a:r>
              <a:rPr lang="en-US" dirty="0" err="1" smtClean="0"/>
              <a:t>ini</a:t>
            </a:r>
            <a:r>
              <a:rPr lang="en-US" dirty="0" smtClean="0"/>
              <a:t> </a:t>
            </a:r>
            <a:r>
              <a:rPr lang="en-US" dirty="0" err="1" smtClean="0"/>
              <a:t>pada</a:t>
            </a:r>
            <a:r>
              <a:rPr lang="en-US" dirty="0" smtClean="0"/>
              <a:t> microprocessor </a:t>
            </a:r>
            <a:r>
              <a:rPr lang="en-US" dirty="0" err="1" smtClean="0"/>
              <a:t>akan</a:t>
            </a:r>
            <a:r>
              <a:rPr lang="en-US" dirty="0" smtClean="0"/>
              <a:t> </a:t>
            </a:r>
            <a:r>
              <a:rPr lang="en-US" dirty="0" err="1" smtClean="0"/>
              <a:t>didapatkan</a:t>
            </a:r>
            <a:r>
              <a:rPr lang="en-US" dirty="0" smtClean="0"/>
              <a:t> </a:t>
            </a:r>
            <a:r>
              <a:rPr lang="en-US" dirty="0" err="1" smtClean="0"/>
              <a:t>peningkatan</a:t>
            </a:r>
            <a:r>
              <a:rPr lang="en-US" dirty="0" smtClean="0"/>
              <a:t> </a:t>
            </a:r>
            <a:r>
              <a:rPr lang="en-US" dirty="0" err="1" smtClean="0"/>
              <a:t>dalam</a:t>
            </a:r>
            <a:r>
              <a:rPr lang="en-US" dirty="0" smtClean="0"/>
              <a:t> </a:t>
            </a:r>
            <a:r>
              <a:rPr lang="en-US" dirty="0" err="1" smtClean="0"/>
              <a:t>unjuk</a:t>
            </a:r>
            <a:r>
              <a:rPr lang="en-US" dirty="0" smtClean="0"/>
              <a:t> </a:t>
            </a:r>
            <a:r>
              <a:rPr lang="en-US" dirty="0" err="1" smtClean="0"/>
              <a:t>kerja</a:t>
            </a:r>
            <a:r>
              <a:rPr lang="en-US" dirty="0" smtClean="0"/>
              <a:t> microprocessor. Hal </a:t>
            </a:r>
            <a:r>
              <a:rPr lang="en-US" dirty="0" err="1" smtClean="0"/>
              <a:t>ini</a:t>
            </a:r>
            <a:r>
              <a:rPr lang="en-US" dirty="0" smtClean="0"/>
              <a:t> </a:t>
            </a:r>
            <a:r>
              <a:rPr lang="en-US" dirty="0" err="1" smtClean="0"/>
              <a:t>terjadi</a:t>
            </a:r>
            <a:r>
              <a:rPr lang="en-US" dirty="0" smtClean="0"/>
              <a:t> </a:t>
            </a:r>
            <a:r>
              <a:rPr lang="en-US" dirty="0" err="1" smtClean="0"/>
              <a:t>karena</a:t>
            </a:r>
            <a:r>
              <a:rPr lang="en-US" dirty="0" smtClean="0"/>
              <a:t> </a:t>
            </a:r>
            <a:r>
              <a:rPr lang="en-US" dirty="0" err="1" smtClean="0"/>
              <a:t>beberapa</a:t>
            </a:r>
            <a:r>
              <a:rPr lang="en-US" dirty="0" smtClean="0"/>
              <a:t> </a:t>
            </a:r>
            <a:r>
              <a:rPr lang="en-US" dirty="0" err="1" smtClean="0"/>
              <a:t>instruksi</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secara</a:t>
            </a:r>
            <a:r>
              <a:rPr lang="en-US" dirty="0" smtClean="0"/>
              <a:t> parallel </a:t>
            </a:r>
            <a:r>
              <a:rPr lang="en-US" dirty="0" err="1" smtClean="0"/>
              <a:t>dalam</a:t>
            </a:r>
            <a:r>
              <a:rPr lang="en-US" dirty="0" smtClean="0"/>
              <a:t> </a:t>
            </a:r>
            <a:r>
              <a:rPr lang="en-US" dirty="0" err="1" smtClean="0"/>
              <a:t>waktu</a:t>
            </a:r>
            <a:r>
              <a:rPr lang="en-US" dirty="0" smtClean="0"/>
              <a:t> yang </a:t>
            </a:r>
            <a:r>
              <a:rPr lang="en-US" dirty="0" err="1" smtClean="0"/>
              <a:t>bersamaan</a:t>
            </a:r>
            <a:r>
              <a:rPr lang="en-US" dirty="0" smtClean="0"/>
              <a:t>. </a:t>
            </a:r>
            <a:r>
              <a:rPr lang="en-US" dirty="0" err="1" smtClean="0"/>
              <a:t>Secara</a:t>
            </a:r>
            <a:r>
              <a:rPr lang="en-US" dirty="0" smtClean="0"/>
              <a:t> </a:t>
            </a:r>
            <a:r>
              <a:rPr lang="en-US" dirty="0" err="1" smtClean="0"/>
              <a:t>kasarnya</a:t>
            </a:r>
            <a:r>
              <a:rPr lang="en-US" dirty="0" smtClean="0"/>
              <a:t> </a:t>
            </a:r>
            <a:r>
              <a:rPr lang="en-US" dirty="0" err="1" smtClean="0"/>
              <a:t>diharapkan</a:t>
            </a:r>
            <a:r>
              <a:rPr lang="en-US" dirty="0" smtClean="0"/>
              <a:t> </a:t>
            </a:r>
            <a:r>
              <a:rPr lang="en-US" dirty="0" err="1" smtClean="0"/>
              <a:t>akan</a:t>
            </a:r>
            <a:r>
              <a:rPr lang="en-US" dirty="0" smtClean="0"/>
              <a:t> </a:t>
            </a:r>
            <a:r>
              <a:rPr lang="en-US" dirty="0" err="1" smtClean="0"/>
              <a:t>didapatkan</a:t>
            </a:r>
            <a:r>
              <a:rPr lang="en-US" dirty="0" smtClean="0"/>
              <a:t> </a:t>
            </a:r>
            <a:r>
              <a:rPr lang="en-US" dirty="0" err="1" smtClean="0"/>
              <a:t>peningkatan</a:t>
            </a:r>
            <a:r>
              <a:rPr lang="en-US" dirty="0" smtClean="0"/>
              <a:t> </a:t>
            </a:r>
            <a:r>
              <a:rPr lang="en-US" dirty="0" err="1" smtClean="0"/>
              <a:t>sebesar</a:t>
            </a:r>
            <a:r>
              <a:rPr lang="en-US" dirty="0" smtClean="0"/>
              <a:t> K kali </a:t>
            </a:r>
            <a:r>
              <a:rPr lang="en-US" dirty="0" err="1" smtClean="0"/>
              <a:t>dibandingkan</a:t>
            </a:r>
            <a:r>
              <a:rPr lang="en-US" dirty="0" smtClean="0"/>
              <a:t> </a:t>
            </a:r>
            <a:r>
              <a:rPr lang="en-US" dirty="0" err="1" smtClean="0"/>
              <a:t>dengan</a:t>
            </a:r>
            <a:r>
              <a:rPr lang="en-US" dirty="0" smtClean="0"/>
              <a:t> microprocessor yang </a:t>
            </a:r>
            <a:r>
              <a:rPr lang="en-US" dirty="0" err="1" smtClean="0"/>
              <a:t>tidak</a:t>
            </a:r>
            <a:r>
              <a:rPr lang="en-US" dirty="0" smtClean="0"/>
              <a:t> </a:t>
            </a:r>
            <a:r>
              <a:rPr lang="en-US" dirty="0" err="1" smtClean="0"/>
              <a:t>menggunakan</a:t>
            </a:r>
            <a:r>
              <a:rPr lang="en-US" dirty="0" smtClean="0"/>
              <a:t> pipeline, </a:t>
            </a:r>
            <a:r>
              <a:rPr lang="en-US" dirty="0" err="1" smtClean="0"/>
              <a:t>apabila</a:t>
            </a:r>
            <a:r>
              <a:rPr lang="en-US" dirty="0" smtClean="0"/>
              <a:t> </a:t>
            </a:r>
            <a:r>
              <a:rPr lang="en-US" dirty="0" err="1" smtClean="0"/>
              <a:t>tahapan</a:t>
            </a:r>
            <a:r>
              <a:rPr lang="en-US" dirty="0" smtClean="0"/>
              <a:t> yang </a:t>
            </a:r>
            <a:r>
              <a:rPr lang="en-US" dirty="0" err="1" smtClean="0"/>
              <a:t>ada</a:t>
            </a:r>
            <a:r>
              <a:rPr lang="en-US" dirty="0" smtClean="0"/>
              <a:t> </a:t>
            </a:r>
            <a:r>
              <a:rPr lang="en-US" dirty="0" err="1" smtClean="0"/>
              <a:t>dalam</a:t>
            </a:r>
            <a:r>
              <a:rPr lang="en-US" dirty="0" smtClean="0"/>
              <a:t> </a:t>
            </a:r>
            <a:r>
              <a:rPr lang="en-US" dirty="0" err="1" smtClean="0"/>
              <a:t>satu</a:t>
            </a:r>
            <a:r>
              <a:rPr lang="en-US" dirty="0" smtClean="0"/>
              <a:t> kali </a:t>
            </a:r>
            <a:r>
              <a:rPr lang="en-US" dirty="0" err="1" smtClean="0"/>
              <a:t>pemrosesan</a:t>
            </a:r>
            <a:r>
              <a:rPr lang="en-US" dirty="0" smtClean="0"/>
              <a:t> </a:t>
            </a:r>
            <a:r>
              <a:rPr lang="en-US" dirty="0" err="1" smtClean="0"/>
              <a:t>instruksi</a:t>
            </a:r>
            <a:r>
              <a:rPr lang="en-US" dirty="0" smtClean="0"/>
              <a:t> </a:t>
            </a:r>
            <a:r>
              <a:rPr lang="en-US" dirty="0" err="1" smtClean="0"/>
              <a:t>adalah</a:t>
            </a:r>
            <a:r>
              <a:rPr lang="en-US" dirty="0" smtClean="0"/>
              <a:t> K </a:t>
            </a:r>
            <a:r>
              <a:rPr lang="en-US" dirty="0" err="1" smtClean="0"/>
              <a:t>tahap</a:t>
            </a: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sz="quarter" idx="1"/>
          </p:nvPr>
        </p:nvSpPr>
        <p:spPr/>
        <p:txBody>
          <a:bodyPr/>
          <a:lstStyle/>
          <a:p>
            <a:r>
              <a:rPr lang="en-US" dirty="0" err="1" smtClean="0"/>
              <a:t>Teknologi</a:t>
            </a:r>
            <a:r>
              <a:rPr lang="en-US" dirty="0" smtClean="0"/>
              <a:t> pipeline yang </a:t>
            </a:r>
            <a:r>
              <a:rPr lang="en-US" dirty="0" err="1" smtClean="0"/>
              <a:t>digunakan</a:t>
            </a:r>
            <a:r>
              <a:rPr lang="en-US" dirty="0" smtClean="0"/>
              <a:t> </a:t>
            </a:r>
            <a:r>
              <a:rPr lang="en-US" dirty="0" err="1" smtClean="0"/>
              <a:t>pada</a:t>
            </a:r>
            <a:r>
              <a:rPr lang="en-US" dirty="0" smtClean="0"/>
              <a:t> </a:t>
            </a:r>
            <a:r>
              <a:rPr lang="en-US" dirty="0" err="1" smtClean="0"/>
              <a:t>komputer</a:t>
            </a:r>
            <a:r>
              <a:rPr lang="en-US" dirty="0" smtClean="0"/>
              <a:t> </a:t>
            </a:r>
            <a:r>
              <a:rPr lang="en-US" dirty="0" err="1" smtClean="0"/>
              <a:t>bertujuan</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kinerja</a:t>
            </a:r>
            <a:r>
              <a:rPr lang="en-US" dirty="0" smtClean="0"/>
              <a:t> </a:t>
            </a:r>
            <a:r>
              <a:rPr lang="en-US" dirty="0" err="1" smtClean="0"/>
              <a:t>dari</a:t>
            </a:r>
            <a:r>
              <a:rPr lang="en-US" dirty="0" smtClean="0"/>
              <a:t> </a:t>
            </a:r>
            <a:r>
              <a:rPr lang="en-US" dirty="0" err="1" smtClean="0"/>
              <a:t>komputer</a:t>
            </a:r>
            <a:r>
              <a:rPr lang="en-US" dirty="0" smtClean="0"/>
              <a:t>. </a:t>
            </a:r>
            <a:r>
              <a:rPr lang="en-US" dirty="0" err="1" smtClean="0"/>
              <a:t>Secara</a:t>
            </a:r>
            <a:r>
              <a:rPr lang="en-US" dirty="0" smtClean="0"/>
              <a:t> </a:t>
            </a:r>
            <a:r>
              <a:rPr lang="en-US" dirty="0" err="1" smtClean="0"/>
              <a:t>sederhana</a:t>
            </a:r>
            <a:r>
              <a:rPr lang="en-US" dirty="0" smtClean="0"/>
              <a:t>, pipeline </a:t>
            </a:r>
            <a:r>
              <a:rPr lang="en-US" dirty="0" err="1" smtClean="0"/>
              <a:t>adalah</a:t>
            </a:r>
            <a:r>
              <a:rPr lang="en-US" dirty="0" smtClean="0"/>
              <a:t> </a:t>
            </a:r>
            <a:r>
              <a:rPr lang="en-US" dirty="0" err="1" smtClean="0"/>
              <a:t>suatu</a:t>
            </a:r>
            <a:r>
              <a:rPr lang="en-US" dirty="0" smtClean="0"/>
              <a:t> </a:t>
            </a:r>
            <a:r>
              <a:rPr lang="en-US" dirty="0" err="1" smtClean="0"/>
              <a:t>cara</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sejumlah</a:t>
            </a:r>
            <a:r>
              <a:rPr lang="en-US" dirty="0" smtClean="0"/>
              <a:t> </a:t>
            </a:r>
            <a:r>
              <a:rPr lang="en-US" dirty="0" err="1" smtClean="0"/>
              <a:t>kerja</a:t>
            </a:r>
            <a:r>
              <a:rPr lang="en-US" dirty="0" smtClean="0"/>
              <a:t> </a:t>
            </a:r>
            <a:r>
              <a:rPr lang="en-US" dirty="0" err="1" smtClean="0"/>
              <a:t>secara</a:t>
            </a:r>
            <a:r>
              <a:rPr lang="en-US" dirty="0" smtClean="0"/>
              <a:t> </a:t>
            </a:r>
            <a:r>
              <a:rPr lang="en-US" dirty="0" err="1" smtClean="0"/>
              <a:t>bersamaan</a:t>
            </a:r>
            <a:r>
              <a:rPr lang="en-US" dirty="0" smtClean="0"/>
              <a:t> </a:t>
            </a:r>
            <a:r>
              <a:rPr lang="en-US" dirty="0" err="1" smtClean="0"/>
              <a:t>tetapi</a:t>
            </a:r>
            <a:r>
              <a:rPr lang="en-US" dirty="0" smtClean="0"/>
              <a:t> </a:t>
            </a:r>
            <a:r>
              <a:rPr lang="en-US" dirty="0" err="1" smtClean="0"/>
              <a:t>dalam</a:t>
            </a:r>
            <a:r>
              <a:rPr lang="en-US" dirty="0" smtClean="0"/>
              <a:t> </a:t>
            </a:r>
            <a:r>
              <a:rPr lang="en-US" dirty="0" err="1" smtClean="0"/>
              <a:t>tahap</a:t>
            </a:r>
            <a:r>
              <a:rPr lang="en-US" dirty="0" smtClean="0"/>
              <a:t> yang </a:t>
            </a:r>
            <a:r>
              <a:rPr lang="en-US" dirty="0" err="1" smtClean="0"/>
              <a:t>berbeda</a:t>
            </a:r>
            <a:r>
              <a:rPr lang="en-US" dirty="0" smtClean="0"/>
              <a:t> yang </a:t>
            </a:r>
            <a:r>
              <a:rPr lang="en-US" dirty="0" err="1" smtClean="0"/>
              <a:t>dialirkan</a:t>
            </a:r>
            <a:r>
              <a:rPr lang="en-US" dirty="0" smtClean="0"/>
              <a:t> </a:t>
            </a:r>
            <a:r>
              <a:rPr lang="en-US" dirty="0" err="1" smtClean="0"/>
              <a:t>secara</a:t>
            </a:r>
            <a:r>
              <a:rPr lang="en-US" dirty="0" smtClean="0"/>
              <a:t> </a:t>
            </a:r>
            <a:r>
              <a:rPr lang="en-US" dirty="0" err="1" smtClean="0"/>
              <a:t>kontiniu</a:t>
            </a:r>
            <a:r>
              <a:rPr lang="en-US" dirty="0" smtClean="0"/>
              <a:t> </a:t>
            </a:r>
            <a:r>
              <a:rPr lang="en-US" dirty="0" err="1" smtClean="0"/>
              <a:t>pada</a:t>
            </a:r>
            <a:r>
              <a:rPr lang="en-US" dirty="0" smtClean="0"/>
              <a:t> unit </a:t>
            </a:r>
            <a:r>
              <a:rPr lang="en-US" dirty="0" err="1" smtClean="0"/>
              <a:t>pemrosesan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ini</a:t>
            </a:r>
            <a:r>
              <a:rPr lang="en-US" dirty="0" smtClean="0"/>
              <a:t>, </a:t>
            </a:r>
            <a:r>
              <a:rPr lang="en-US" dirty="0" err="1" smtClean="0"/>
              <a:t>maka</a:t>
            </a:r>
            <a:r>
              <a:rPr lang="en-US" dirty="0" smtClean="0"/>
              <a:t> unit </a:t>
            </a:r>
            <a:r>
              <a:rPr lang="en-US" dirty="0" err="1" smtClean="0"/>
              <a:t>pemroses</a:t>
            </a:r>
            <a:r>
              <a:rPr lang="en-US" dirty="0" smtClean="0"/>
              <a:t> </a:t>
            </a:r>
            <a:r>
              <a:rPr lang="en-US" dirty="0" err="1" smtClean="0"/>
              <a:t>selalu</a:t>
            </a:r>
            <a:r>
              <a:rPr lang="en-US" dirty="0" smtClean="0"/>
              <a:t> </a:t>
            </a:r>
            <a:r>
              <a:rPr lang="en-US" dirty="0" err="1" smtClean="0"/>
              <a:t>bekerja</a:t>
            </a:r>
            <a:r>
              <a:rPr lang="en-US" dirty="0" smtClean="0"/>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502604" y="1752600"/>
            <a:ext cx="7807914"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From M.R </a:t>
            </a:r>
            <a:r>
              <a:rPr lang="en-US" dirty="0" err="1" smtClean="0"/>
              <a:t>Zargham’s</a:t>
            </a:r>
            <a:r>
              <a:rPr lang="en-US" dirty="0" smtClean="0"/>
              <a:t> book </a:t>
            </a:r>
            <a:r>
              <a:rPr lang="en-US" sz="2700" dirty="0" smtClean="0"/>
              <a:t>(Chapter 3.1)</a:t>
            </a:r>
            <a:endParaRPr lang="en-US" sz="2700" dirty="0"/>
          </a:p>
        </p:txBody>
      </p:sp>
      <p:sp>
        <p:nvSpPr>
          <p:cNvPr id="3" name="Content Placeholder 2"/>
          <p:cNvSpPr>
            <a:spLocks noGrp="1"/>
          </p:cNvSpPr>
          <p:nvPr>
            <p:ph sz="quarter" idx="1"/>
          </p:nvPr>
        </p:nvSpPr>
        <p:spPr/>
        <p:txBody>
          <a:bodyPr>
            <a:normAutofit/>
          </a:bodyPr>
          <a:lstStyle/>
          <a:p>
            <a:r>
              <a:rPr lang="en-US" sz="3600" dirty="0" err="1" smtClean="0"/>
              <a:t>Pada</a:t>
            </a:r>
            <a:r>
              <a:rPr lang="en-US" sz="3600" dirty="0" smtClean="0"/>
              <a:t> </a:t>
            </a:r>
            <a:r>
              <a:rPr lang="en-US" sz="3600" dirty="0" err="1" smtClean="0"/>
              <a:t>Bab</a:t>
            </a:r>
            <a:r>
              <a:rPr lang="en-US" sz="3600" dirty="0" smtClean="0"/>
              <a:t> </a:t>
            </a:r>
            <a:r>
              <a:rPr lang="en-US" sz="3600" dirty="0" err="1" smtClean="0"/>
              <a:t>ini</a:t>
            </a:r>
            <a:r>
              <a:rPr lang="en-US" sz="3600" dirty="0" smtClean="0"/>
              <a:t> </a:t>
            </a:r>
            <a:r>
              <a:rPr lang="en-US" sz="3600" dirty="0" err="1" smtClean="0"/>
              <a:t>pembahasan</a:t>
            </a:r>
            <a:r>
              <a:rPr lang="en-US" sz="3600" dirty="0" smtClean="0"/>
              <a:t> </a:t>
            </a:r>
            <a:r>
              <a:rPr lang="en-US" sz="3600" dirty="0" err="1" smtClean="0"/>
              <a:t>akan</a:t>
            </a:r>
            <a:r>
              <a:rPr lang="en-US" sz="3600" dirty="0" smtClean="0"/>
              <a:t> </a:t>
            </a:r>
            <a:r>
              <a:rPr lang="en-US" sz="3600" dirty="0" err="1" smtClean="0"/>
              <a:t>meliputi</a:t>
            </a:r>
            <a:r>
              <a:rPr lang="en-US" sz="3600" dirty="0" smtClean="0"/>
              <a:t>:</a:t>
            </a:r>
          </a:p>
          <a:p>
            <a:pPr lvl="1"/>
            <a:r>
              <a:rPr lang="en-US" sz="2800" dirty="0" err="1" smtClean="0"/>
              <a:t>Struktur</a:t>
            </a:r>
            <a:r>
              <a:rPr lang="en-US" sz="2800" dirty="0" smtClean="0"/>
              <a:t> Pipeline</a:t>
            </a:r>
          </a:p>
          <a:p>
            <a:pPr lvl="1"/>
            <a:r>
              <a:rPr lang="en-US" sz="2800" dirty="0" err="1" smtClean="0"/>
              <a:t>Pengukuran</a:t>
            </a:r>
            <a:r>
              <a:rPr lang="en-US" sz="2800" dirty="0" smtClean="0"/>
              <a:t> Performance</a:t>
            </a:r>
          </a:p>
          <a:p>
            <a:pPr lvl="1"/>
            <a:r>
              <a:rPr lang="en-US" sz="2800" dirty="0" err="1" smtClean="0"/>
              <a:t>Jenis-jenis</a:t>
            </a:r>
            <a:r>
              <a:rPr lang="en-US" sz="2800" dirty="0" smtClean="0"/>
              <a:t> Pipeline</a:t>
            </a:r>
          </a:p>
          <a:p>
            <a:pPr lvl="1"/>
            <a:r>
              <a:rPr lang="en-US" sz="2800" dirty="0" err="1" smtClean="0"/>
              <a:t>Instruksi</a:t>
            </a:r>
            <a:r>
              <a:rPr lang="en-US" sz="2800" dirty="0" smtClean="0"/>
              <a:t> Pipeline</a:t>
            </a:r>
          </a:p>
          <a:p>
            <a:pPr lvl="1"/>
            <a:r>
              <a:rPr lang="en-US" sz="2800" dirty="0" err="1" smtClean="0"/>
              <a:t>Aritmatika</a:t>
            </a:r>
            <a:r>
              <a:rPr lang="en-US" sz="2800" dirty="0" smtClean="0"/>
              <a:t> Pipeline</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err="1" smtClean="0"/>
              <a:t>Teknik</a:t>
            </a:r>
            <a:r>
              <a:rPr lang="en-US" dirty="0" smtClean="0"/>
              <a:t> pipeline </a:t>
            </a:r>
            <a:r>
              <a:rPr lang="en-US" dirty="0" err="1" smtClean="0"/>
              <a:t>ini</a:t>
            </a:r>
            <a:r>
              <a:rPr lang="en-US" dirty="0" smtClean="0"/>
              <a:t> </a:t>
            </a:r>
            <a:r>
              <a:rPr lang="en-US" dirty="0" err="1" smtClean="0"/>
              <a:t>dapat</a:t>
            </a:r>
            <a:r>
              <a:rPr lang="en-US" dirty="0" smtClean="0"/>
              <a:t> </a:t>
            </a:r>
            <a:r>
              <a:rPr lang="en-US" dirty="0" err="1" smtClean="0"/>
              <a:t>diterapkan</a:t>
            </a:r>
            <a:r>
              <a:rPr lang="en-US" dirty="0" smtClean="0"/>
              <a:t> </a:t>
            </a:r>
            <a:r>
              <a:rPr lang="en-US" dirty="0" err="1" smtClean="0"/>
              <a:t>pada</a:t>
            </a:r>
            <a:r>
              <a:rPr lang="en-US" dirty="0" smtClean="0"/>
              <a:t> </a:t>
            </a:r>
            <a:r>
              <a:rPr lang="en-US" dirty="0" err="1" smtClean="0"/>
              <a:t>berbagai</a:t>
            </a:r>
            <a:r>
              <a:rPr lang="en-US" dirty="0" smtClean="0"/>
              <a:t> </a:t>
            </a:r>
            <a:r>
              <a:rPr lang="en-US" dirty="0" err="1" smtClean="0"/>
              <a:t>tingkatan</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komputer</a:t>
            </a:r>
            <a:r>
              <a:rPr lang="en-US" dirty="0" smtClean="0"/>
              <a:t>. </a:t>
            </a:r>
            <a:r>
              <a:rPr lang="en-US" dirty="0" err="1" smtClean="0"/>
              <a:t>Bisa</a:t>
            </a:r>
            <a:r>
              <a:rPr lang="en-US" dirty="0" smtClean="0"/>
              <a:t> </a:t>
            </a:r>
            <a:r>
              <a:rPr lang="en-US" dirty="0" err="1" smtClean="0"/>
              <a:t>pada</a:t>
            </a:r>
            <a:r>
              <a:rPr lang="en-US" dirty="0" smtClean="0"/>
              <a:t> level yang </a:t>
            </a:r>
            <a:r>
              <a:rPr lang="en-US" dirty="0" err="1" smtClean="0"/>
              <a:t>tinggi</a:t>
            </a:r>
            <a:r>
              <a:rPr lang="en-US" dirty="0" smtClean="0"/>
              <a:t>, </a:t>
            </a:r>
            <a:r>
              <a:rPr lang="en-US" dirty="0" err="1" smtClean="0"/>
              <a:t>misalnya</a:t>
            </a:r>
            <a:r>
              <a:rPr lang="en-US" dirty="0" smtClean="0"/>
              <a:t> program </a:t>
            </a:r>
            <a:r>
              <a:rPr lang="en-US" dirty="0" err="1" smtClean="0"/>
              <a:t>aplikasi</a:t>
            </a:r>
            <a:r>
              <a:rPr lang="en-US" dirty="0" smtClean="0"/>
              <a:t>, </a:t>
            </a:r>
            <a:r>
              <a:rPr lang="en-US" dirty="0" err="1" smtClean="0"/>
              <a:t>sampai</a:t>
            </a:r>
            <a:r>
              <a:rPr lang="en-US" dirty="0" smtClean="0"/>
              <a:t> </a:t>
            </a:r>
            <a:r>
              <a:rPr lang="en-US" dirty="0" err="1" smtClean="0"/>
              <a:t>pada</a:t>
            </a:r>
            <a:r>
              <a:rPr lang="en-US" dirty="0" smtClean="0"/>
              <a:t> </a:t>
            </a:r>
            <a:r>
              <a:rPr lang="en-US" dirty="0" err="1" smtClean="0"/>
              <a:t>tingkat</a:t>
            </a:r>
            <a:r>
              <a:rPr lang="en-US" dirty="0" smtClean="0"/>
              <a:t> yang </a:t>
            </a:r>
            <a:r>
              <a:rPr lang="en-US" dirty="0" err="1" smtClean="0"/>
              <a:t>rendah</a:t>
            </a:r>
            <a:r>
              <a:rPr lang="en-US" dirty="0" smtClean="0"/>
              <a:t>, </a:t>
            </a:r>
            <a:r>
              <a:rPr lang="en-US" dirty="0" err="1" smtClean="0"/>
              <a:t>seperti</a:t>
            </a:r>
            <a:r>
              <a:rPr lang="en-US" dirty="0" smtClean="0"/>
              <a:t> </a:t>
            </a:r>
            <a:r>
              <a:rPr lang="en-US" dirty="0" err="1" smtClean="0"/>
              <a:t>pada</a:t>
            </a:r>
            <a:r>
              <a:rPr lang="en-US" dirty="0" smtClean="0"/>
              <a:t> </a:t>
            </a:r>
            <a:r>
              <a:rPr lang="en-US" dirty="0" err="1" smtClean="0"/>
              <a:t>instruksi</a:t>
            </a:r>
            <a:r>
              <a:rPr lang="en-US" dirty="0" smtClean="0"/>
              <a:t> yang </a:t>
            </a:r>
            <a:r>
              <a:rPr lang="en-US" dirty="0" err="1" smtClean="0"/>
              <a:t>dijalankan</a:t>
            </a:r>
            <a:r>
              <a:rPr lang="en-US" dirty="0" smtClean="0"/>
              <a:t> </a:t>
            </a:r>
            <a:r>
              <a:rPr lang="en-US" dirty="0" err="1" smtClean="0"/>
              <a:t>oleh</a:t>
            </a:r>
            <a:r>
              <a:rPr lang="en-US" dirty="0" smtClean="0"/>
              <a:t> microprocessor. </a:t>
            </a:r>
          </a:p>
          <a:p>
            <a:r>
              <a:rPr lang="en-US" dirty="0" err="1" smtClean="0"/>
              <a:t>Teknik</a:t>
            </a:r>
            <a:r>
              <a:rPr lang="en-US" dirty="0" smtClean="0"/>
              <a:t> pipeline yang </a:t>
            </a:r>
            <a:r>
              <a:rPr lang="en-US" dirty="0" err="1" smtClean="0"/>
              <a:t>diterapkan</a:t>
            </a:r>
            <a:r>
              <a:rPr lang="en-US" dirty="0" smtClean="0"/>
              <a:t> </a:t>
            </a:r>
            <a:r>
              <a:rPr lang="en-US" dirty="0" err="1" smtClean="0"/>
              <a:t>pada</a:t>
            </a:r>
            <a:r>
              <a:rPr lang="en-US" dirty="0" smtClean="0"/>
              <a:t> microprocessor, </a:t>
            </a:r>
            <a:r>
              <a:rPr lang="en-US" dirty="0" err="1" smtClean="0"/>
              <a:t>dapat</a:t>
            </a:r>
            <a:r>
              <a:rPr lang="en-US" dirty="0" smtClean="0"/>
              <a:t> </a:t>
            </a:r>
            <a:r>
              <a:rPr lang="en-US" dirty="0" err="1" smtClean="0"/>
              <a:t>dikatakan</a:t>
            </a:r>
            <a:r>
              <a:rPr lang="en-US" dirty="0" smtClean="0"/>
              <a:t> </a:t>
            </a:r>
            <a:r>
              <a:rPr lang="en-US" dirty="0" err="1" smtClean="0"/>
              <a:t>sebuah</a:t>
            </a:r>
            <a:r>
              <a:rPr lang="en-US" dirty="0" smtClean="0"/>
              <a:t> </a:t>
            </a:r>
            <a:r>
              <a:rPr lang="en-US" dirty="0" err="1" smtClean="0"/>
              <a:t>arsitektur</a:t>
            </a:r>
            <a:r>
              <a:rPr lang="en-US" dirty="0" smtClean="0"/>
              <a:t> </a:t>
            </a:r>
            <a:r>
              <a:rPr lang="en-US" dirty="0" err="1" smtClean="0"/>
              <a:t>khusus</a:t>
            </a:r>
            <a:r>
              <a:rPr lang="en-US" dirty="0" smtClean="0"/>
              <a:t>. </a:t>
            </a:r>
            <a:r>
              <a:rPr lang="en-US" dirty="0" err="1" smtClean="0"/>
              <a:t>Ada</a:t>
            </a:r>
            <a:r>
              <a:rPr lang="en-US" dirty="0" smtClean="0"/>
              <a:t> </a:t>
            </a:r>
            <a:r>
              <a:rPr lang="en-US" dirty="0" err="1" smtClean="0"/>
              <a:t>perbedaan</a:t>
            </a:r>
            <a:r>
              <a:rPr lang="en-US" dirty="0" smtClean="0"/>
              <a:t> </a:t>
            </a:r>
            <a:r>
              <a:rPr lang="en-US" dirty="0" err="1" smtClean="0"/>
              <a:t>khusus</a:t>
            </a:r>
            <a:r>
              <a:rPr lang="en-US" dirty="0" smtClean="0"/>
              <a:t> </a:t>
            </a:r>
            <a:r>
              <a:rPr lang="en-US" dirty="0" err="1" smtClean="0"/>
              <a:t>antara</a:t>
            </a:r>
            <a:r>
              <a:rPr lang="en-US" dirty="0" smtClean="0"/>
              <a:t> model microprocessor yang </a:t>
            </a:r>
            <a:r>
              <a:rPr lang="en-US" dirty="0" err="1" smtClean="0"/>
              <a:t>tidak</a:t>
            </a:r>
            <a:r>
              <a:rPr lang="en-US" dirty="0" smtClean="0"/>
              <a:t> </a:t>
            </a:r>
            <a:r>
              <a:rPr lang="en-US" dirty="0" err="1" smtClean="0"/>
              <a:t>menggunakan</a:t>
            </a:r>
            <a:r>
              <a:rPr lang="en-US" dirty="0" smtClean="0"/>
              <a:t> </a:t>
            </a:r>
            <a:r>
              <a:rPr lang="en-US" dirty="0" err="1" smtClean="0"/>
              <a:t>arsitektur</a:t>
            </a:r>
            <a:r>
              <a:rPr lang="en-US" dirty="0" smtClean="0"/>
              <a:t> pipeline </a:t>
            </a:r>
            <a:r>
              <a:rPr lang="en-US" dirty="0" err="1" smtClean="0"/>
              <a:t>dengan</a:t>
            </a:r>
            <a:r>
              <a:rPr lang="en-US" dirty="0" smtClean="0"/>
              <a:t> microprocessor yang </a:t>
            </a:r>
            <a:r>
              <a:rPr lang="en-US" dirty="0" err="1" smtClean="0"/>
              <a:t>menerapkan</a:t>
            </a:r>
            <a:r>
              <a:rPr lang="en-US" dirty="0" smtClean="0"/>
              <a:t> </a:t>
            </a:r>
            <a:r>
              <a:rPr lang="en-US" dirty="0" err="1" smtClean="0"/>
              <a:t>teknik</a:t>
            </a:r>
            <a:r>
              <a:rPr lang="en-US" dirty="0" smtClean="0"/>
              <a:t> </a:t>
            </a:r>
            <a:r>
              <a:rPr lang="en-US" dirty="0" err="1" smtClean="0"/>
              <a:t>ini</a:t>
            </a:r>
            <a:r>
              <a:rPr lang="en-US" dirty="0" smtClean="0"/>
              <a:t>.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Teknik</a:t>
            </a:r>
            <a:r>
              <a:rPr lang="en-US" dirty="0" smtClean="0"/>
              <a:t> pipeline </a:t>
            </a:r>
            <a:r>
              <a:rPr lang="en-US" dirty="0" err="1" smtClean="0"/>
              <a:t>ini</a:t>
            </a:r>
            <a:r>
              <a:rPr lang="en-US" dirty="0" smtClean="0"/>
              <a:t> </a:t>
            </a:r>
            <a:r>
              <a:rPr lang="en-US" dirty="0" err="1" smtClean="0"/>
              <a:t>menyebabkan</a:t>
            </a:r>
            <a:r>
              <a:rPr lang="en-US" dirty="0" smtClean="0"/>
              <a:t> </a:t>
            </a:r>
            <a:r>
              <a:rPr lang="en-US" dirty="0" err="1" smtClean="0"/>
              <a:t>ada</a:t>
            </a:r>
            <a:r>
              <a:rPr lang="en-US" dirty="0" smtClean="0"/>
              <a:t> </a:t>
            </a:r>
            <a:r>
              <a:rPr lang="en-US" dirty="0" err="1" smtClean="0"/>
              <a:t>sejumlah</a:t>
            </a:r>
            <a:r>
              <a:rPr lang="en-US" dirty="0" smtClean="0"/>
              <a:t> </a:t>
            </a:r>
            <a:r>
              <a:rPr lang="en-US" dirty="0" err="1" smtClean="0"/>
              <a:t>hal</a:t>
            </a:r>
            <a:r>
              <a:rPr lang="en-US" dirty="0" smtClean="0"/>
              <a:t> yang </a:t>
            </a:r>
            <a:r>
              <a:rPr lang="en-US" dirty="0" err="1" smtClean="0"/>
              <a:t>harus</a:t>
            </a:r>
            <a:r>
              <a:rPr lang="en-US" dirty="0" smtClean="0"/>
              <a:t> </a:t>
            </a:r>
            <a:r>
              <a:rPr lang="en-US" dirty="0" err="1" smtClean="0"/>
              <a:t>diperhatikan</a:t>
            </a:r>
            <a:r>
              <a:rPr lang="en-US" dirty="0" smtClean="0"/>
              <a:t> </a:t>
            </a:r>
            <a:r>
              <a:rPr lang="en-US" dirty="0" err="1" smtClean="0"/>
              <a:t>sehingga</a:t>
            </a:r>
            <a:r>
              <a:rPr lang="en-US" dirty="0" smtClean="0"/>
              <a:t> </a:t>
            </a:r>
            <a:r>
              <a:rPr lang="en-US" dirty="0" err="1" smtClean="0"/>
              <a:t>ketika</a:t>
            </a:r>
            <a:r>
              <a:rPr lang="en-US" dirty="0" smtClean="0"/>
              <a:t> </a:t>
            </a:r>
            <a:r>
              <a:rPr lang="en-US" dirty="0" err="1" smtClean="0"/>
              <a:t>diterapkan</a:t>
            </a:r>
            <a:r>
              <a:rPr lang="en-US" dirty="0" smtClean="0"/>
              <a:t> </a:t>
            </a:r>
            <a:r>
              <a:rPr lang="en-US" dirty="0" err="1" smtClean="0"/>
              <a:t>dapat</a:t>
            </a:r>
            <a:r>
              <a:rPr lang="en-US" dirty="0" smtClean="0"/>
              <a:t> </a:t>
            </a:r>
            <a:r>
              <a:rPr lang="en-US" dirty="0" err="1" smtClean="0"/>
              <a:t>berjalan</a:t>
            </a:r>
            <a:r>
              <a:rPr lang="en-US" dirty="0" smtClean="0"/>
              <a:t> </a:t>
            </a:r>
            <a:r>
              <a:rPr lang="en-US" dirty="0" err="1" smtClean="0"/>
              <a:t>dengan</a:t>
            </a:r>
            <a:r>
              <a:rPr lang="en-US" dirty="0" smtClean="0"/>
              <a:t> </a:t>
            </a:r>
            <a:r>
              <a:rPr lang="en-US" dirty="0" err="1" smtClean="0"/>
              <a:t>baik</a:t>
            </a:r>
            <a:r>
              <a:rPr lang="en-US" dirty="0" smtClean="0"/>
              <a:t>. </a:t>
            </a:r>
          </a:p>
          <a:p>
            <a:r>
              <a:rPr lang="en-US" dirty="0" err="1" smtClean="0"/>
              <a:t>Tiga</a:t>
            </a:r>
            <a:r>
              <a:rPr lang="en-US" dirty="0" smtClean="0"/>
              <a:t> </a:t>
            </a:r>
            <a:r>
              <a:rPr lang="en-US" dirty="0" err="1" smtClean="0"/>
              <a:t>kesulitan</a:t>
            </a:r>
            <a:r>
              <a:rPr lang="en-US" dirty="0" smtClean="0"/>
              <a:t> yang </a:t>
            </a:r>
            <a:r>
              <a:rPr lang="en-US" dirty="0" err="1" smtClean="0"/>
              <a:t>sering</a:t>
            </a:r>
            <a:r>
              <a:rPr lang="en-US" dirty="0" smtClean="0"/>
              <a:t> </a:t>
            </a:r>
            <a:r>
              <a:rPr lang="en-US" dirty="0" err="1" smtClean="0"/>
              <a:t>dihadapi</a:t>
            </a:r>
            <a:r>
              <a:rPr lang="en-US" dirty="0" smtClean="0"/>
              <a:t> </a:t>
            </a:r>
            <a:r>
              <a:rPr lang="en-US" dirty="0" err="1" smtClean="0"/>
              <a:t>ketika</a:t>
            </a:r>
            <a:r>
              <a:rPr lang="en-US" dirty="0" smtClean="0"/>
              <a:t> </a:t>
            </a:r>
            <a:r>
              <a:rPr lang="en-US" dirty="0" err="1" smtClean="0"/>
              <a:t>menggunakan</a:t>
            </a:r>
            <a:r>
              <a:rPr lang="en-US" dirty="0" smtClean="0"/>
              <a:t> </a:t>
            </a:r>
            <a:r>
              <a:rPr lang="en-US" dirty="0" err="1" smtClean="0"/>
              <a:t>teknik</a:t>
            </a:r>
            <a:r>
              <a:rPr lang="en-US" dirty="0" smtClean="0"/>
              <a:t> pipeline </a:t>
            </a:r>
            <a:r>
              <a:rPr lang="en-US" dirty="0" err="1" smtClean="0"/>
              <a:t>ini</a:t>
            </a:r>
            <a:r>
              <a:rPr lang="en-US" dirty="0" smtClean="0"/>
              <a:t> </a:t>
            </a:r>
            <a:r>
              <a:rPr lang="en-US" dirty="0" err="1" smtClean="0"/>
              <a:t>adalah</a:t>
            </a:r>
            <a:r>
              <a:rPr lang="en-US" dirty="0" smtClean="0"/>
              <a:t> : </a:t>
            </a:r>
            <a:r>
              <a:rPr lang="en-US" dirty="0" err="1" smtClean="0"/>
              <a:t>Terjadinya</a:t>
            </a:r>
            <a:r>
              <a:rPr lang="en-US" dirty="0" smtClean="0"/>
              <a:t> </a:t>
            </a:r>
            <a:r>
              <a:rPr lang="en-US" dirty="0" err="1" smtClean="0"/>
              <a:t>penggunaan</a:t>
            </a:r>
            <a:r>
              <a:rPr lang="en-US" dirty="0" smtClean="0"/>
              <a:t> resource yang </a:t>
            </a:r>
            <a:r>
              <a:rPr lang="en-US" dirty="0" err="1" smtClean="0"/>
              <a:t>bersamaan</a:t>
            </a:r>
            <a:r>
              <a:rPr lang="en-US" dirty="0" smtClean="0"/>
              <a:t>, </a:t>
            </a:r>
            <a:r>
              <a:rPr lang="en-US" dirty="0" err="1" smtClean="0"/>
              <a:t>Ketergantungan</a:t>
            </a:r>
            <a:r>
              <a:rPr lang="en-US" dirty="0" smtClean="0"/>
              <a:t> </a:t>
            </a:r>
            <a:r>
              <a:rPr lang="en-US" dirty="0" err="1" smtClean="0"/>
              <a:t>terhadap</a:t>
            </a:r>
            <a:r>
              <a:rPr lang="en-US" dirty="0" smtClean="0"/>
              <a:t> data, </a:t>
            </a:r>
            <a:r>
              <a:rPr lang="en-US" dirty="0" err="1" smtClean="0"/>
              <a:t>Pengaturan</a:t>
            </a:r>
            <a:r>
              <a:rPr lang="en-US" dirty="0" smtClean="0"/>
              <a:t> Jump </a:t>
            </a:r>
            <a:r>
              <a:rPr lang="en-US" dirty="0" err="1" smtClean="0"/>
              <a:t>ke</a:t>
            </a:r>
            <a:r>
              <a:rPr lang="en-US" dirty="0" smtClean="0"/>
              <a:t> </a:t>
            </a:r>
            <a:r>
              <a:rPr lang="en-US" dirty="0" err="1" smtClean="0"/>
              <a:t>suatu</a:t>
            </a:r>
            <a:r>
              <a:rPr lang="en-US" dirty="0" smtClean="0"/>
              <a:t> </a:t>
            </a:r>
            <a:r>
              <a:rPr lang="en-US" dirty="0" err="1" smtClean="0"/>
              <a:t>lokasi</a:t>
            </a:r>
            <a:r>
              <a:rPr lang="en-US" dirty="0" smtClean="0"/>
              <a:t> </a:t>
            </a:r>
            <a:r>
              <a:rPr lang="en-US" dirty="0" err="1" smtClean="0"/>
              <a:t>memori</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150352" cy="4876800"/>
          </a:xfrm>
        </p:spPr>
        <p:txBody>
          <a:bodyPr>
            <a:normAutofit fontScale="85000" lnSpcReduction="20000"/>
          </a:bodyPr>
          <a:lstStyle/>
          <a:p>
            <a:r>
              <a:rPr lang="en-US" dirty="0" err="1" smtClean="0"/>
              <a:t>Karena</a:t>
            </a:r>
            <a:r>
              <a:rPr lang="en-US" dirty="0" smtClean="0"/>
              <a:t> </a:t>
            </a:r>
            <a:r>
              <a:rPr lang="en-US" dirty="0" err="1" smtClean="0"/>
              <a:t>beberapa</a:t>
            </a:r>
            <a:r>
              <a:rPr lang="en-US" dirty="0" smtClean="0"/>
              <a:t> </a:t>
            </a:r>
            <a:r>
              <a:rPr lang="en-US" dirty="0" err="1" smtClean="0"/>
              <a:t>instruksi</a:t>
            </a:r>
            <a:r>
              <a:rPr lang="en-US" dirty="0" smtClean="0"/>
              <a:t> </a:t>
            </a:r>
            <a:r>
              <a:rPr lang="en-US" dirty="0" err="1" smtClean="0"/>
              <a:t>diproses</a:t>
            </a:r>
            <a:r>
              <a:rPr lang="en-US" dirty="0" smtClean="0"/>
              <a:t> </a:t>
            </a:r>
            <a:r>
              <a:rPr lang="en-US" dirty="0" err="1" smtClean="0"/>
              <a:t>secara</a:t>
            </a:r>
            <a:r>
              <a:rPr lang="en-US" dirty="0" smtClean="0"/>
              <a:t> </a:t>
            </a:r>
            <a:r>
              <a:rPr lang="en-US" dirty="0" err="1" smtClean="0"/>
              <a:t>bersamaan</a:t>
            </a:r>
            <a:r>
              <a:rPr lang="en-US" dirty="0" smtClean="0"/>
              <a:t> </a:t>
            </a:r>
            <a:r>
              <a:rPr lang="en-US" dirty="0" err="1" smtClean="0"/>
              <a:t>ada</a:t>
            </a:r>
            <a:r>
              <a:rPr lang="en-US" dirty="0" smtClean="0"/>
              <a:t> </a:t>
            </a:r>
            <a:r>
              <a:rPr lang="en-US" dirty="0" err="1" smtClean="0"/>
              <a:t>kemungkinan</a:t>
            </a:r>
            <a:r>
              <a:rPr lang="en-US" dirty="0" smtClean="0"/>
              <a:t> </a:t>
            </a:r>
            <a:r>
              <a:rPr lang="en-US" dirty="0" err="1" smtClean="0"/>
              <a:t>instruksi</a:t>
            </a:r>
            <a:r>
              <a:rPr lang="en-US" dirty="0" smtClean="0"/>
              <a:t> </a:t>
            </a:r>
            <a:r>
              <a:rPr lang="en-US" dirty="0" err="1" smtClean="0"/>
              <a:t>tersebut</a:t>
            </a:r>
            <a:r>
              <a:rPr lang="en-US" dirty="0" smtClean="0"/>
              <a:t> </a:t>
            </a:r>
            <a:r>
              <a:rPr lang="en-US" dirty="0" err="1" smtClean="0"/>
              <a:t>sama-sama</a:t>
            </a:r>
            <a:r>
              <a:rPr lang="en-US" dirty="0" smtClean="0"/>
              <a:t> </a:t>
            </a:r>
            <a:r>
              <a:rPr lang="en-US" dirty="0" err="1" smtClean="0"/>
              <a:t>memerlukan</a:t>
            </a:r>
            <a:r>
              <a:rPr lang="en-US" dirty="0" smtClean="0"/>
              <a:t> resource yang </a:t>
            </a:r>
            <a:r>
              <a:rPr lang="en-US" dirty="0" err="1" smtClean="0"/>
              <a:t>sama</a:t>
            </a:r>
            <a:r>
              <a:rPr lang="en-US" dirty="0" smtClean="0"/>
              <a:t>, </a:t>
            </a:r>
            <a:r>
              <a:rPr lang="en-US" dirty="0" err="1" smtClean="0"/>
              <a:t>sehingga</a:t>
            </a:r>
            <a:r>
              <a:rPr lang="en-US" dirty="0" smtClean="0"/>
              <a:t> </a:t>
            </a:r>
            <a:r>
              <a:rPr lang="en-US" dirty="0" err="1" smtClean="0"/>
              <a:t>diperlukan</a:t>
            </a:r>
            <a:r>
              <a:rPr lang="en-US" dirty="0" smtClean="0"/>
              <a:t> </a:t>
            </a:r>
            <a:r>
              <a:rPr lang="en-US" dirty="0" err="1" smtClean="0"/>
              <a:t>adanya</a:t>
            </a:r>
            <a:r>
              <a:rPr lang="en-US" dirty="0" smtClean="0"/>
              <a:t> </a:t>
            </a:r>
            <a:r>
              <a:rPr lang="en-US" dirty="0" err="1" smtClean="0"/>
              <a:t>pengaturan</a:t>
            </a:r>
            <a:r>
              <a:rPr lang="en-US" dirty="0" smtClean="0"/>
              <a:t> yang </a:t>
            </a:r>
            <a:r>
              <a:rPr lang="en-US" dirty="0" err="1" smtClean="0"/>
              <a:t>tepat</a:t>
            </a:r>
            <a:r>
              <a:rPr lang="en-US" dirty="0" smtClean="0"/>
              <a:t> agar </a:t>
            </a:r>
            <a:r>
              <a:rPr lang="en-US" dirty="0" err="1" smtClean="0"/>
              <a:t>proses</a:t>
            </a:r>
            <a:r>
              <a:rPr lang="en-US" dirty="0" smtClean="0"/>
              <a:t> </a:t>
            </a:r>
            <a:r>
              <a:rPr lang="en-US" dirty="0" err="1" smtClean="0"/>
              <a:t>tetap</a:t>
            </a:r>
            <a:r>
              <a:rPr lang="en-US" dirty="0" smtClean="0"/>
              <a:t> </a:t>
            </a:r>
            <a:r>
              <a:rPr lang="en-US" dirty="0" err="1" smtClean="0"/>
              <a:t>berjalan</a:t>
            </a:r>
            <a:r>
              <a:rPr lang="en-US" dirty="0" smtClean="0"/>
              <a:t> </a:t>
            </a:r>
            <a:r>
              <a:rPr lang="en-US" dirty="0" err="1" smtClean="0"/>
              <a:t>dengan</a:t>
            </a:r>
            <a:r>
              <a:rPr lang="en-US" dirty="0" smtClean="0"/>
              <a:t> </a:t>
            </a:r>
            <a:r>
              <a:rPr lang="en-US" dirty="0" err="1" smtClean="0"/>
              <a:t>benar</a:t>
            </a:r>
            <a:r>
              <a:rPr lang="en-US" dirty="0" smtClean="0"/>
              <a:t>.  (</a:t>
            </a:r>
            <a:r>
              <a:rPr lang="en-US" dirty="0" smtClean="0">
                <a:solidFill>
                  <a:srgbClr val="FF0000"/>
                </a:solidFill>
              </a:rPr>
              <a:t>Structural Hazard</a:t>
            </a:r>
            <a:r>
              <a:rPr lang="en-US" dirty="0" smtClean="0"/>
              <a:t>)</a:t>
            </a:r>
          </a:p>
          <a:p>
            <a:r>
              <a:rPr lang="en-US" dirty="0" err="1" smtClean="0"/>
              <a:t>Sedangkan</a:t>
            </a:r>
            <a:r>
              <a:rPr lang="en-US" dirty="0" smtClean="0"/>
              <a:t> </a:t>
            </a:r>
            <a:r>
              <a:rPr lang="en-US" dirty="0" err="1" smtClean="0"/>
              <a:t>ketergantungan</a:t>
            </a:r>
            <a:r>
              <a:rPr lang="en-US" dirty="0" smtClean="0"/>
              <a:t> </a:t>
            </a:r>
            <a:r>
              <a:rPr lang="en-US" dirty="0" err="1" smtClean="0"/>
              <a:t>terhadap</a:t>
            </a:r>
            <a:r>
              <a:rPr lang="en-US" dirty="0" smtClean="0"/>
              <a:t> data, </a:t>
            </a:r>
            <a:r>
              <a:rPr lang="en-US" dirty="0" err="1" smtClean="0"/>
              <a:t>bisa</a:t>
            </a:r>
            <a:r>
              <a:rPr lang="en-US" dirty="0" smtClean="0"/>
              <a:t> </a:t>
            </a:r>
            <a:r>
              <a:rPr lang="en-US" dirty="0" err="1" smtClean="0"/>
              <a:t>muncul</a:t>
            </a:r>
            <a:r>
              <a:rPr lang="en-US" dirty="0" smtClean="0"/>
              <a:t>, </a:t>
            </a:r>
            <a:r>
              <a:rPr lang="en-US" dirty="0" err="1" smtClean="0"/>
              <a:t>misalnya</a:t>
            </a:r>
            <a:r>
              <a:rPr lang="en-US" dirty="0" smtClean="0"/>
              <a:t> </a:t>
            </a:r>
            <a:r>
              <a:rPr lang="en-US" dirty="0" err="1" smtClean="0"/>
              <a:t>instruksi</a:t>
            </a:r>
            <a:r>
              <a:rPr lang="en-US" dirty="0" smtClean="0"/>
              <a:t> yang </a:t>
            </a:r>
            <a:r>
              <a:rPr lang="en-US" dirty="0" err="1" smtClean="0"/>
              <a:t>berurutan</a:t>
            </a:r>
            <a:r>
              <a:rPr lang="en-US" dirty="0" smtClean="0"/>
              <a:t> </a:t>
            </a:r>
            <a:r>
              <a:rPr lang="en-US" dirty="0" err="1" smtClean="0"/>
              <a:t>memerlukan</a:t>
            </a:r>
            <a:r>
              <a:rPr lang="en-US" dirty="0" smtClean="0"/>
              <a:t> data </a:t>
            </a:r>
            <a:r>
              <a:rPr lang="en-US" dirty="0" err="1" smtClean="0"/>
              <a:t>dari</a:t>
            </a:r>
            <a:r>
              <a:rPr lang="en-US" dirty="0" smtClean="0"/>
              <a:t> </a:t>
            </a:r>
            <a:r>
              <a:rPr lang="en-US" dirty="0" err="1" smtClean="0"/>
              <a:t>instruksi</a:t>
            </a:r>
            <a:r>
              <a:rPr lang="en-US" dirty="0" smtClean="0"/>
              <a:t> yang </a:t>
            </a:r>
            <a:r>
              <a:rPr lang="en-US" dirty="0" err="1" smtClean="0"/>
              <a:t>sebelumnya</a:t>
            </a:r>
            <a:r>
              <a:rPr lang="en-US" dirty="0" smtClean="0"/>
              <a:t>.  (</a:t>
            </a:r>
            <a:r>
              <a:rPr lang="en-US" dirty="0" smtClean="0">
                <a:solidFill>
                  <a:srgbClr val="FF0000"/>
                </a:solidFill>
              </a:rPr>
              <a:t>Data Hazard</a:t>
            </a:r>
            <a:r>
              <a:rPr lang="en-US" dirty="0" smtClean="0"/>
              <a:t>)</a:t>
            </a:r>
          </a:p>
          <a:p>
            <a:r>
              <a:rPr lang="en-US" dirty="0" err="1" smtClean="0"/>
              <a:t>Kasus</a:t>
            </a:r>
            <a:r>
              <a:rPr lang="en-US" dirty="0" smtClean="0"/>
              <a:t> Jump, </a:t>
            </a:r>
            <a:r>
              <a:rPr lang="en-US" dirty="0" err="1" smtClean="0"/>
              <a:t>juga</a:t>
            </a:r>
            <a:r>
              <a:rPr lang="en-US" dirty="0" smtClean="0"/>
              <a:t> </a:t>
            </a:r>
            <a:r>
              <a:rPr lang="en-US" dirty="0" err="1" smtClean="0"/>
              <a:t>perlu</a:t>
            </a:r>
            <a:r>
              <a:rPr lang="en-US" dirty="0" smtClean="0"/>
              <a:t> </a:t>
            </a:r>
            <a:r>
              <a:rPr lang="en-US" dirty="0" err="1" smtClean="0"/>
              <a:t>perhatian</a:t>
            </a:r>
            <a:r>
              <a:rPr lang="en-US" dirty="0" smtClean="0"/>
              <a:t>, </a:t>
            </a:r>
            <a:r>
              <a:rPr lang="en-US" dirty="0" err="1" smtClean="0"/>
              <a:t>karena</a:t>
            </a:r>
            <a:r>
              <a:rPr lang="en-US" dirty="0" smtClean="0"/>
              <a:t> </a:t>
            </a:r>
            <a:r>
              <a:rPr lang="en-US" dirty="0" err="1" smtClean="0"/>
              <a:t>ketika</a:t>
            </a:r>
            <a:r>
              <a:rPr lang="en-US" dirty="0" smtClean="0"/>
              <a:t> </a:t>
            </a:r>
            <a:r>
              <a:rPr lang="en-US" dirty="0" err="1" smtClean="0"/>
              <a:t>sebuah</a:t>
            </a:r>
            <a:r>
              <a:rPr lang="en-US" dirty="0" smtClean="0"/>
              <a:t> </a:t>
            </a:r>
            <a:r>
              <a:rPr lang="en-US" dirty="0" err="1" smtClean="0"/>
              <a:t>instruksi</a:t>
            </a:r>
            <a:r>
              <a:rPr lang="en-US" dirty="0" smtClean="0"/>
              <a:t> </a:t>
            </a:r>
            <a:r>
              <a:rPr lang="en-US" dirty="0" err="1" smtClean="0"/>
              <a:t>meminta</a:t>
            </a:r>
            <a:r>
              <a:rPr lang="en-US" dirty="0" smtClean="0"/>
              <a:t> </a:t>
            </a:r>
            <a:r>
              <a:rPr lang="en-US" dirty="0" err="1" smtClean="0"/>
              <a:t>untuk</a:t>
            </a:r>
            <a:r>
              <a:rPr lang="en-US" dirty="0" smtClean="0"/>
              <a:t> </a:t>
            </a:r>
            <a:r>
              <a:rPr lang="en-US" dirty="0" err="1" smtClean="0"/>
              <a:t>melompat</a:t>
            </a:r>
            <a:r>
              <a:rPr lang="en-US" dirty="0" smtClean="0"/>
              <a:t> </a:t>
            </a:r>
            <a:r>
              <a:rPr lang="en-US" dirty="0" err="1" smtClean="0"/>
              <a:t>ke</a:t>
            </a:r>
            <a:r>
              <a:rPr lang="en-US" dirty="0" smtClean="0"/>
              <a:t> </a:t>
            </a:r>
            <a:r>
              <a:rPr lang="en-US" dirty="0" err="1" smtClean="0"/>
              <a:t>suatu</a:t>
            </a:r>
            <a:r>
              <a:rPr lang="en-US" dirty="0" smtClean="0"/>
              <a:t> </a:t>
            </a:r>
            <a:r>
              <a:rPr lang="en-US" dirty="0" err="1" smtClean="0"/>
              <a:t>lokasi</a:t>
            </a:r>
            <a:r>
              <a:rPr lang="en-US" dirty="0" smtClean="0"/>
              <a:t> </a:t>
            </a:r>
            <a:r>
              <a:rPr lang="en-US" dirty="0" err="1" smtClean="0"/>
              <a:t>memori</a:t>
            </a:r>
            <a:r>
              <a:rPr lang="en-US" dirty="0" smtClean="0"/>
              <a:t> </a:t>
            </a:r>
            <a:r>
              <a:rPr lang="en-US" dirty="0" err="1" smtClean="0"/>
              <a:t>tertentu</a:t>
            </a:r>
            <a:r>
              <a:rPr lang="en-US" dirty="0" smtClean="0"/>
              <a:t>, </a:t>
            </a:r>
            <a:r>
              <a:rPr lang="en-US" dirty="0" err="1" smtClean="0"/>
              <a:t>akan</a:t>
            </a:r>
            <a:r>
              <a:rPr lang="en-US" dirty="0" smtClean="0"/>
              <a:t> </a:t>
            </a:r>
            <a:r>
              <a:rPr lang="en-US" dirty="0" err="1" smtClean="0"/>
              <a:t>terjadi</a:t>
            </a:r>
            <a:r>
              <a:rPr lang="en-US" dirty="0" smtClean="0"/>
              <a:t> </a:t>
            </a:r>
            <a:r>
              <a:rPr lang="en-US" dirty="0" err="1" smtClean="0"/>
              <a:t>perubahan</a:t>
            </a:r>
            <a:r>
              <a:rPr lang="en-US" dirty="0" smtClean="0"/>
              <a:t> program counter, </a:t>
            </a:r>
            <a:r>
              <a:rPr lang="en-US" dirty="0" err="1" smtClean="0"/>
              <a:t>sedangkan</a:t>
            </a:r>
            <a:r>
              <a:rPr lang="en-US" dirty="0" smtClean="0"/>
              <a:t> </a:t>
            </a:r>
            <a:r>
              <a:rPr lang="en-US" dirty="0" err="1" smtClean="0"/>
              <a:t>instruksi</a:t>
            </a:r>
            <a:r>
              <a:rPr lang="en-US" dirty="0" smtClean="0"/>
              <a:t> yang </a:t>
            </a:r>
            <a:r>
              <a:rPr lang="en-US" dirty="0" err="1" smtClean="0"/>
              <a:t>sedang</a:t>
            </a:r>
            <a:r>
              <a:rPr lang="en-US" dirty="0" smtClean="0"/>
              <a:t> </a:t>
            </a:r>
            <a:r>
              <a:rPr lang="en-US" dirty="0" err="1" smtClean="0"/>
              <a:t>berada</a:t>
            </a:r>
            <a:r>
              <a:rPr lang="en-US" dirty="0" smtClean="0"/>
              <a:t> </a:t>
            </a:r>
            <a:r>
              <a:rPr lang="en-US" dirty="0" err="1" smtClean="0"/>
              <a:t>dalam</a:t>
            </a:r>
            <a:r>
              <a:rPr lang="en-US" dirty="0" smtClean="0"/>
              <a:t> </a:t>
            </a:r>
            <a:r>
              <a:rPr lang="en-US" dirty="0" err="1" smtClean="0"/>
              <a:t>salah</a:t>
            </a:r>
            <a:r>
              <a:rPr lang="en-US" dirty="0" smtClean="0"/>
              <a:t> </a:t>
            </a:r>
            <a:r>
              <a:rPr lang="en-US" dirty="0" err="1" smtClean="0"/>
              <a:t>satu</a:t>
            </a:r>
            <a:r>
              <a:rPr lang="en-US" dirty="0" smtClean="0"/>
              <a:t> </a:t>
            </a:r>
            <a:r>
              <a:rPr lang="en-US" dirty="0" err="1" smtClean="0"/>
              <a:t>tahap</a:t>
            </a:r>
            <a:r>
              <a:rPr lang="en-US" dirty="0" smtClean="0"/>
              <a:t> </a:t>
            </a:r>
            <a:r>
              <a:rPr lang="en-US" dirty="0" err="1" smtClean="0"/>
              <a:t>proses</a:t>
            </a:r>
            <a:r>
              <a:rPr lang="en-US" dirty="0" smtClean="0"/>
              <a:t> yang </a:t>
            </a:r>
            <a:r>
              <a:rPr lang="en-US" dirty="0" err="1" smtClean="0"/>
              <a:t>berikutnya</a:t>
            </a:r>
            <a:r>
              <a:rPr lang="en-US" dirty="0" smtClean="0"/>
              <a:t> </a:t>
            </a:r>
            <a:r>
              <a:rPr lang="en-US" dirty="0" err="1" smtClean="0"/>
              <a:t>mungkin</a:t>
            </a:r>
            <a:r>
              <a:rPr lang="en-US" dirty="0" smtClean="0"/>
              <a:t> </a:t>
            </a:r>
            <a:r>
              <a:rPr lang="en-US" dirty="0" err="1" smtClean="0"/>
              <a:t>tidak</a:t>
            </a:r>
            <a:r>
              <a:rPr lang="en-US" dirty="0" smtClean="0"/>
              <a:t> </a:t>
            </a:r>
            <a:r>
              <a:rPr lang="en-US" dirty="0" err="1" smtClean="0"/>
              <a:t>mengharapkan</a:t>
            </a:r>
            <a:r>
              <a:rPr lang="en-US" dirty="0" smtClean="0"/>
              <a:t> </a:t>
            </a:r>
            <a:r>
              <a:rPr lang="en-US" dirty="0" err="1" smtClean="0"/>
              <a:t>terjadinya</a:t>
            </a:r>
            <a:r>
              <a:rPr lang="en-US" dirty="0" smtClean="0"/>
              <a:t> </a:t>
            </a:r>
            <a:r>
              <a:rPr lang="en-US" dirty="0" err="1" smtClean="0"/>
              <a:t>perubahan</a:t>
            </a:r>
            <a:r>
              <a:rPr lang="en-US" dirty="0" smtClean="0"/>
              <a:t> program counter.  (</a:t>
            </a:r>
            <a:r>
              <a:rPr lang="en-US" dirty="0" smtClean="0">
                <a:solidFill>
                  <a:srgbClr val="FF0000"/>
                </a:solidFill>
              </a:rPr>
              <a:t>Control Hazard</a:t>
            </a:r>
            <a:r>
              <a:rPr lang="en-US"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t>
            </a:r>
            <a:r>
              <a:rPr lang="en-US" dirty="0" err="1" smtClean="0"/>
              <a:t>Zargham’s</a:t>
            </a:r>
            <a:r>
              <a:rPr lang="en-US" dirty="0" smtClean="0"/>
              <a:t> Book</a:t>
            </a:r>
            <a:endParaRPr lang="en-US" dirty="0"/>
          </a:p>
        </p:txBody>
      </p:sp>
      <p:sp>
        <p:nvSpPr>
          <p:cNvPr id="3" name="Content Placeholder 2"/>
          <p:cNvSpPr>
            <a:spLocks noGrp="1"/>
          </p:cNvSpPr>
          <p:nvPr>
            <p:ph sz="quarter" idx="1"/>
          </p:nvPr>
        </p:nvSpPr>
        <p:spPr>
          <a:xfrm>
            <a:off x="609600" y="4876800"/>
            <a:ext cx="8153400" cy="1676400"/>
          </a:xfrm>
        </p:spPr>
        <p:txBody>
          <a:bodyPr/>
          <a:lstStyle/>
          <a:p>
            <a:endParaRPr lang="en-US" dirty="0"/>
          </a:p>
        </p:txBody>
      </p:sp>
      <p:pic>
        <p:nvPicPr>
          <p:cNvPr id="10242" name="Picture 2"/>
          <p:cNvPicPr>
            <a:picLocks noChangeAspect="1" noChangeArrowheads="1"/>
          </p:cNvPicPr>
          <p:nvPr/>
        </p:nvPicPr>
        <p:blipFill>
          <a:blip r:embed="rId2"/>
          <a:srcRect/>
          <a:stretch>
            <a:fillRect/>
          </a:stretch>
        </p:blipFill>
        <p:spPr bwMode="auto">
          <a:xfrm>
            <a:off x="609600" y="1752600"/>
            <a:ext cx="7979079"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Structural Hazard</a:t>
            </a:r>
            <a:endParaRPr lang="en-US" dirty="0"/>
          </a:p>
        </p:txBody>
      </p:sp>
      <p:sp>
        <p:nvSpPr>
          <p:cNvPr id="3" name="Content Placeholder 2"/>
          <p:cNvSpPr>
            <a:spLocks noGrp="1"/>
          </p:cNvSpPr>
          <p:nvPr>
            <p:ph sz="quarter" idx="1"/>
          </p:nvPr>
        </p:nvSpPr>
        <p:spPr>
          <a:xfrm>
            <a:off x="612648" y="4648200"/>
            <a:ext cx="8153400" cy="1447800"/>
          </a:xfrm>
        </p:spPr>
        <p:txBody>
          <a:bodyPr/>
          <a:lstStyle/>
          <a:p>
            <a:endParaRPr lang="en-US" dirty="0"/>
          </a:p>
        </p:txBody>
      </p:sp>
      <p:pic>
        <p:nvPicPr>
          <p:cNvPr id="11267" name="Picture 3"/>
          <p:cNvPicPr>
            <a:picLocks noChangeAspect="1" noChangeArrowheads="1"/>
          </p:cNvPicPr>
          <p:nvPr/>
        </p:nvPicPr>
        <p:blipFill>
          <a:blip r:embed="rId2"/>
          <a:srcRect/>
          <a:stretch>
            <a:fillRect/>
          </a:stretch>
        </p:blipFill>
        <p:spPr bwMode="auto">
          <a:xfrm>
            <a:off x="609600" y="1676400"/>
            <a:ext cx="8001000" cy="28161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Data Hazard</a:t>
            </a:r>
            <a:endParaRPr lang="en-US" dirty="0"/>
          </a:p>
        </p:txBody>
      </p:sp>
      <p:sp>
        <p:nvSpPr>
          <p:cNvPr id="3" name="Content Placeholder 2"/>
          <p:cNvSpPr>
            <a:spLocks noGrp="1"/>
          </p:cNvSpPr>
          <p:nvPr>
            <p:ph sz="quarter" idx="1"/>
          </p:nvPr>
        </p:nvSpPr>
        <p:spPr>
          <a:xfrm>
            <a:off x="609600" y="5638800"/>
            <a:ext cx="8153400" cy="685800"/>
          </a:xfrm>
        </p:spPr>
        <p:txBody>
          <a:bodyPr/>
          <a:lstStyle/>
          <a:p>
            <a:endParaRPr lang="en-US" dirty="0"/>
          </a:p>
        </p:txBody>
      </p:sp>
      <p:pic>
        <p:nvPicPr>
          <p:cNvPr id="12290" name="Picture 2"/>
          <p:cNvPicPr>
            <a:picLocks noChangeAspect="1" noChangeArrowheads="1"/>
          </p:cNvPicPr>
          <p:nvPr/>
        </p:nvPicPr>
        <p:blipFill>
          <a:blip r:embed="rId2"/>
          <a:srcRect/>
          <a:stretch>
            <a:fillRect/>
          </a:stretch>
        </p:blipFill>
        <p:spPr bwMode="auto">
          <a:xfrm>
            <a:off x="609600" y="1676400"/>
            <a:ext cx="7848600" cy="37481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Hazard</a:t>
            </a:r>
            <a:endParaRPr lang="en-US" dirty="0"/>
          </a:p>
        </p:txBody>
      </p:sp>
      <p:sp>
        <p:nvSpPr>
          <p:cNvPr id="3" name="Content Placeholder 2"/>
          <p:cNvSpPr>
            <a:spLocks noGrp="1"/>
          </p:cNvSpPr>
          <p:nvPr>
            <p:ph sz="quarter" idx="1"/>
          </p:nvPr>
        </p:nvSpPr>
        <p:spPr>
          <a:xfrm>
            <a:off x="612648" y="4495800"/>
            <a:ext cx="8153400" cy="1600200"/>
          </a:xfrm>
        </p:spPr>
        <p:txBody>
          <a:bodyPr/>
          <a:lstStyle/>
          <a:p>
            <a:endParaRPr lang="en-US" dirty="0"/>
          </a:p>
        </p:txBody>
      </p:sp>
      <p:pic>
        <p:nvPicPr>
          <p:cNvPr id="13314" name="Picture 2"/>
          <p:cNvPicPr>
            <a:picLocks noChangeAspect="1" noChangeArrowheads="1"/>
          </p:cNvPicPr>
          <p:nvPr/>
        </p:nvPicPr>
        <p:blipFill>
          <a:blip r:embed="rId2"/>
          <a:srcRect/>
          <a:stretch>
            <a:fillRect/>
          </a:stretch>
        </p:blipFill>
        <p:spPr bwMode="auto">
          <a:xfrm>
            <a:off x="1066800" y="1828800"/>
            <a:ext cx="7095235" cy="20621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Tipe</a:t>
            </a:r>
            <a:r>
              <a:rPr lang="en-US" dirty="0" smtClean="0"/>
              <a:t> Data Hazard</a:t>
            </a:r>
            <a:endParaRPr lang="en-US" dirty="0"/>
          </a:p>
        </p:txBody>
      </p:sp>
      <p:sp>
        <p:nvSpPr>
          <p:cNvPr id="3" name="Content Placeholder 2"/>
          <p:cNvSpPr>
            <a:spLocks noGrp="1"/>
          </p:cNvSpPr>
          <p:nvPr>
            <p:ph sz="quarter" idx="1"/>
          </p:nvPr>
        </p:nvSpPr>
        <p:spPr/>
        <p:txBody>
          <a:bodyPr>
            <a:normAutofit/>
          </a:bodyPr>
          <a:lstStyle/>
          <a:p>
            <a:r>
              <a:rPr lang="en-US" sz="4000" dirty="0" smtClean="0"/>
              <a:t>Read After Write (RAW)</a:t>
            </a:r>
          </a:p>
          <a:p>
            <a:r>
              <a:rPr lang="en-US" sz="4000" dirty="0" smtClean="0"/>
              <a:t>Write After Read (WAR)</a:t>
            </a:r>
          </a:p>
          <a:p>
            <a:r>
              <a:rPr lang="en-US" sz="4000" dirty="0" smtClean="0"/>
              <a:t>Write After Write (WAW)</a:t>
            </a:r>
            <a:endParaRPr lang="en-US"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After Write (RAW)</a:t>
            </a:r>
            <a:endParaRPr lang="en-US" dirty="0"/>
          </a:p>
        </p:txBody>
      </p:sp>
      <p:sp>
        <p:nvSpPr>
          <p:cNvPr id="3" name="Content Placeholder 2"/>
          <p:cNvSpPr>
            <a:spLocks noGrp="1"/>
          </p:cNvSpPr>
          <p:nvPr>
            <p:ph sz="quarter" idx="1"/>
          </p:nvPr>
        </p:nvSpPr>
        <p:spPr>
          <a:xfrm>
            <a:off x="612648" y="4267200"/>
            <a:ext cx="8153400" cy="2057400"/>
          </a:xfrm>
        </p:spPr>
        <p:txBody>
          <a:bodyPr>
            <a:normAutofit fontScale="70000" lnSpcReduction="20000"/>
          </a:bodyPr>
          <a:lstStyle/>
          <a:p>
            <a:r>
              <a:rPr lang="en-US" i="1" dirty="0" smtClean="0"/>
              <a:t>i</a:t>
            </a:r>
            <a:r>
              <a:rPr lang="en-US" baseline="-25000" dirty="0" smtClean="0"/>
              <a:t>2 </a:t>
            </a:r>
            <a:r>
              <a:rPr lang="en-US" dirty="0" err="1" smtClean="0"/>
              <a:t>mencoba</a:t>
            </a:r>
            <a:r>
              <a:rPr lang="en-US" dirty="0" smtClean="0"/>
              <a:t> </a:t>
            </a:r>
            <a:r>
              <a:rPr lang="en-US" dirty="0" err="1" smtClean="0"/>
              <a:t>untuk</a:t>
            </a:r>
            <a:r>
              <a:rPr lang="en-US" dirty="0" smtClean="0"/>
              <a:t> </a:t>
            </a:r>
            <a:r>
              <a:rPr lang="en-US" dirty="0" err="1" smtClean="0"/>
              <a:t>membaca</a:t>
            </a:r>
            <a:r>
              <a:rPr lang="en-US" dirty="0" smtClean="0"/>
              <a:t> </a:t>
            </a:r>
            <a:r>
              <a:rPr lang="en-US" dirty="0" err="1" smtClean="0"/>
              <a:t>sumber</a:t>
            </a:r>
            <a:r>
              <a:rPr lang="en-US" dirty="0" smtClean="0"/>
              <a:t> </a:t>
            </a:r>
            <a:r>
              <a:rPr lang="en-US" dirty="0" err="1" smtClean="0"/>
              <a:t>sebelum</a:t>
            </a:r>
            <a:r>
              <a:rPr lang="en-US" dirty="0" smtClean="0"/>
              <a:t> </a:t>
            </a:r>
            <a:r>
              <a:rPr lang="en-US" i="1" dirty="0" smtClean="0"/>
              <a:t>i</a:t>
            </a:r>
            <a:r>
              <a:rPr lang="en-US" baseline="-25000" dirty="0" smtClean="0"/>
              <a:t>1</a:t>
            </a:r>
            <a:r>
              <a:rPr lang="en-US" dirty="0" smtClean="0"/>
              <a:t> </a:t>
            </a:r>
            <a:r>
              <a:rPr lang="en-US" dirty="0" err="1" smtClean="0"/>
              <a:t>menulisnya</a:t>
            </a:r>
            <a:r>
              <a:rPr lang="en-US" dirty="0" smtClean="0"/>
              <a:t>, </a:t>
            </a:r>
            <a:r>
              <a:rPr lang="en-US" dirty="0" err="1" smtClean="0"/>
              <a:t>sehingga</a:t>
            </a:r>
            <a:r>
              <a:rPr lang="en-US" dirty="0" smtClean="0"/>
              <a:t> </a:t>
            </a:r>
            <a:r>
              <a:rPr lang="en-US" i="1" dirty="0" smtClean="0"/>
              <a:t>i</a:t>
            </a:r>
            <a:r>
              <a:rPr lang="en-US" baseline="-25000" dirty="0" smtClean="0"/>
              <a:t>2</a:t>
            </a:r>
            <a:r>
              <a:rPr lang="en-US" dirty="0" smtClean="0"/>
              <a:t> </a:t>
            </a:r>
            <a:r>
              <a:rPr lang="en-US" dirty="0" err="1" smtClean="0"/>
              <a:t>mendapat</a:t>
            </a:r>
            <a:r>
              <a:rPr lang="en-US" dirty="0" smtClean="0"/>
              <a:t> </a:t>
            </a:r>
            <a:r>
              <a:rPr lang="en-US" dirty="0" err="1" smtClean="0"/>
              <a:t>nilai</a:t>
            </a:r>
            <a:r>
              <a:rPr lang="en-US" dirty="0" smtClean="0"/>
              <a:t> lama yang </a:t>
            </a:r>
            <a:r>
              <a:rPr lang="en-US" dirty="0" err="1" smtClean="0"/>
              <a:t>tidak</a:t>
            </a:r>
            <a:r>
              <a:rPr lang="en-US" dirty="0" smtClean="0"/>
              <a:t> </a:t>
            </a:r>
            <a:r>
              <a:rPr lang="en-US" dirty="0" err="1" smtClean="0"/>
              <a:t>benar</a:t>
            </a:r>
            <a:endParaRPr lang="en-US" dirty="0" smtClean="0"/>
          </a:p>
          <a:p>
            <a:r>
              <a:rPr lang="en-US" dirty="0" err="1" smtClean="0"/>
              <a:t>Ini</a:t>
            </a:r>
            <a:r>
              <a:rPr lang="en-US" dirty="0" smtClean="0"/>
              <a:t> </a:t>
            </a:r>
            <a:r>
              <a:rPr lang="en-US" dirty="0" err="1" smtClean="0"/>
              <a:t>adalah</a:t>
            </a:r>
            <a:r>
              <a:rPr lang="en-US" dirty="0" smtClean="0"/>
              <a:t> </a:t>
            </a:r>
            <a:r>
              <a:rPr lang="en-US" dirty="0" err="1" smtClean="0"/>
              <a:t>jenis</a:t>
            </a:r>
            <a:r>
              <a:rPr lang="en-US" dirty="0" smtClean="0"/>
              <a:t> hazard data yang paling </a:t>
            </a:r>
            <a:r>
              <a:rPr lang="en-US" dirty="0" err="1" smtClean="0"/>
              <a:t>umum</a:t>
            </a:r>
            <a:r>
              <a:rPr lang="en-US" dirty="0" smtClean="0"/>
              <a:t> </a:t>
            </a:r>
            <a:r>
              <a:rPr lang="en-US" dirty="0" err="1" smtClean="0"/>
              <a:t>dan</a:t>
            </a:r>
            <a:r>
              <a:rPr lang="en-US" dirty="0" smtClean="0"/>
              <a:t> </a:t>
            </a:r>
            <a:r>
              <a:rPr lang="en-US" dirty="0" err="1" smtClean="0"/>
              <a:t>kita</a:t>
            </a:r>
            <a:r>
              <a:rPr lang="en-US" dirty="0" smtClean="0"/>
              <a:t> </a:t>
            </a:r>
            <a:r>
              <a:rPr lang="en-US" dirty="0" err="1" smtClean="0"/>
              <a:t>menggunakan</a:t>
            </a:r>
            <a:r>
              <a:rPr lang="en-US" dirty="0" smtClean="0"/>
              <a:t> </a:t>
            </a:r>
            <a:r>
              <a:rPr lang="en-US" dirty="0" err="1" smtClean="0"/>
              <a:t>teknik</a:t>
            </a:r>
            <a:r>
              <a:rPr lang="en-US" dirty="0" smtClean="0"/>
              <a:t> forwarding </a:t>
            </a:r>
            <a:r>
              <a:rPr lang="en-US" dirty="0" err="1" smtClean="0"/>
              <a:t>untuk</a:t>
            </a:r>
            <a:r>
              <a:rPr lang="en-US" dirty="0" smtClean="0"/>
              <a:t> </a:t>
            </a:r>
            <a:r>
              <a:rPr lang="en-US" dirty="0" err="1" smtClean="0"/>
              <a:t>mengatasinya</a:t>
            </a:r>
            <a:r>
              <a:rPr lang="en-US" dirty="0" smtClean="0"/>
              <a:t>. </a:t>
            </a:r>
          </a:p>
          <a:p>
            <a:r>
              <a:rPr lang="en-US" dirty="0" err="1" smtClean="0"/>
              <a:t>Teknik</a:t>
            </a:r>
            <a:r>
              <a:rPr lang="en-US" dirty="0" smtClean="0"/>
              <a:t> forwarding </a:t>
            </a:r>
            <a:r>
              <a:rPr lang="en-US" dirty="0" err="1" smtClean="0"/>
              <a:t>adalah</a:t>
            </a:r>
            <a:r>
              <a:rPr lang="en-US" dirty="0" smtClean="0"/>
              <a:t> </a:t>
            </a:r>
            <a:r>
              <a:rPr lang="en-US" dirty="0" err="1" smtClean="0"/>
              <a:t>dengan</a:t>
            </a:r>
            <a:r>
              <a:rPr lang="en-US" dirty="0" smtClean="0"/>
              <a:t> </a:t>
            </a:r>
            <a:r>
              <a:rPr lang="en-US" dirty="0" err="1" smtClean="0"/>
              <a:t>menambahkan</a:t>
            </a:r>
            <a:r>
              <a:rPr lang="en-US" dirty="0" smtClean="0"/>
              <a:t> </a:t>
            </a:r>
            <a:r>
              <a:rPr lang="en-US" dirty="0" err="1" smtClean="0"/>
              <a:t>jalur</a:t>
            </a:r>
            <a:r>
              <a:rPr lang="en-US" dirty="0" smtClean="0"/>
              <a:t> </a:t>
            </a:r>
            <a:r>
              <a:rPr lang="en-US" dirty="0" err="1" smtClean="0"/>
              <a:t>balik</a:t>
            </a:r>
            <a:r>
              <a:rPr lang="en-US" dirty="0" smtClean="0"/>
              <a:t> data </a:t>
            </a:r>
            <a:r>
              <a:rPr lang="en-US" dirty="0" err="1" smtClean="0"/>
              <a:t>dari</a:t>
            </a:r>
            <a:r>
              <a:rPr lang="en-US" dirty="0" smtClean="0"/>
              <a:t> </a:t>
            </a:r>
            <a:r>
              <a:rPr lang="en-US" dirty="0" err="1" smtClean="0"/>
              <a:t>hasil</a:t>
            </a:r>
            <a:r>
              <a:rPr lang="en-US" dirty="0" smtClean="0"/>
              <a:t> </a:t>
            </a:r>
            <a:r>
              <a:rPr lang="en-US" dirty="0" err="1" smtClean="0"/>
              <a:t>operasi</a:t>
            </a:r>
            <a:r>
              <a:rPr lang="en-US" dirty="0" smtClean="0"/>
              <a:t> ALU </a:t>
            </a:r>
            <a:r>
              <a:rPr lang="en-US" dirty="0" err="1" smtClean="0"/>
              <a:t>langsung</a:t>
            </a:r>
            <a:r>
              <a:rPr lang="en-US" dirty="0" smtClean="0"/>
              <a:t> </a:t>
            </a:r>
            <a:r>
              <a:rPr lang="en-US" dirty="0" err="1" smtClean="0"/>
              <a:t>kepada</a:t>
            </a:r>
            <a:r>
              <a:rPr lang="en-US" dirty="0" smtClean="0"/>
              <a:t> </a:t>
            </a:r>
            <a:r>
              <a:rPr lang="en-US" dirty="0" err="1" smtClean="0"/>
              <a:t>sumber</a:t>
            </a:r>
            <a:r>
              <a:rPr lang="en-US" dirty="0" smtClean="0"/>
              <a:t> </a:t>
            </a:r>
            <a:r>
              <a:rPr lang="en-US" dirty="0" err="1" smtClean="0"/>
              <a:t>daya</a:t>
            </a:r>
            <a:r>
              <a:rPr lang="en-US" dirty="0" smtClean="0"/>
              <a:t> yang </a:t>
            </a:r>
            <a:r>
              <a:rPr lang="en-US" dirty="0" err="1" smtClean="0"/>
              <a:t>dibutuhkan</a:t>
            </a:r>
            <a:endParaRPr lang="en-US" dirty="0"/>
          </a:p>
        </p:txBody>
      </p:sp>
      <p:pic>
        <p:nvPicPr>
          <p:cNvPr id="2050" name="Picture 2"/>
          <p:cNvPicPr>
            <a:picLocks noChangeAspect="1" noChangeArrowheads="1"/>
          </p:cNvPicPr>
          <p:nvPr/>
        </p:nvPicPr>
        <p:blipFill>
          <a:blip r:embed="rId2"/>
          <a:srcRect/>
          <a:stretch>
            <a:fillRect/>
          </a:stretch>
        </p:blipFill>
        <p:spPr bwMode="auto">
          <a:xfrm>
            <a:off x="228600" y="1752600"/>
            <a:ext cx="8696325" cy="2019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After Read (WAR)</a:t>
            </a:r>
            <a:endParaRPr lang="en-US" dirty="0"/>
          </a:p>
        </p:txBody>
      </p:sp>
      <p:sp>
        <p:nvSpPr>
          <p:cNvPr id="3" name="Content Placeholder 2"/>
          <p:cNvSpPr>
            <a:spLocks noGrp="1"/>
          </p:cNvSpPr>
          <p:nvPr>
            <p:ph sz="quarter" idx="1"/>
          </p:nvPr>
        </p:nvSpPr>
        <p:spPr>
          <a:xfrm>
            <a:off x="533400" y="3886200"/>
            <a:ext cx="8153400" cy="2590800"/>
          </a:xfrm>
        </p:spPr>
        <p:txBody>
          <a:bodyPr>
            <a:normAutofit fontScale="77500" lnSpcReduction="20000"/>
          </a:bodyPr>
          <a:lstStyle/>
          <a:p>
            <a:r>
              <a:rPr lang="en-US" i="1" dirty="0" smtClean="0"/>
              <a:t>i</a:t>
            </a:r>
            <a:r>
              <a:rPr lang="en-US" baseline="-25000" dirty="0" smtClean="0"/>
              <a:t>2</a:t>
            </a:r>
            <a:r>
              <a:rPr lang="en-US" dirty="0" smtClean="0"/>
              <a:t> </a:t>
            </a:r>
            <a:r>
              <a:rPr lang="en-US" dirty="0" err="1" smtClean="0"/>
              <a:t>mencoba</a:t>
            </a:r>
            <a:r>
              <a:rPr lang="en-US" dirty="0" smtClean="0"/>
              <a:t> </a:t>
            </a:r>
            <a:r>
              <a:rPr lang="en-US" dirty="0" err="1" smtClean="0"/>
              <a:t>menulis</a:t>
            </a:r>
            <a:r>
              <a:rPr lang="en-US" dirty="0" smtClean="0"/>
              <a:t> </a:t>
            </a:r>
            <a:r>
              <a:rPr lang="en-US" dirty="0" err="1" smtClean="0"/>
              <a:t>hasil</a:t>
            </a:r>
            <a:r>
              <a:rPr lang="en-US" dirty="0" smtClean="0"/>
              <a:t> </a:t>
            </a:r>
            <a:r>
              <a:rPr lang="en-US" dirty="0" err="1" smtClean="0"/>
              <a:t>tujuan</a:t>
            </a:r>
            <a:r>
              <a:rPr lang="en-US" dirty="0" smtClean="0"/>
              <a:t> </a:t>
            </a:r>
            <a:r>
              <a:rPr lang="en-US" dirty="0" err="1" smtClean="0"/>
              <a:t>sebelum</a:t>
            </a:r>
            <a:r>
              <a:rPr lang="en-US" dirty="0" smtClean="0"/>
              <a:t> </a:t>
            </a:r>
            <a:r>
              <a:rPr lang="en-US" dirty="0" err="1" smtClean="0"/>
              <a:t>dibaca</a:t>
            </a:r>
            <a:r>
              <a:rPr lang="en-US" dirty="0" smtClean="0"/>
              <a:t> </a:t>
            </a:r>
            <a:r>
              <a:rPr lang="en-US" dirty="0" err="1" smtClean="0"/>
              <a:t>oleh</a:t>
            </a:r>
            <a:r>
              <a:rPr lang="en-US" dirty="0" smtClean="0"/>
              <a:t> </a:t>
            </a:r>
            <a:r>
              <a:rPr lang="en-US" i="1" dirty="0" smtClean="0"/>
              <a:t>i</a:t>
            </a:r>
            <a:r>
              <a:rPr lang="en-US" baseline="-25000" dirty="0" smtClean="0"/>
              <a:t>1</a:t>
            </a:r>
            <a:r>
              <a:rPr lang="en-US" dirty="0" smtClean="0"/>
              <a:t>, </a:t>
            </a:r>
            <a:r>
              <a:rPr lang="en-US" dirty="0" err="1" smtClean="0"/>
              <a:t>sehingga</a:t>
            </a:r>
            <a:r>
              <a:rPr lang="en-US" dirty="0" smtClean="0"/>
              <a:t> </a:t>
            </a:r>
            <a:r>
              <a:rPr lang="en-US" i="1" dirty="0" smtClean="0"/>
              <a:t>i</a:t>
            </a:r>
            <a:r>
              <a:rPr lang="en-US" baseline="-25000" dirty="0" smtClean="0"/>
              <a:t>1</a:t>
            </a:r>
            <a:r>
              <a:rPr lang="en-US" dirty="0" smtClean="0"/>
              <a:t> </a:t>
            </a:r>
            <a:r>
              <a:rPr lang="en-US" dirty="0" err="1" smtClean="0"/>
              <a:t>memperoleh</a:t>
            </a:r>
            <a:r>
              <a:rPr lang="en-US" dirty="0" smtClean="0"/>
              <a:t> </a:t>
            </a:r>
            <a:r>
              <a:rPr lang="en-US" dirty="0" err="1" smtClean="0"/>
              <a:t>nilai</a:t>
            </a:r>
            <a:r>
              <a:rPr lang="en-US" dirty="0" smtClean="0"/>
              <a:t> </a:t>
            </a:r>
            <a:r>
              <a:rPr lang="en-US" dirty="0" err="1" smtClean="0"/>
              <a:t>baru</a:t>
            </a:r>
            <a:r>
              <a:rPr lang="en-US" dirty="0" smtClean="0"/>
              <a:t> </a:t>
            </a:r>
            <a:r>
              <a:rPr lang="en-US" dirty="0" err="1" smtClean="0"/>
              <a:t>dari</a:t>
            </a:r>
            <a:r>
              <a:rPr lang="en-US" dirty="0" smtClean="0"/>
              <a:t> R</a:t>
            </a:r>
            <a:r>
              <a:rPr lang="en-US" baseline="-25000" dirty="0" smtClean="0"/>
              <a:t>4</a:t>
            </a:r>
            <a:r>
              <a:rPr lang="en-US" dirty="0" smtClean="0"/>
              <a:t> yang </a:t>
            </a:r>
            <a:r>
              <a:rPr lang="en-US" dirty="0" err="1" smtClean="0"/>
              <a:t>salah</a:t>
            </a:r>
            <a:endParaRPr lang="en-US" dirty="0" smtClean="0"/>
          </a:p>
          <a:p>
            <a:r>
              <a:rPr lang="en-US" dirty="0" err="1" smtClean="0"/>
              <a:t>Ini</a:t>
            </a:r>
            <a:r>
              <a:rPr lang="en-US" dirty="0" smtClean="0"/>
              <a:t> </a:t>
            </a:r>
            <a:r>
              <a:rPr lang="en-US" dirty="0" err="1" smtClean="0"/>
              <a:t>tidak</a:t>
            </a:r>
            <a:r>
              <a:rPr lang="en-US" dirty="0" smtClean="0"/>
              <a:t> </a:t>
            </a:r>
            <a:r>
              <a:rPr lang="en-US" dirty="0" err="1" smtClean="0"/>
              <a:t>akan</a:t>
            </a:r>
            <a:r>
              <a:rPr lang="en-US" dirty="0" smtClean="0"/>
              <a:t> </a:t>
            </a:r>
            <a:r>
              <a:rPr lang="en-US" dirty="0" err="1" smtClean="0"/>
              <a:t>terjadi</a:t>
            </a:r>
            <a:r>
              <a:rPr lang="en-US" dirty="0" smtClean="0"/>
              <a:t> </a:t>
            </a:r>
            <a:r>
              <a:rPr lang="en-US" dirty="0" err="1" smtClean="0"/>
              <a:t>pada</a:t>
            </a:r>
            <a:r>
              <a:rPr lang="en-US" dirty="0" smtClean="0"/>
              <a:t> </a:t>
            </a:r>
            <a:r>
              <a:rPr lang="en-US" dirty="0" err="1" smtClean="0"/>
              <a:t>contoh</a:t>
            </a:r>
            <a:r>
              <a:rPr lang="en-US" dirty="0" smtClean="0"/>
              <a:t> pipeline </a:t>
            </a:r>
            <a:r>
              <a:rPr lang="en-US" dirty="0" err="1" smtClean="0"/>
              <a:t>karena</a:t>
            </a:r>
            <a:r>
              <a:rPr lang="en-US" dirty="0" smtClean="0"/>
              <a:t> </a:t>
            </a:r>
            <a:r>
              <a:rPr lang="en-US" dirty="0" err="1" smtClean="0"/>
              <a:t>semua</a:t>
            </a:r>
            <a:r>
              <a:rPr lang="en-US" dirty="0" smtClean="0"/>
              <a:t> </a:t>
            </a:r>
            <a:r>
              <a:rPr lang="en-US" dirty="0" err="1" smtClean="0"/>
              <a:t>pembacaan</a:t>
            </a:r>
            <a:r>
              <a:rPr lang="en-US" dirty="0" smtClean="0"/>
              <a:t> </a:t>
            </a:r>
            <a:r>
              <a:rPr lang="en-US" dirty="0" err="1" smtClean="0"/>
              <a:t>adalah</a:t>
            </a:r>
            <a:r>
              <a:rPr lang="en-US" dirty="0" smtClean="0"/>
              <a:t> </a:t>
            </a:r>
            <a:r>
              <a:rPr lang="en-US" dirty="0" err="1" smtClean="0"/>
              <a:t>pada</a:t>
            </a:r>
            <a:r>
              <a:rPr lang="en-US" dirty="0" smtClean="0"/>
              <a:t> </a:t>
            </a:r>
            <a:r>
              <a:rPr lang="en-US" dirty="0" err="1" smtClean="0"/>
              <a:t>tahap</a:t>
            </a:r>
            <a:r>
              <a:rPr lang="en-US" dirty="0" smtClean="0"/>
              <a:t> </a:t>
            </a:r>
            <a:r>
              <a:rPr lang="en-US" dirty="0" err="1" smtClean="0"/>
              <a:t>awal</a:t>
            </a:r>
            <a:r>
              <a:rPr lang="en-US" dirty="0" smtClean="0"/>
              <a:t> (ID) </a:t>
            </a:r>
            <a:r>
              <a:rPr lang="en-US" dirty="0" err="1" smtClean="0"/>
              <a:t>dan</a:t>
            </a:r>
            <a:r>
              <a:rPr lang="en-US" dirty="0" smtClean="0"/>
              <a:t> </a:t>
            </a:r>
            <a:r>
              <a:rPr lang="en-US" dirty="0" err="1" smtClean="0"/>
              <a:t>semua</a:t>
            </a:r>
            <a:r>
              <a:rPr lang="en-US" dirty="0" smtClean="0"/>
              <a:t> </a:t>
            </a:r>
            <a:r>
              <a:rPr lang="en-US" dirty="0" err="1" smtClean="0"/>
              <a:t>penulisan</a:t>
            </a:r>
            <a:r>
              <a:rPr lang="en-US" dirty="0" smtClean="0"/>
              <a:t> </a:t>
            </a:r>
            <a:r>
              <a:rPr lang="en-US" dirty="0" err="1" smtClean="0"/>
              <a:t>pada</a:t>
            </a:r>
            <a:r>
              <a:rPr lang="en-US" dirty="0" smtClean="0"/>
              <a:t> </a:t>
            </a:r>
            <a:r>
              <a:rPr lang="en-US" dirty="0" err="1" smtClean="0"/>
              <a:t>tahap</a:t>
            </a:r>
            <a:r>
              <a:rPr lang="en-US" dirty="0" smtClean="0"/>
              <a:t> </a:t>
            </a:r>
            <a:r>
              <a:rPr lang="en-US" dirty="0" err="1" smtClean="0"/>
              <a:t>akhir</a:t>
            </a:r>
            <a:r>
              <a:rPr lang="en-US" dirty="0" smtClean="0"/>
              <a:t> (WB)</a:t>
            </a:r>
          </a:p>
          <a:p>
            <a:r>
              <a:rPr lang="en-US" dirty="0" smtClean="0"/>
              <a:t>Hazard </a:t>
            </a:r>
            <a:r>
              <a:rPr lang="en-US" dirty="0" err="1" smtClean="0"/>
              <a:t>ini</a:t>
            </a:r>
            <a:r>
              <a:rPr lang="en-US" dirty="0" smtClean="0"/>
              <a:t> </a:t>
            </a:r>
            <a:r>
              <a:rPr lang="en-US" dirty="0" err="1" smtClean="0"/>
              <a:t>terjasi</a:t>
            </a:r>
            <a:r>
              <a:rPr lang="en-US" dirty="0" smtClean="0"/>
              <a:t> </a:t>
            </a:r>
            <a:r>
              <a:rPr lang="en-US" dirty="0" err="1" smtClean="0"/>
              <a:t>ketika</a:t>
            </a:r>
            <a:r>
              <a:rPr lang="en-US" dirty="0" smtClean="0"/>
              <a:t> </a:t>
            </a:r>
            <a:r>
              <a:rPr lang="en-US" dirty="0" err="1" smtClean="0"/>
              <a:t>terdapat</a:t>
            </a:r>
            <a:r>
              <a:rPr lang="en-US" dirty="0" smtClean="0"/>
              <a:t> </a:t>
            </a:r>
            <a:r>
              <a:rPr lang="en-US" dirty="0" err="1" smtClean="0"/>
              <a:t>instruksi-instruksi</a:t>
            </a:r>
            <a:r>
              <a:rPr lang="en-US" dirty="0" smtClean="0"/>
              <a:t> yang </a:t>
            </a:r>
            <a:r>
              <a:rPr lang="en-US" dirty="0" err="1" smtClean="0"/>
              <a:t>menulis</a:t>
            </a:r>
            <a:r>
              <a:rPr lang="en-US" dirty="0" smtClean="0"/>
              <a:t> </a:t>
            </a:r>
            <a:r>
              <a:rPr lang="en-US" dirty="0" err="1" smtClean="0"/>
              <a:t>pada</a:t>
            </a:r>
            <a:r>
              <a:rPr lang="en-US" dirty="0" smtClean="0"/>
              <a:t> </a:t>
            </a:r>
            <a:r>
              <a:rPr lang="en-US" dirty="0" err="1" smtClean="0"/>
              <a:t>tahap</a:t>
            </a:r>
            <a:r>
              <a:rPr lang="en-US" dirty="0" smtClean="0"/>
              <a:t> </a:t>
            </a:r>
            <a:r>
              <a:rPr lang="en-US" dirty="0" err="1" smtClean="0"/>
              <a:t>awal</a:t>
            </a:r>
            <a:r>
              <a:rPr lang="en-US" dirty="0" smtClean="0"/>
              <a:t> pipeline, </a:t>
            </a:r>
            <a:r>
              <a:rPr lang="en-US" dirty="0" err="1" smtClean="0"/>
              <a:t>dan</a:t>
            </a:r>
            <a:r>
              <a:rPr lang="en-US" dirty="0" smtClean="0"/>
              <a:t> </a:t>
            </a:r>
            <a:r>
              <a:rPr lang="en-US" dirty="0" err="1" smtClean="0"/>
              <a:t>instruksi</a:t>
            </a:r>
            <a:r>
              <a:rPr lang="en-US" dirty="0" smtClean="0"/>
              <a:t> lain yang </a:t>
            </a:r>
            <a:r>
              <a:rPr lang="en-US" dirty="0" err="1" smtClean="0"/>
              <a:t>membaca</a:t>
            </a:r>
            <a:r>
              <a:rPr lang="en-US" dirty="0" smtClean="0"/>
              <a:t> </a:t>
            </a:r>
            <a:r>
              <a:rPr lang="en-US" dirty="0" err="1" smtClean="0"/>
              <a:t>sumber</a:t>
            </a:r>
            <a:r>
              <a:rPr lang="en-US" dirty="0" smtClean="0"/>
              <a:t> </a:t>
            </a:r>
            <a:r>
              <a:rPr lang="en-US" dirty="0" err="1" smtClean="0"/>
              <a:t>pada</a:t>
            </a:r>
            <a:r>
              <a:rPr lang="en-US" dirty="0" smtClean="0"/>
              <a:t> </a:t>
            </a:r>
            <a:r>
              <a:rPr lang="en-US" dirty="0" err="1" smtClean="0"/>
              <a:t>bagian</a:t>
            </a:r>
            <a:r>
              <a:rPr lang="en-US" dirty="0" smtClean="0"/>
              <a:t> </a:t>
            </a:r>
            <a:r>
              <a:rPr lang="en-US" dirty="0" err="1" smtClean="0"/>
              <a:t>akhir</a:t>
            </a:r>
            <a:r>
              <a:rPr lang="en-US" dirty="0" smtClean="0"/>
              <a:t> pipeline.</a:t>
            </a:r>
            <a:endParaRPr lang="en-US" dirty="0"/>
          </a:p>
        </p:txBody>
      </p:sp>
      <p:pic>
        <p:nvPicPr>
          <p:cNvPr id="3074" name="Picture 2"/>
          <p:cNvPicPr>
            <a:picLocks noChangeAspect="1" noChangeArrowheads="1"/>
          </p:cNvPicPr>
          <p:nvPr/>
        </p:nvPicPr>
        <p:blipFill>
          <a:blip r:embed="rId2"/>
          <a:srcRect/>
          <a:stretch>
            <a:fillRect/>
          </a:stretch>
        </p:blipFill>
        <p:spPr bwMode="auto">
          <a:xfrm>
            <a:off x="457200" y="1676400"/>
            <a:ext cx="8477250" cy="1971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fontScale="90000"/>
          </a:bodyPr>
          <a:lstStyle/>
          <a:p>
            <a:r>
              <a:rPr lang="en-US" b="1" dirty="0" smtClean="0"/>
              <a:t>1. </a:t>
            </a:r>
            <a:r>
              <a:rPr lang="en-US" b="1" dirty="0" err="1" smtClean="0"/>
              <a:t>Struktur</a:t>
            </a:r>
            <a:r>
              <a:rPr lang="en-US" b="1" dirty="0" smtClean="0"/>
              <a:t> Pipeline (Pipeline Structure)</a:t>
            </a:r>
            <a:endParaRPr lang="en-US" b="1" dirty="0"/>
          </a:p>
        </p:txBody>
      </p:sp>
      <p:sp>
        <p:nvSpPr>
          <p:cNvPr id="3" name="Content Placeholder 2"/>
          <p:cNvSpPr>
            <a:spLocks noGrp="1"/>
          </p:cNvSpPr>
          <p:nvPr>
            <p:ph sz="quarter" idx="1"/>
          </p:nvPr>
        </p:nvSpPr>
        <p:spPr>
          <a:xfrm>
            <a:off x="304800" y="1752600"/>
            <a:ext cx="8382000" cy="1828800"/>
          </a:xfrm>
        </p:spPr>
        <p:txBody>
          <a:bodyPr>
            <a:normAutofit fontScale="70000" lnSpcReduction="20000"/>
          </a:bodyPr>
          <a:lstStyle/>
          <a:p>
            <a:r>
              <a:rPr lang="en-US" dirty="0" err="1" smtClean="0"/>
              <a:t>Teknik</a:t>
            </a:r>
            <a:r>
              <a:rPr lang="en-US" dirty="0" smtClean="0"/>
              <a:t> </a:t>
            </a:r>
            <a:r>
              <a:rPr lang="en-US" dirty="0" err="1" smtClean="0"/>
              <a:t>perancangan</a:t>
            </a:r>
            <a:r>
              <a:rPr lang="en-US" dirty="0" smtClean="0"/>
              <a:t> pipeline </a:t>
            </a:r>
            <a:r>
              <a:rPr lang="en-US" dirty="0" err="1" smtClean="0"/>
              <a:t>mendekomposisikan</a:t>
            </a:r>
            <a:r>
              <a:rPr lang="en-US" dirty="0" smtClean="0"/>
              <a:t> </a:t>
            </a:r>
            <a:r>
              <a:rPr lang="en-US" dirty="0" err="1" smtClean="0"/>
              <a:t>sebarisan</a:t>
            </a:r>
            <a:r>
              <a:rPr lang="en-US" dirty="0" smtClean="0"/>
              <a:t> </a:t>
            </a:r>
            <a:r>
              <a:rPr lang="en-US" dirty="0" err="1" smtClean="0"/>
              <a:t>proses</a:t>
            </a:r>
            <a:r>
              <a:rPr lang="en-US" dirty="0" smtClean="0"/>
              <a:t> </a:t>
            </a:r>
            <a:r>
              <a:rPr lang="en-US" dirty="0" err="1" smtClean="0"/>
              <a:t>ke</a:t>
            </a:r>
            <a:r>
              <a:rPr lang="en-US" dirty="0" smtClean="0"/>
              <a:t> </a:t>
            </a:r>
            <a:r>
              <a:rPr lang="en-US" dirty="0" err="1" smtClean="0"/>
              <a:t>dalam</a:t>
            </a:r>
            <a:r>
              <a:rPr lang="en-US" dirty="0" smtClean="0"/>
              <a:t> sub-sub </a:t>
            </a:r>
            <a:r>
              <a:rPr lang="en-US" dirty="0" err="1" smtClean="0"/>
              <a:t>proses</a:t>
            </a:r>
            <a:r>
              <a:rPr lang="en-US" dirty="0" smtClean="0"/>
              <a:t> </a:t>
            </a:r>
            <a:r>
              <a:rPr lang="en-US" dirty="0" err="1" smtClean="0"/>
              <a:t>atau</a:t>
            </a:r>
            <a:r>
              <a:rPr lang="en-US" dirty="0" smtClean="0"/>
              <a:t> </a:t>
            </a:r>
            <a:r>
              <a:rPr lang="en-US" dirty="0" err="1" smtClean="0"/>
              <a:t>segmen</a:t>
            </a:r>
            <a:r>
              <a:rPr lang="en-US" dirty="0" smtClean="0"/>
              <a:t>. </a:t>
            </a:r>
            <a:r>
              <a:rPr lang="en-US" dirty="0" err="1" smtClean="0"/>
              <a:t>Setiap</a:t>
            </a:r>
            <a:r>
              <a:rPr lang="en-US" dirty="0" smtClean="0"/>
              <a:t> stadium </a:t>
            </a:r>
            <a:r>
              <a:rPr lang="en-US" dirty="0" err="1" smtClean="0"/>
              <a:t>melakukan</a:t>
            </a:r>
            <a:r>
              <a:rPr lang="en-US" dirty="0" smtClean="0"/>
              <a:t> </a:t>
            </a:r>
            <a:r>
              <a:rPr lang="en-US" dirty="0" err="1" smtClean="0"/>
              <a:t>fungsi</a:t>
            </a:r>
            <a:r>
              <a:rPr lang="en-US" dirty="0" smtClean="0"/>
              <a:t> </a:t>
            </a:r>
            <a:r>
              <a:rPr lang="en-US" dirty="0" err="1" smtClean="0"/>
              <a:t>khusus</a:t>
            </a:r>
            <a:r>
              <a:rPr lang="en-US" dirty="0" smtClean="0"/>
              <a:t> </a:t>
            </a:r>
            <a:r>
              <a:rPr lang="en-US" dirty="0" err="1" smtClean="0"/>
              <a:t>dan</a:t>
            </a:r>
            <a:r>
              <a:rPr lang="en-US" dirty="0" smtClean="0"/>
              <a:t> </a:t>
            </a:r>
            <a:r>
              <a:rPr lang="en-US" dirty="0" err="1" smtClean="0"/>
              <a:t>menghasilkan</a:t>
            </a:r>
            <a:r>
              <a:rPr lang="en-US" dirty="0" smtClean="0"/>
              <a:t> </a:t>
            </a:r>
            <a:r>
              <a:rPr lang="en-US" dirty="0" err="1" smtClean="0"/>
              <a:t>suatu</a:t>
            </a:r>
            <a:r>
              <a:rPr lang="en-US" dirty="0" smtClean="0"/>
              <a:t> output yang </a:t>
            </a:r>
            <a:r>
              <a:rPr lang="en-US" dirty="0" err="1" smtClean="0"/>
              <a:t>dikehendaki</a:t>
            </a:r>
            <a:r>
              <a:rPr lang="en-US" dirty="0" smtClean="0"/>
              <a:t> </a:t>
            </a:r>
            <a:r>
              <a:rPr lang="en-US" dirty="0" err="1" smtClean="0"/>
              <a:t>dengan</a:t>
            </a:r>
            <a:r>
              <a:rPr lang="en-US" dirty="0" smtClean="0"/>
              <a:t> </a:t>
            </a:r>
            <a:r>
              <a:rPr lang="en-US" dirty="0" err="1" smtClean="0"/>
              <a:t>segera</a:t>
            </a:r>
            <a:r>
              <a:rPr lang="en-US" dirty="0" smtClean="0"/>
              <a:t>.</a:t>
            </a:r>
          </a:p>
          <a:p>
            <a:r>
              <a:rPr lang="en-US" dirty="0" err="1" smtClean="0"/>
              <a:t>Setiap</a:t>
            </a:r>
            <a:r>
              <a:rPr lang="en-US" dirty="0" smtClean="0"/>
              <a:t> stadium </a:t>
            </a:r>
            <a:r>
              <a:rPr lang="en-US" dirty="0" err="1" smtClean="0"/>
              <a:t>akan</a:t>
            </a:r>
            <a:r>
              <a:rPr lang="en-US" dirty="0" smtClean="0"/>
              <a:t> </a:t>
            </a:r>
            <a:r>
              <a:rPr lang="en-US" dirty="0" err="1" smtClean="0"/>
              <a:t>memuat</a:t>
            </a:r>
            <a:r>
              <a:rPr lang="en-US" dirty="0" smtClean="0"/>
              <a:t> </a:t>
            </a:r>
            <a:r>
              <a:rPr lang="en-US" dirty="0" err="1" smtClean="0"/>
              <a:t>suatu</a:t>
            </a:r>
            <a:r>
              <a:rPr lang="en-US" dirty="0" smtClean="0"/>
              <a:t> input latch, </a:t>
            </a:r>
            <a:r>
              <a:rPr lang="en-US" dirty="0" err="1" smtClean="0"/>
              <a:t>atau</a:t>
            </a:r>
            <a:r>
              <a:rPr lang="en-US" dirty="0" smtClean="0"/>
              <a:t> </a:t>
            </a:r>
            <a:r>
              <a:rPr lang="en-US" dirty="0" err="1" smtClean="0"/>
              <a:t>disebut</a:t>
            </a:r>
            <a:r>
              <a:rPr lang="en-US" dirty="0" smtClean="0"/>
              <a:t> </a:t>
            </a:r>
            <a:r>
              <a:rPr lang="en-US" dirty="0" err="1" smtClean="0"/>
              <a:t>juga</a:t>
            </a:r>
            <a:r>
              <a:rPr lang="en-US" dirty="0" smtClean="0"/>
              <a:t> register </a:t>
            </a:r>
            <a:r>
              <a:rPr lang="en-US" dirty="0" err="1" smtClean="0"/>
              <a:t>atau</a:t>
            </a:r>
            <a:r>
              <a:rPr lang="en-US" dirty="0" smtClean="0"/>
              <a:t> buffer, yang </a:t>
            </a:r>
            <a:r>
              <a:rPr lang="en-US" dirty="0" err="1" smtClean="0"/>
              <a:t>diikuti</a:t>
            </a:r>
            <a:r>
              <a:rPr lang="en-US" dirty="0" smtClean="0"/>
              <a:t> </a:t>
            </a:r>
            <a:r>
              <a:rPr lang="en-US" dirty="0" err="1" smtClean="0"/>
              <a:t>oleh</a:t>
            </a:r>
            <a:r>
              <a:rPr lang="en-US" dirty="0" smtClean="0"/>
              <a:t> </a:t>
            </a:r>
            <a:r>
              <a:rPr lang="en-US" dirty="0" err="1" smtClean="0"/>
              <a:t>satu</a:t>
            </a:r>
            <a:r>
              <a:rPr lang="en-US" dirty="0" smtClean="0"/>
              <a:t> </a:t>
            </a:r>
            <a:r>
              <a:rPr lang="en-US" dirty="0" err="1" smtClean="0"/>
              <a:t>sirkuit</a:t>
            </a:r>
            <a:r>
              <a:rPr lang="en-US" dirty="0" smtClean="0"/>
              <a:t> </a:t>
            </a:r>
            <a:r>
              <a:rPr lang="en-US" dirty="0" err="1" smtClean="0"/>
              <a:t>pemrosesan</a:t>
            </a:r>
            <a:r>
              <a:rPr lang="en-US" dirty="0" smtClean="0"/>
              <a:t>. </a:t>
            </a:r>
            <a:r>
              <a:rPr lang="en-US" dirty="0" err="1" smtClean="0"/>
              <a:t>Sinyal</a:t>
            </a:r>
            <a:r>
              <a:rPr lang="en-US" dirty="0" smtClean="0"/>
              <a:t> clock </a:t>
            </a:r>
            <a:r>
              <a:rPr lang="en-US" dirty="0" err="1" smtClean="0"/>
              <a:t>dikoneksikan</a:t>
            </a:r>
            <a:r>
              <a:rPr lang="en-US" dirty="0" smtClean="0"/>
              <a:t> </a:t>
            </a:r>
            <a:r>
              <a:rPr lang="en-US" dirty="0" err="1" smtClean="0"/>
              <a:t>ke</a:t>
            </a:r>
            <a:r>
              <a:rPr lang="en-US" dirty="0" smtClean="0"/>
              <a:t> </a:t>
            </a:r>
            <a:r>
              <a:rPr lang="en-US" dirty="0" err="1" smtClean="0"/>
              <a:t>masing-masing</a:t>
            </a:r>
            <a:r>
              <a:rPr lang="en-US" dirty="0" smtClean="0"/>
              <a:t> input latch </a:t>
            </a:r>
            <a:endParaRPr lang="en-US" dirty="0"/>
          </a:p>
        </p:txBody>
      </p:sp>
      <p:pic>
        <p:nvPicPr>
          <p:cNvPr id="15362" name="Picture 2"/>
          <p:cNvPicPr>
            <a:picLocks noChangeAspect="1" noChangeArrowheads="1"/>
          </p:cNvPicPr>
          <p:nvPr/>
        </p:nvPicPr>
        <p:blipFill>
          <a:blip r:embed="rId2"/>
          <a:srcRect/>
          <a:stretch>
            <a:fillRect/>
          </a:stretch>
        </p:blipFill>
        <p:spPr bwMode="auto">
          <a:xfrm>
            <a:off x="1524000" y="3810000"/>
            <a:ext cx="6096000" cy="29226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After Write (WAW)</a:t>
            </a:r>
            <a:endParaRPr lang="en-US" dirty="0"/>
          </a:p>
        </p:txBody>
      </p:sp>
      <p:sp>
        <p:nvSpPr>
          <p:cNvPr id="3" name="Content Placeholder 2"/>
          <p:cNvSpPr>
            <a:spLocks noGrp="1"/>
          </p:cNvSpPr>
          <p:nvPr>
            <p:ph sz="quarter" idx="1"/>
          </p:nvPr>
        </p:nvSpPr>
        <p:spPr>
          <a:xfrm>
            <a:off x="612648" y="4038600"/>
            <a:ext cx="8153400" cy="2057400"/>
          </a:xfrm>
        </p:spPr>
        <p:txBody>
          <a:bodyPr>
            <a:normAutofit fontScale="85000" lnSpcReduction="20000"/>
          </a:bodyPr>
          <a:lstStyle/>
          <a:p>
            <a:r>
              <a:rPr lang="en-US" i="1" dirty="0" smtClean="0"/>
              <a:t>i</a:t>
            </a:r>
            <a:r>
              <a:rPr lang="en-US" i="1" baseline="-25000" dirty="0" smtClean="0"/>
              <a:t>2</a:t>
            </a:r>
            <a:r>
              <a:rPr lang="en-US" dirty="0" smtClean="0"/>
              <a:t> </a:t>
            </a:r>
            <a:r>
              <a:rPr lang="en-US" dirty="0" err="1" smtClean="0"/>
              <a:t>mencoba</a:t>
            </a:r>
            <a:r>
              <a:rPr lang="en-US" dirty="0" smtClean="0"/>
              <a:t> </a:t>
            </a:r>
            <a:r>
              <a:rPr lang="en-US" dirty="0" err="1" smtClean="0"/>
              <a:t>untuk</a:t>
            </a:r>
            <a:r>
              <a:rPr lang="en-US" dirty="0" smtClean="0"/>
              <a:t> </a:t>
            </a:r>
            <a:r>
              <a:rPr lang="en-US" dirty="0" err="1" smtClean="0"/>
              <a:t>menulis</a:t>
            </a:r>
            <a:r>
              <a:rPr lang="en-US" dirty="0" smtClean="0"/>
              <a:t> operand </a:t>
            </a:r>
            <a:r>
              <a:rPr lang="en-US" dirty="0" err="1" smtClean="0"/>
              <a:t>sebelum</a:t>
            </a:r>
            <a:r>
              <a:rPr lang="en-US" dirty="0" smtClean="0"/>
              <a:t> </a:t>
            </a:r>
            <a:r>
              <a:rPr lang="en-US" dirty="0" err="1" smtClean="0"/>
              <a:t>ditulis</a:t>
            </a:r>
            <a:r>
              <a:rPr lang="en-US" dirty="0" smtClean="0"/>
              <a:t> </a:t>
            </a:r>
            <a:r>
              <a:rPr lang="en-US" dirty="0" err="1" smtClean="0"/>
              <a:t>oleh</a:t>
            </a:r>
            <a:r>
              <a:rPr lang="en-US" dirty="0" smtClean="0"/>
              <a:t> </a:t>
            </a:r>
            <a:r>
              <a:rPr lang="en-US" i="1" dirty="0" smtClean="0"/>
              <a:t>i</a:t>
            </a:r>
            <a:r>
              <a:rPr lang="en-US" baseline="-25000" dirty="0" smtClean="0"/>
              <a:t>1</a:t>
            </a:r>
            <a:r>
              <a:rPr lang="en-US" dirty="0" smtClean="0"/>
              <a:t>. </a:t>
            </a:r>
            <a:r>
              <a:rPr lang="en-US" dirty="0" err="1" smtClean="0"/>
              <a:t>penulisan</a:t>
            </a:r>
            <a:r>
              <a:rPr lang="en-US" dirty="0" smtClean="0"/>
              <a:t> </a:t>
            </a:r>
            <a:r>
              <a:rPr lang="en-US" dirty="0" err="1" smtClean="0"/>
              <a:t>berakhir</a:t>
            </a:r>
            <a:r>
              <a:rPr lang="en-US" dirty="0" smtClean="0"/>
              <a:t> </a:t>
            </a:r>
            <a:r>
              <a:rPr lang="en-US" dirty="0" err="1" smtClean="0"/>
              <a:t>dilaksanakan</a:t>
            </a:r>
            <a:r>
              <a:rPr lang="en-US" dirty="0" smtClean="0"/>
              <a:t> </a:t>
            </a:r>
            <a:r>
              <a:rPr lang="en-US" dirty="0" err="1" smtClean="0"/>
              <a:t>dengan</a:t>
            </a:r>
            <a:r>
              <a:rPr lang="en-US" dirty="0" smtClean="0"/>
              <a:t> </a:t>
            </a:r>
            <a:r>
              <a:rPr lang="en-US" dirty="0" err="1" smtClean="0"/>
              <a:t>urutan</a:t>
            </a:r>
            <a:r>
              <a:rPr lang="en-US" dirty="0" smtClean="0"/>
              <a:t> yang </a:t>
            </a:r>
            <a:r>
              <a:rPr lang="en-US" dirty="0" err="1" smtClean="0"/>
              <a:t>salah</a:t>
            </a:r>
            <a:r>
              <a:rPr lang="en-US" dirty="0" smtClean="0"/>
              <a:t>, </a:t>
            </a:r>
            <a:r>
              <a:rPr lang="en-US" dirty="0" err="1" smtClean="0"/>
              <a:t>meninggalkan</a:t>
            </a:r>
            <a:r>
              <a:rPr lang="en-US" dirty="0" smtClean="0"/>
              <a:t> </a:t>
            </a:r>
            <a:r>
              <a:rPr lang="en-US" dirty="0" err="1" smtClean="0"/>
              <a:t>nilai</a:t>
            </a:r>
            <a:r>
              <a:rPr lang="en-US" dirty="0" smtClean="0"/>
              <a:t> yang </a:t>
            </a:r>
            <a:r>
              <a:rPr lang="en-US" dirty="0" err="1" smtClean="0"/>
              <a:t>ditulis</a:t>
            </a:r>
            <a:r>
              <a:rPr lang="en-US" dirty="0" smtClean="0"/>
              <a:t> </a:t>
            </a:r>
            <a:r>
              <a:rPr lang="en-US" dirty="0" err="1" smtClean="0"/>
              <a:t>oleh</a:t>
            </a:r>
            <a:r>
              <a:rPr lang="en-US" dirty="0" smtClean="0"/>
              <a:t> </a:t>
            </a:r>
            <a:r>
              <a:rPr lang="en-US" i="1" dirty="0" smtClean="0"/>
              <a:t>i</a:t>
            </a:r>
            <a:r>
              <a:rPr lang="en-US" baseline="-25000" dirty="0" smtClean="0"/>
              <a:t>1</a:t>
            </a:r>
            <a:r>
              <a:rPr lang="en-US" dirty="0" smtClean="0"/>
              <a:t> </a:t>
            </a:r>
            <a:r>
              <a:rPr lang="en-US" dirty="0" err="1" smtClean="0"/>
              <a:t>bukan</a:t>
            </a:r>
            <a:r>
              <a:rPr lang="en-US" dirty="0" smtClean="0"/>
              <a:t> </a:t>
            </a:r>
            <a:r>
              <a:rPr lang="en-US" dirty="0" err="1" smtClean="0"/>
              <a:t>nilai</a:t>
            </a:r>
            <a:r>
              <a:rPr lang="en-US" dirty="0" smtClean="0"/>
              <a:t> yang </a:t>
            </a:r>
            <a:r>
              <a:rPr lang="en-US" dirty="0" err="1" smtClean="0"/>
              <a:t>ditulis</a:t>
            </a:r>
            <a:r>
              <a:rPr lang="en-US" dirty="0" smtClean="0"/>
              <a:t> </a:t>
            </a:r>
            <a:r>
              <a:rPr lang="en-US" dirty="0" err="1" smtClean="0"/>
              <a:t>oleh</a:t>
            </a:r>
            <a:r>
              <a:rPr lang="en-US" dirty="0" smtClean="0"/>
              <a:t> </a:t>
            </a:r>
            <a:r>
              <a:rPr lang="en-US" i="1" dirty="0" smtClean="0"/>
              <a:t>i</a:t>
            </a:r>
            <a:r>
              <a:rPr lang="en-US" baseline="-25000" dirty="0" smtClean="0"/>
              <a:t>2</a:t>
            </a:r>
            <a:r>
              <a:rPr lang="en-US" dirty="0" smtClean="0"/>
              <a:t>.</a:t>
            </a:r>
          </a:p>
          <a:p>
            <a:r>
              <a:rPr lang="en-US" dirty="0" smtClean="0"/>
              <a:t>Hazard </a:t>
            </a:r>
            <a:r>
              <a:rPr lang="en-US" dirty="0" err="1" smtClean="0"/>
              <a:t>ini</a:t>
            </a:r>
            <a:r>
              <a:rPr lang="en-US" dirty="0" smtClean="0"/>
              <a:t> </a:t>
            </a:r>
            <a:r>
              <a:rPr lang="en-US" dirty="0" err="1" smtClean="0"/>
              <a:t>hanya</a:t>
            </a:r>
            <a:r>
              <a:rPr lang="en-US" dirty="0" smtClean="0"/>
              <a:t> </a:t>
            </a:r>
            <a:r>
              <a:rPr lang="en-US" dirty="0" err="1" smtClean="0"/>
              <a:t>terjadi</a:t>
            </a:r>
            <a:r>
              <a:rPr lang="en-US" dirty="0" smtClean="0"/>
              <a:t> </a:t>
            </a:r>
            <a:r>
              <a:rPr lang="en-US" dirty="0" err="1" smtClean="0"/>
              <a:t>dalam</a:t>
            </a:r>
            <a:r>
              <a:rPr lang="en-US" dirty="0" smtClean="0"/>
              <a:t> pipeline yang </a:t>
            </a:r>
            <a:r>
              <a:rPr lang="en-US" dirty="0" err="1" smtClean="0"/>
              <a:t>menulis</a:t>
            </a:r>
            <a:r>
              <a:rPr lang="en-US" dirty="0" smtClean="0"/>
              <a:t> </a:t>
            </a:r>
            <a:r>
              <a:rPr lang="en-US" dirty="0" err="1" smtClean="0"/>
              <a:t>pada</a:t>
            </a:r>
            <a:r>
              <a:rPr lang="en-US" dirty="0" smtClean="0"/>
              <a:t> </a:t>
            </a:r>
            <a:r>
              <a:rPr lang="en-US" dirty="0" err="1" smtClean="0"/>
              <a:t>lebih</a:t>
            </a:r>
            <a:r>
              <a:rPr lang="en-US" dirty="0" smtClean="0"/>
              <a:t> </a:t>
            </a:r>
            <a:r>
              <a:rPr lang="en-US" dirty="0" err="1" smtClean="0"/>
              <a:t>satu</a:t>
            </a:r>
            <a:r>
              <a:rPr lang="en-US" dirty="0" smtClean="0"/>
              <a:t> </a:t>
            </a:r>
            <a:r>
              <a:rPr lang="en-US" dirty="0" err="1" smtClean="0"/>
              <a:t>tahap</a:t>
            </a:r>
            <a:r>
              <a:rPr lang="en-US" dirty="0" smtClean="0"/>
              <a:t> pipeline. </a:t>
            </a:r>
            <a:endParaRPr lang="en-US" dirty="0"/>
          </a:p>
        </p:txBody>
      </p:sp>
      <p:pic>
        <p:nvPicPr>
          <p:cNvPr id="4098" name="Picture 2"/>
          <p:cNvPicPr>
            <a:picLocks noChangeAspect="1" noChangeArrowheads="1"/>
          </p:cNvPicPr>
          <p:nvPr/>
        </p:nvPicPr>
        <p:blipFill>
          <a:blip r:embed="rId2"/>
          <a:srcRect/>
          <a:stretch>
            <a:fillRect/>
          </a:stretch>
        </p:blipFill>
        <p:spPr bwMode="auto">
          <a:xfrm>
            <a:off x="304800" y="1676400"/>
            <a:ext cx="8620125" cy="2028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PIPELINE STALL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err="1" smtClean="0"/>
              <a:t>Resiko</a:t>
            </a:r>
            <a:r>
              <a:rPr lang="en-US" dirty="0" smtClean="0"/>
              <a:t> </a:t>
            </a:r>
            <a:r>
              <a:rPr lang="en-US" dirty="0" err="1" smtClean="0"/>
              <a:t>dalam</a:t>
            </a:r>
            <a:r>
              <a:rPr lang="en-US" dirty="0" smtClean="0"/>
              <a:t> </a:t>
            </a:r>
            <a:r>
              <a:rPr lang="en-US" i="1" dirty="0" smtClean="0"/>
              <a:t>pipeline </a:t>
            </a:r>
            <a:r>
              <a:rPr lang="en-US" dirty="0" err="1" smtClean="0"/>
              <a:t>mengakibatkan</a:t>
            </a:r>
            <a:r>
              <a:rPr lang="en-US" dirty="0" smtClean="0"/>
              <a:t> </a:t>
            </a:r>
            <a:r>
              <a:rPr lang="en-US" i="1" dirty="0" smtClean="0"/>
              <a:t>pipeline</a:t>
            </a:r>
            <a:r>
              <a:rPr lang="en-US" dirty="0" smtClean="0"/>
              <a:t> </a:t>
            </a:r>
            <a:r>
              <a:rPr lang="en-US" dirty="0" err="1" smtClean="0"/>
              <a:t>harus</a:t>
            </a:r>
            <a:r>
              <a:rPr lang="en-US" dirty="0" smtClean="0"/>
              <a:t> </a:t>
            </a:r>
            <a:r>
              <a:rPr lang="en-US" dirty="0" err="1" smtClean="0"/>
              <a:t>melakukan</a:t>
            </a:r>
            <a:r>
              <a:rPr lang="en-US" dirty="0" smtClean="0"/>
              <a:t> </a:t>
            </a:r>
            <a:r>
              <a:rPr lang="en-US" dirty="0" err="1" smtClean="0"/>
              <a:t>langkah</a:t>
            </a:r>
            <a:r>
              <a:rPr lang="en-US" dirty="0" smtClean="0"/>
              <a:t> lain agar </a:t>
            </a:r>
            <a:r>
              <a:rPr lang="en-US" dirty="0" err="1" smtClean="0"/>
              <a:t>tetap</a:t>
            </a:r>
            <a:r>
              <a:rPr lang="en-US" dirty="0" smtClean="0"/>
              <a:t> </a:t>
            </a:r>
            <a:r>
              <a:rPr lang="en-US" dirty="0" err="1" smtClean="0"/>
              <a:t>berjalan</a:t>
            </a:r>
            <a:r>
              <a:rPr lang="en-US" dirty="0" smtClean="0"/>
              <a:t>. </a:t>
            </a:r>
            <a:r>
              <a:rPr lang="en-US" dirty="0" err="1" smtClean="0"/>
              <a:t>Ini</a:t>
            </a:r>
            <a:r>
              <a:rPr lang="en-US" dirty="0" smtClean="0"/>
              <a:t> </a:t>
            </a:r>
            <a:r>
              <a:rPr lang="en-US" dirty="0" err="1" smtClean="0"/>
              <a:t>diistilahkan</a:t>
            </a:r>
            <a:r>
              <a:rPr lang="en-US" dirty="0" smtClean="0"/>
              <a:t> </a:t>
            </a:r>
            <a:r>
              <a:rPr lang="en-US" dirty="0" err="1" smtClean="0"/>
              <a:t>sebagai</a:t>
            </a:r>
            <a:r>
              <a:rPr lang="en-US" dirty="0" smtClean="0"/>
              <a:t> </a:t>
            </a:r>
            <a:r>
              <a:rPr lang="en-US" i="1" dirty="0" smtClean="0"/>
              <a:t>pipeline stall</a:t>
            </a:r>
            <a:r>
              <a:rPr lang="en-US" dirty="0" smtClean="0"/>
              <a:t>.</a:t>
            </a:r>
          </a:p>
          <a:p>
            <a:r>
              <a:rPr lang="en-US" dirty="0" err="1" smtClean="0"/>
              <a:t>Dalam</a:t>
            </a:r>
            <a:r>
              <a:rPr lang="en-US" dirty="0" smtClean="0"/>
              <a:t> </a:t>
            </a:r>
            <a:r>
              <a:rPr lang="en-US" dirty="0" err="1" smtClean="0"/>
              <a:t>mengatasi</a:t>
            </a:r>
            <a:r>
              <a:rPr lang="en-US" dirty="0" smtClean="0"/>
              <a:t> hazard </a:t>
            </a:r>
            <a:r>
              <a:rPr lang="en-US" dirty="0" err="1" smtClean="0"/>
              <a:t>seringkali</a:t>
            </a:r>
            <a:r>
              <a:rPr lang="en-US" dirty="0" smtClean="0"/>
              <a:t> </a:t>
            </a:r>
            <a:r>
              <a:rPr lang="en-US" dirty="0" err="1" smtClean="0"/>
              <a:t>memerlukan</a:t>
            </a:r>
            <a:r>
              <a:rPr lang="en-US" dirty="0" smtClean="0"/>
              <a:t> </a:t>
            </a:r>
            <a:r>
              <a:rPr lang="en-US" dirty="0" err="1" smtClean="0"/>
              <a:t>beberapa</a:t>
            </a:r>
            <a:r>
              <a:rPr lang="en-US" dirty="0" smtClean="0"/>
              <a:t> </a:t>
            </a:r>
            <a:r>
              <a:rPr lang="en-US" dirty="0" err="1" smtClean="0"/>
              <a:t>instruksi</a:t>
            </a:r>
            <a:r>
              <a:rPr lang="en-US" dirty="0" smtClean="0"/>
              <a:t> </a:t>
            </a:r>
            <a:r>
              <a:rPr lang="en-US" dirty="0" err="1" smtClean="0"/>
              <a:t>dalam</a:t>
            </a:r>
            <a:r>
              <a:rPr lang="en-US" dirty="0" smtClean="0"/>
              <a:t> </a:t>
            </a:r>
            <a:r>
              <a:rPr lang="en-US" i="1" dirty="0" smtClean="0"/>
              <a:t>pipeline</a:t>
            </a:r>
            <a:r>
              <a:rPr lang="en-US" dirty="0" smtClean="0"/>
              <a:t> </a:t>
            </a:r>
            <a:r>
              <a:rPr lang="en-US" dirty="0" err="1" smtClean="0"/>
              <a:t>diizinkan</a:t>
            </a:r>
            <a:r>
              <a:rPr lang="en-US" dirty="0" smtClean="0"/>
              <a:t> </a:t>
            </a:r>
            <a:r>
              <a:rPr lang="en-US" dirty="0" err="1" smtClean="0"/>
              <a:t>untuk</a:t>
            </a:r>
            <a:r>
              <a:rPr lang="en-US" dirty="0" smtClean="0"/>
              <a:t> </a:t>
            </a:r>
            <a:r>
              <a:rPr lang="en-US" dirty="0" err="1" smtClean="0"/>
              <a:t>diproses</a:t>
            </a:r>
            <a:r>
              <a:rPr lang="en-US" dirty="0" smtClean="0"/>
              <a:t> </a:t>
            </a:r>
            <a:r>
              <a:rPr lang="en-US" dirty="0" err="1" smtClean="0"/>
              <a:t>sementara</a:t>
            </a:r>
            <a:r>
              <a:rPr lang="en-US" dirty="0" smtClean="0"/>
              <a:t> </a:t>
            </a:r>
            <a:r>
              <a:rPr lang="en-US" dirty="0" err="1" smtClean="0"/>
              <a:t>instruksi</a:t>
            </a:r>
            <a:r>
              <a:rPr lang="en-US" dirty="0" smtClean="0"/>
              <a:t> lain </a:t>
            </a:r>
            <a:r>
              <a:rPr lang="en-US" dirty="0" err="1" smtClean="0"/>
              <a:t>menunggu</a:t>
            </a:r>
            <a:r>
              <a:rPr lang="en-US" dirty="0" smtClean="0"/>
              <a:t>. </a:t>
            </a:r>
            <a:r>
              <a:rPr lang="en-US" dirty="0" err="1" smtClean="0"/>
              <a:t>Pada</a:t>
            </a:r>
            <a:r>
              <a:rPr lang="en-US" dirty="0" smtClean="0"/>
              <a:t> </a:t>
            </a:r>
            <a:r>
              <a:rPr lang="en-US" dirty="0" err="1" smtClean="0"/>
              <a:t>saat</a:t>
            </a:r>
            <a:r>
              <a:rPr lang="en-US" dirty="0" smtClean="0"/>
              <a:t> </a:t>
            </a:r>
            <a:r>
              <a:rPr lang="en-US" dirty="0" err="1" smtClean="0"/>
              <a:t>sebuah</a:t>
            </a:r>
            <a:r>
              <a:rPr lang="en-US" dirty="0" smtClean="0"/>
              <a:t> </a:t>
            </a:r>
            <a:r>
              <a:rPr lang="en-US" dirty="0" err="1" smtClean="0"/>
              <a:t>instruksi</a:t>
            </a:r>
            <a:r>
              <a:rPr lang="en-US" dirty="0" smtClean="0"/>
              <a:t> </a:t>
            </a:r>
            <a:r>
              <a:rPr lang="en-US" dirty="0" err="1" smtClean="0"/>
              <a:t>dihentikan</a:t>
            </a:r>
            <a:r>
              <a:rPr lang="en-US" dirty="0" smtClean="0"/>
              <a:t> </a:t>
            </a:r>
            <a:r>
              <a:rPr lang="en-US" dirty="0" err="1" smtClean="0"/>
              <a:t>dulu</a:t>
            </a:r>
            <a:r>
              <a:rPr lang="en-US" dirty="0" smtClean="0"/>
              <a:t> </a:t>
            </a:r>
            <a:r>
              <a:rPr lang="en-US" dirty="0" err="1" smtClean="0"/>
              <a:t>pemrosesannya</a:t>
            </a:r>
            <a:r>
              <a:rPr lang="en-US" dirty="0" smtClean="0"/>
              <a:t> </a:t>
            </a:r>
            <a:r>
              <a:rPr lang="en-US" dirty="0" err="1" smtClean="0"/>
              <a:t>maka</a:t>
            </a:r>
            <a:r>
              <a:rPr lang="en-US" dirty="0" smtClean="0"/>
              <a:t> </a:t>
            </a:r>
            <a:r>
              <a:rPr lang="en-US" dirty="0" err="1" smtClean="0"/>
              <a:t>semua</a:t>
            </a:r>
            <a:r>
              <a:rPr lang="en-US" dirty="0" smtClean="0"/>
              <a:t> </a:t>
            </a:r>
            <a:r>
              <a:rPr lang="en-US" dirty="0" err="1" smtClean="0"/>
              <a:t>instruksi</a:t>
            </a:r>
            <a:r>
              <a:rPr lang="en-US" dirty="0" smtClean="0"/>
              <a:t> yang </a:t>
            </a:r>
            <a:r>
              <a:rPr lang="en-US" dirty="0" err="1" smtClean="0"/>
              <a:t>keluar</a:t>
            </a:r>
            <a:r>
              <a:rPr lang="en-US" dirty="0" smtClean="0"/>
              <a:t> </a:t>
            </a:r>
            <a:r>
              <a:rPr lang="en-US" dirty="0" err="1" smtClean="0"/>
              <a:t>sesudah</a:t>
            </a:r>
            <a:r>
              <a:rPr lang="en-US" dirty="0" smtClean="0"/>
              <a:t> </a:t>
            </a:r>
            <a:r>
              <a:rPr lang="en-US" dirty="0" err="1" smtClean="0"/>
              <a:t>instruksi</a:t>
            </a:r>
            <a:r>
              <a:rPr lang="en-US" dirty="0" smtClean="0"/>
              <a:t> </a:t>
            </a:r>
            <a:r>
              <a:rPr lang="en-US" dirty="0" err="1" smtClean="0"/>
              <a:t>tersebut</a:t>
            </a:r>
            <a:r>
              <a:rPr lang="en-US" dirty="0" smtClean="0"/>
              <a:t> </a:t>
            </a:r>
            <a:r>
              <a:rPr lang="en-US" dirty="0" err="1" smtClean="0"/>
              <a:t>dihentikan</a:t>
            </a:r>
            <a:r>
              <a:rPr lang="en-US" dirty="0" smtClean="0"/>
              <a:t> </a:t>
            </a:r>
            <a:r>
              <a:rPr lang="en-US" dirty="0" err="1" smtClean="0"/>
              <a:t>sementara</a:t>
            </a:r>
            <a:r>
              <a:rPr lang="en-US" dirty="0" smtClean="0"/>
              <a:t> </a:t>
            </a:r>
            <a:r>
              <a:rPr lang="en-US" dirty="0" err="1" smtClean="0"/>
              <a:t>juga</a:t>
            </a:r>
            <a:r>
              <a:rPr lang="en-US" dirty="0" smtClean="0"/>
              <a:t>. </a:t>
            </a:r>
            <a:r>
              <a:rPr lang="en-US" dirty="0" err="1" smtClean="0"/>
              <a:t>Instruksi</a:t>
            </a:r>
            <a:r>
              <a:rPr lang="en-US" dirty="0" smtClean="0"/>
              <a:t> yang </a:t>
            </a:r>
            <a:r>
              <a:rPr lang="en-US" dirty="0" err="1" smtClean="0"/>
              <a:t>muncul</a:t>
            </a:r>
            <a:r>
              <a:rPr lang="en-US" dirty="0" smtClean="0"/>
              <a:t> </a:t>
            </a:r>
            <a:r>
              <a:rPr lang="en-US" dirty="0" err="1" smtClean="0"/>
              <a:t>sebelum</a:t>
            </a:r>
            <a:r>
              <a:rPr lang="en-US" dirty="0" smtClean="0"/>
              <a:t> </a:t>
            </a:r>
            <a:r>
              <a:rPr lang="en-US" dirty="0" err="1" smtClean="0"/>
              <a:t>instruksi</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terus</a:t>
            </a:r>
            <a:r>
              <a:rPr lang="en-US" dirty="0" smtClean="0"/>
              <a:t> </a:t>
            </a:r>
            <a:r>
              <a:rPr lang="en-US" dirty="0" err="1" smtClean="0"/>
              <a:t>di</a:t>
            </a:r>
            <a:r>
              <a:rPr lang="en-US" dirty="0" smtClean="0"/>
              <a:t>-</a:t>
            </a:r>
            <a:r>
              <a:rPr lang="en-US" i="1" dirty="0" smtClean="0"/>
              <a:t> pipeline</a:t>
            </a:r>
            <a:r>
              <a:rPr lang="en-US" dirty="0" smtClean="0"/>
              <a:t>. </a:t>
            </a:r>
            <a:r>
              <a:rPr lang="en-US" dirty="0" err="1" smtClean="0"/>
              <a:t>Selama</a:t>
            </a:r>
            <a:r>
              <a:rPr lang="en-US" dirty="0" smtClean="0"/>
              <a:t> </a:t>
            </a:r>
            <a:r>
              <a:rPr lang="en-US" dirty="0" err="1" smtClean="0"/>
              <a:t>kondisi</a:t>
            </a:r>
            <a:r>
              <a:rPr lang="en-US" dirty="0" smtClean="0"/>
              <a:t> </a:t>
            </a:r>
            <a:r>
              <a:rPr lang="en-US" dirty="0" err="1" smtClean="0"/>
              <a:t>ini</a:t>
            </a:r>
            <a:r>
              <a:rPr lang="en-US" dirty="0" smtClean="0"/>
              <a:t> </a:t>
            </a:r>
            <a:r>
              <a:rPr lang="en-US" dirty="0" err="1" smtClean="0"/>
              <a:t>tidak</a:t>
            </a:r>
            <a:r>
              <a:rPr lang="en-US" dirty="0" smtClean="0"/>
              <a:t> </a:t>
            </a:r>
            <a:r>
              <a:rPr lang="en-US" dirty="0" err="1" smtClean="0"/>
              <a:t>ada</a:t>
            </a:r>
            <a:r>
              <a:rPr lang="en-US" dirty="0" smtClean="0"/>
              <a:t> </a:t>
            </a:r>
            <a:r>
              <a:rPr lang="en-US" dirty="0" err="1" smtClean="0"/>
              <a:t>instruksi</a:t>
            </a:r>
            <a:r>
              <a:rPr lang="en-US" dirty="0" smtClean="0"/>
              <a:t> </a:t>
            </a:r>
            <a:r>
              <a:rPr lang="en-US" dirty="0" err="1" smtClean="0"/>
              <a:t>baru</a:t>
            </a:r>
            <a:r>
              <a:rPr lang="en-US" dirty="0" smtClean="0"/>
              <a:t> yang </a:t>
            </a:r>
            <a:r>
              <a:rPr lang="en-US" dirty="0" err="1" smtClean="0"/>
              <a:t>diambil</a:t>
            </a:r>
            <a:r>
              <a:rPr lang="en-US" dirty="0" smtClean="0"/>
              <a:t> </a:t>
            </a:r>
            <a:r>
              <a:rPr lang="en-US" dirty="0" err="1" smtClean="0"/>
              <a:t>dan</a:t>
            </a:r>
            <a:r>
              <a:rPr lang="en-US" dirty="0" smtClean="0"/>
              <a:t> </a:t>
            </a:r>
            <a:r>
              <a:rPr lang="en-US" dirty="0" err="1" smtClean="0"/>
              <a:t>dieksekusi</a:t>
            </a:r>
            <a:r>
              <a:rPr lang="en-US" dirty="0" smtClean="0"/>
              <a:t> </a:t>
            </a:r>
            <a:r>
              <a:rPr lang="en-US" dirty="0" err="1" smtClean="0"/>
              <a:t>menunggu</a:t>
            </a:r>
            <a:r>
              <a:rPr lang="en-US" dirty="0" smtClean="0"/>
              <a:t> </a:t>
            </a:r>
            <a:r>
              <a:rPr lang="en-US" dirty="0" err="1" smtClean="0"/>
              <a:t>sistem</a:t>
            </a:r>
            <a:r>
              <a:rPr lang="en-US" dirty="0" smtClean="0"/>
              <a:t> normal </a:t>
            </a:r>
            <a:r>
              <a:rPr lang="en-US" dirty="0" err="1" smtClean="0"/>
              <a:t>kembali</a:t>
            </a:r>
            <a:r>
              <a:rPr lang="en-US" dirty="0" smtClean="0"/>
              <a:t>.</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Menangani</a:t>
            </a:r>
            <a:r>
              <a:rPr lang="en-US" dirty="0" smtClean="0"/>
              <a:t> Data Hazard</a:t>
            </a:r>
            <a:endParaRPr lang="en-US" dirty="0"/>
          </a:p>
        </p:txBody>
      </p:sp>
      <p:pic>
        <p:nvPicPr>
          <p:cNvPr id="14338" name="Picture 2"/>
          <p:cNvPicPr>
            <a:picLocks noGrp="1" noChangeAspect="1" noChangeArrowheads="1"/>
          </p:cNvPicPr>
          <p:nvPr>
            <p:ph sz="quarter" idx="1"/>
          </p:nvPr>
        </p:nvPicPr>
        <p:blipFill>
          <a:blip r:embed="rId2"/>
          <a:srcRect/>
          <a:stretch>
            <a:fillRect/>
          </a:stretch>
        </p:blipFill>
        <p:spPr bwMode="auto">
          <a:xfrm>
            <a:off x="1371600" y="2438400"/>
            <a:ext cx="6543675" cy="2838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Kinerja</a:t>
            </a:r>
            <a:r>
              <a:rPr lang="en-US" dirty="0" smtClean="0"/>
              <a:t> </a:t>
            </a:r>
            <a:r>
              <a:rPr lang="en-US" i="1" dirty="0" smtClean="0"/>
              <a:t>pipeline</a:t>
            </a:r>
            <a:r>
              <a:rPr lang="en-US" dirty="0" smtClean="0"/>
              <a:t> </a:t>
            </a:r>
            <a:r>
              <a:rPr lang="en-US" dirty="0" err="1" smtClean="0"/>
              <a:t>dengan</a:t>
            </a:r>
            <a:r>
              <a:rPr lang="en-US" dirty="0" smtClean="0"/>
              <a:t> </a:t>
            </a:r>
            <a:r>
              <a:rPr lang="en-US" dirty="0" err="1" smtClean="0"/>
              <a:t>adanya</a:t>
            </a:r>
            <a:r>
              <a:rPr lang="en-US" dirty="0" smtClean="0"/>
              <a:t> </a:t>
            </a:r>
            <a:r>
              <a:rPr lang="en-US" i="1" dirty="0" smtClean="0"/>
              <a:t>pipeline stall</a:t>
            </a:r>
            <a:r>
              <a:rPr lang="en-US" dirty="0" smtClean="0"/>
              <a:t>. </a:t>
            </a:r>
            <a:r>
              <a:rPr lang="en-US" i="1" dirty="0" smtClean="0"/>
              <a:t>Pipeline stall </a:t>
            </a:r>
            <a:r>
              <a:rPr lang="en-US" dirty="0" err="1" smtClean="0"/>
              <a:t>menyebabkan</a:t>
            </a:r>
            <a:r>
              <a:rPr lang="en-US" dirty="0" smtClean="0"/>
              <a:t> </a:t>
            </a:r>
            <a:r>
              <a:rPr lang="en-US" dirty="0" err="1" smtClean="0"/>
              <a:t>kinerja</a:t>
            </a:r>
            <a:r>
              <a:rPr lang="en-US" dirty="0" smtClean="0"/>
              <a:t> </a:t>
            </a:r>
            <a:r>
              <a:rPr lang="en-US" i="1" dirty="0" smtClean="0"/>
              <a:t>pipeline</a:t>
            </a:r>
            <a:r>
              <a:rPr lang="en-US" dirty="0" smtClean="0"/>
              <a:t> </a:t>
            </a:r>
            <a:r>
              <a:rPr lang="en-US" dirty="0" err="1" smtClean="0"/>
              <a:t>menurun</a:t>
            </a:r>
            <a:r>
              <a:rPr lang="en-US" dirty="0" smtClean="0"/>
              <a:t> </a:t>
            </a:r>
            <a:r>
              <a:rPr lang="en-US" dirty="0" err="1" smtClean="0"/>
              <a:t>dari</a:t>
            </a:r>
            <a:r>
              <a:rPr lang="en-US" dirty="0" smtClean="0"/>
              <a:t> </a:t>
            </a:r>
            <a:r>
              <a:rPr lang="en-US" dirty="0" err="1" smtClean="0"/>
              <a:t>kinerja</a:t>
            </a:r>
            <a:r>
              <a:rPr lang="en-US" dirty="0" smtClean="0"/>
              <a:t> </a:t>
            </a:r>
            <a:r>
              <a:rPr lang="en-US" dirty="0" err="1" smtClean="0"/>
              <a:t>idealnya</a:t>
            </a:r>
            <a:r>
              <a:rPr lang="en-US" dirty="0" smtClean="0"/>
              <a:t>. </a:t>
            </a:r>
          </a:p>
          <a:p>
            <a:r>
              <a:rPr lang="en-US" dirty="0" err="1" smtClean="0"/>
              <a:t>Perlu</a:t>
            </a:r>
            <a:r>
              <a:rPr lang="en-US" dirty="0" smtClean="0"/>
              <a:t> </a:t>
            </a:r>
            <a:r>
              <a:rPr lang="en-US" dirty="0" err="1" smtClean="0"/>
              <a:t>diingat</a:t>
            </a:r>
            <a:r>
              <a:rPr lang="en-US" dirty="0" smtClean="0"/>
              <a:t> </a:t>
            </a:r>
            <a:r>
              <a:rPr lang="en-US" dirty="0" err="1" smtClean="0"/>
              <a:t>bahwa</a:t>
            </a:r>
            <a:r>
              <a:rPr lang="en-US" dirty="0" smtClean="0"/>
              <a:t> </a:t>
            </a:r>
            <a:r>
              <a:rPr lang="en-US" i="1" dirty="0" smtClean="0"/>
              <a:t>pipeline</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penurunan</a:t>
            </a:r>
            <a:r>
              <a:rPr lang="en-US" dirty="0" smtClean="0"/>
              <a:t> CPI </a:t>
            </a:r>
            <a:r>
              <a:rPr lang="en-US" dirty="0" err="1" smtClean="0"/>
              <a:t>atau</a:t>
            </a:r>
            <a:r>
              <a:rPr lang="en-US" dirty="0" smtClean="0"/>
              <a:t> </a:t>
            </a:r>
            <a:r>
              <a:rPr lang="en-US" dirty="0" err="1" smtClean="0"/>
              <a:t>waktu</a:t>
            </a:r>
            <a:r>
              <a:rPr lang="en-US" dirty="0" smtClean="0"/>
              <a:t> </a:t>
            </a:r>
            <a:r>
              <a:rPr lang="en-US" i="1" dirty="0" smtClean="0"/>
              <a:t>clock cycle</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Penjadwalan</a:t>
            </a:r>
            <a:r>
              <a:rPr lang="en-US" dirty="0" smtClean="0"/>
              <a:t> </a:t>
            </a:r>
            <a:r>
              <a:rPr lang="en-US" dirty="0" err="1" smtClean="0"/>
              <a:t>Instruksi</a:t>
            </a:r>
            <a:r>
              <a:rPr lang="en-US" dirty="0" smtClean="0"/>
              <a:t> -</a:t>
            </a:r>
            <a:r>
              <a:rPr lang="en-US" sz="2200" dirty="0" err="1" smtClean="0"/>
              <a:t>Menangani</a:t>
            </a:r>
            <a:r>
              <a:rPr lang="en-US" sz="2200" dirty="0" smtClean="0"/>
              <a:t> Data Hazard</a:t>
            </a:r>
            <a:endParaRPr lang="en-US" sz="2200" dirty="0"/>
          </a:p>
        </p:txBody>
      </p:sp>
      <p:sp>
        <p:nvSpPr>
          <p:cNvPr id="3" name="Content Placeholder 2"/>
          <p:cNvSpPr>
            <a:spLocks noGrp="1"/>
          </p:cNvSpPr>
          <p:nvPr>
            <p:ph sz="quarter" idx="1"/>
          </p:nvPr>
        </p:nvSpPr>
        <p:spPr>
          <a:xfrm>
            <a:off x="612648" y="1600200"/>
            <a:ext cx="8153400" cy="1752600"/>
          </a:xfrm>
        </p:spPr>
        <p:txBody>
          <a:bodyPr>
            <a:normAutofit fontScale="77500" lnSpcReduction="20000"/>
          </a:bodyPr>
          <a:lstStyle/>
          <a:p>
            <a:r>
              <a:rPr lang="en-US" dirty="0" err="1" smtClean="0"/>
              <a:t>Daripada</a:t>
            </a:r>
            <a:r>
              <a:rPr lang="en-US" dirty="0" smtClean="0"/>
              <a:t> </a:t>
            </a:r>
            <a:r>
              <a:rPr lang="en-US" dirty="0" err="1" smtClean="0"/>
              <a:t>melakukan</a:t>
            </a:r>
            <a:r>
              <a:rPr lang="en-US" dirty="0" smtClean="0"/>
              <a:t> pipeline Stall, compiler </a:t>
            </a:r>
            <a:r>
              <a:rPr lang="en-US" dirty="0" err="1" smtClean="0"/>
              <a:t>mencoba</a:t>
            </a:r>
            <a:r>
              <a:rPr lang="en-US" dirty="0" smtClean="0"/>
              <a:t> </a:t>
            </a:r>
            <a:r>
              <a:rPr lang="en-US" dirty="0" err="1" smtClean="0"/>
              <a:t>untuk</a:t>
            </a:r>
            <a:r>
              <a:rPr lang="en-US" dirty="0" smtClean="0"/>
              <a:t> </a:t>
            </a:r>
            <a:r>
              <a:rPr lang="en-US" dirty="0" err="1" smtClean="0"/>
              <a:t>menjadwal</a:t>
            </a:r>
            <a:r>
              <a:rPr lang="en-US" dirty="0" smtClean="0"/>
              <a:t> </a:t>
            </a:r>
            <a:r>
              <a:rPr lang="en-US" dirty="0" err="1" smtClean="0"/>
              <a:t>urutan</a:t>
            </a:r>
            <a:r>
              <a:rPr lang="en-US" dirty="0" smtClean="0"/>
              <a:t> </a:t>
            </a:r>
            <a:r>
              <a:rPr lang="en-US" dirty="0" err="1" smtClean="0"/>
              <a:t>instruksi</a:t>
            </a:r>
            <a:r>
              <a:rPr lang="en-US" dirty="0" smtClean="0"/>
              <a:t> </a:t>
            </a:r>
            <a:r>
              <a:rPr lang="en-US" dirty="0" err="1" smtClean="0"/>
              <a:t>dengan</a:t>
            </a:r>
            <a:r>
              <a:rPr lang="en-US" dirty="0" smtClean="0"/>
              <a:t> </a:t>
            </a:r>
            <a:r>
              <a:rPr lang="en-US" dirty="0" err="1" smtClean="0"/>
              <a:t>menyusun</a:t>
            </a:r>
            <a:r>
              <a:rPr lang="en-US" dirty="0" smtClean="0"/>
              <a:t> </a:t>
            </a:r>
            <a:r>
              <a:rPr lang="en-US" dirty="0" err="1" smtClean="0"/>
              <a:t>ulang</a:t>
            </a:r>
            <a:r>
              <a:rPr lang="en-US" dirty="0" smtClean="0"/>
              <a:t> </a:t>
            </a:r>
            <a:r>
              <a:rPr lang="en-US" dirty="0" err="1" smtClean="0"/>
              <a:t>urutan</a:t>
            </a:r>
            <a:r>
              <a:rPr lang="en-US" dirty="0" smtClean="0"/>
              <a:t> </a:t>
            </a:r>
            <a:r>
              <a:rPr lang="en-US" dirty="0" err="1" smtClean="0"/>
              <a:t>kode</a:t>
            </a:r>
            <a:r>
              <a:rPr lang="en-US" dirty="0" smtClean="0"/>
              <a:t> </a:t>
            </a:r>
            <a:r>
              <a:rPr lang="en-US" dirty="0" err="1" smtClean="0"/>
              <a:t>untuk</a:t>
            </a:r>
            <a:r>
              <a:rPr lang="en-US" dirty="0" smtClean="0"/>
              <a:t> </a:t>
            </a:r>
            <a:r>
              <a:rPr lang="en-US" dirty="0" err="1" smtClean="0"/>
              <a:t>menghilangkan</a:t>
            </a:r>
            <a:r>
              <a:rPr lang="en-US" dirty="0" smtClean="0"/>
              <a:t> hazard</a:t>
            </a:r>
          </a:p>
          <a:p>
            <a:r>
              <a:rPr lang="en-US" dirty="0" err="1" smtClean="0"/>
              <a:t>Contoh</a:t>
            </a:r>
            <a:r>
              <a:rPr lang="en-US" dirty="0" smtClean="0"/>
              <a:t>, </a:t>
            </a:r>
            <a:r>
              <a:rPr lang="en-US" dirty="0" err="1" smtClean="0"/>
              <a:t>kompilator</a:t>
            </a:r>
            <a:r>
              <a:rPr lang="en-US" dirty="0" smtClean="0"/>
              <a:t> </a:t>
            </a:r>
            <a:r>
              <a:rPr lang="en-US" dirty="0" err="1" smtClean="0"/>
              <a:t>dapat</a:t>
            </a:r>
            <a:r>
              <a:rPr lang="en-US" dirty="0" smtClean="0"/>
              <a:t> </a:t>
            </a:r>
            <a:r>
              <a:rPr lang="en-US" dirty="0" err="1" smtClean="0"/>
              <a:t>mencoba</a:t>
            </a:r>
            <a:r>
              <a:rPr lang="en-US" dirty="0" smtClean="0"/>
              <a:t> </a:t>
            </a:r>
            <a:r>
              <a:rPr lang="en-US" dirty="0" err="1" smtClean="0"/>
              <a:t>untuk</a:t>
            </a:r>
            <a:r>
              <a:rPr lang="en-US" dirty="0" smtClean="0"/>
              <a:t> </a:t>
            </a:r>
            <a:r>
              <a:rPr lang="en-US" dirty="0" err="1" smtClean="0"/>
              <a:t>mencegah</a:t>
            </a:r>
            <a:r>
              <a:rPr lang="en-US" dirty="0" smtClean="0"/>
              <a:t> </a:t>
            </a:r>
            <a:r>
              <a:rPr lang="en-US" dirty="0" err="1" smtClean="0"/>
              <a:t>adanya</a:t>
            </a:r>
            <a:r>
              <a:rPr lang="en-US" dirty="0" smtClean="0"/>
              <a:t> </a:t>
            </a:r>
            <a:r>
              <a:rPr lang="en-US" dirty="0" err="1" smtClean="0"/>
              <a:t>kode</a:t>
            </a:r>
            <a:r>
              <a:rPr lang="en-US" dirty="0" smtClean="0"/>
              <a:t> </a:t>
            </a:r>
            <a:r>
              <a:rPr lang="en-US" i="1" dirty="0" smtClean="0"/>
              <a:t>load</a:t>
            </a:r>
            <a:r>
              <a:rPr lang="en-US" dirty="0" smtClean="0"/>
              <a:t> yang </a:t>
            </a:r>
            <a:r>
              <a:rPr lang="en-US" dirty="0" err="1" smtClean="0"/>
              <a:t>diikuti</a:t>
            </a:r>
            <a:r>
              <a:rPr lang="en-US" dirty="0" smtClean="0"/>
              <a:t> </a:t>
            </a:r>
            <a:r>
              <a:rPr lang="en-US" dirty="0" err="1" smtClean="0"/>
              <a:t>oleh</a:t>
            </a:r>
            <a:r>
              <a:rPr lang="en-US" dirty="0" smtClean="0"/>
              <a:t> </a:t>
            </a:r>
            <a:r>
              <a:rPr lang="en-US" dirty="0" err="1" smtClean="0"/>
              <a:t>penggunaan</a:t>
            </a:r>
            <a:r>
              <a:rPr lang="en-US" dirty="0" smtClean="0"/>
              <a:t> </a:t>
            </a:r>
            <a:r>
              <a:rPr lang="en-US" dirty="0" err="1" smtClean="0"/>
              <a:t>langsung</a:t>
            </a:r>
            <a:r>
              <a:rPr lang="en-US" dirty="0" smtClean="0"/>
              <a:t> register </a:t>
            </a:r>
            <a:r>
              <a:rPr lang="en-US" dirty="0" err="1" smtClean="0"/>
              <a:t>tujuan</a:t>
            </a:r>
            <a:r>
              <a:rPr lang="en-US" dirty="0" smtClean="0"/>
              <a:t> </a:t>
            </a:r>
            <a:r>
              <a:rPr lang="en-US" i="1" dirty="0" smtClean="0"/>
              <a:t>load</a:t>
            </a:r>
            <a:r>
              <a:rPr lang="en-US" dirty="0" smtClean="0"/>
              <a:t>.</a:t>
            </a:r>
            <a:endParaRPr lang="en-US" dirty="0"/>
          </a:p>
        </p:txBody>
      </p:sp>
      <p:pic>
        <p:nvPicPr>
          <p:cNvPr id="1026" name="Picture 2"/>
          <p:cNvPicPr>
            <a:picLocks noChangeAspect="1" noChangeArrowheads="1"/>
          </p:cNvPicPr>
          <p:nvPr/>
        </p:nvPicPr>
        <p:blipFill>
          <a:blip r:embed="rId2"/>
          <a:srcRect/>
          <a:stretch>
            <a:fillRect/>
          </a:stretch>
        </p:blipFill>
        <p:spPr bwMode="auto">
          <a:xfrm>
            <a:off x="304800" y="3276600"/>
            <a:ext cx="8477250" cy="3314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Latihan</a:t>
            </a:r>
            <a:endParaRPr lang="en-US" dirty="0"/>
          </a:p>
        </p:txBody>
      </p:sp>
      <p:sp>
        <p:nvSpPr>
          <p:cNvPr id="3" name="Content Placeholder 2"/>
          <p:cNvSpPr>
            <a:spLocks noGrp="1"/>
          </p:cNvSpPr>
          <p:nvPr>
            <p:ph sz="quarter" idx="1"/>
          </p:nvPr>
        </p:nvSpPr>
        <p:spPr/>
        <p:txBody>
          <a:bodyPr/>
          <a:lstStyle/>
          <a:p>
            <a:r>
              <a:rPr lang="en-US" dirty="0" err="1" smtClean="0"/>
              <a:t>Buatlah</a:t>
            </a:r>
            <a:r>
              <a:rPr lang="en-US" dirty="0" smtClean="0"/>
              <a:t> </a:t>
            </a:r>
            <a:r>
              <a:rPr lang="en-US" dirty="0" err="1" smtClean="0"/>
              <a:t>kode</a:t>
            </a:r>
            <a:r>
              <a:rPr lang="en-US" dirty="0" smtClean="0"/>
              <a:t> yang </a:t>
            </a:r>
            <a:r>
              <a:rPr lang="en-US" dirty="0" err="1" smtClean="0"/>
              <a:t>mencegah</a:t>
            </a:r>
            <a:r>
              <a:rPr lang="en-US" dirty="0" smtClean="0"/>
              <a:t> pipeline stall </a:t>
            </a:r>
            <a:r>
              <a:rPr lang="en-US" dirty="0" err="1" smtClean="0"/>
              <a:t>untuk</a:t>
            </a:r>
            <a:r>
              <a:rPr lang="en-US" dirty="0" smtClean="0"/>
              <a:t> </a:t>
            </a:r>
            <a:r>
              <a:rPr lang="en-US" dirty="0" err="1" smtClean="0"/>
              <a:t>urutan</a:t>
            </a:r>
            <a:r>
              <a:rPr lang="en-US" dirty="0" smtClean="0"/>
              <a:t> </a:t>
            </a:r>
            <a:r>
              <a:rPr lang="en-US" dirty="0" err="1" smtClean="0"/>
              <a:t>perintah</a:t>
            </a:r>
            <a:r>
              <a:rPr lang="en-US" dirty="0" smtClean="0"/>
              <a:t> </a:t>
            </a:r>
            <a:r>
              <a:rPr lang="en-US" dirty="0" err="1" smtClean="0"/>
              <a:t>berikut</a:t>
            </a:r>
            <a:r>
              <a:rPr lang="en-US" dirty="0" smtClean="0"/>
              <a:t>:</a:t>
            </a:r>
          </a:p>
          <a:p>
            <a:pPr>
              <a:buNone/>
            </a:pPr>
            <a:r>
              <a:rPr lang="en-US" dirty="0" smtClean="0"/>
              <a:t>	a = </a:t>
            </a:r>
            <a:r>
              <a:rPr lang="en-US" dirty="0" err="1" smtClean="0"/>
              <a:t>b+c</a:t>
            </a:r>
            <a:r>
              <a:rPr lang="en-US" dirty="0" smtClean="0"/>
              <a:t>;</a:t>
            </a:r>
          </a:p>
          <a:p>
            <a:pPr>
              <a:buNone/>
            </a:pPr>
            <a:r>
              <a:rPr lang="en-US" dirty="0" smtClean="0"/>
              <a:t>	d = e-b;</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Control Hazard</a:t>
            </a:r>
            <a:endParaRPr lang="en-US" dirty="0"/>
          </a:p>
        </p:txBody>
      </p:sp>
      <p:sp>
        <p:nvSpPr>
          <p:cNvPr id="3" name="Content Placeholder 2"/>
          <p:cNvSpPr>
            <a:spLocks noGrp="1"/>
          </p:cNvSpPr>
          <p:nvPr>
            <p:ph sz="quarter" idx="1"/>
          </p:nvPr>
        </p:nvSpPr>
        <p:spPr/>
        <p:txBody>
          <a:bodyPr/>
          <a:lstStyle/>
          <a:p>
            <a:r>
              <a:rPr lang="en-US" dirty="0" smtClean="0"/>
              <a:t>Control Hazard </a:t>
            </a:r>
            <a:r>
              <a:rPr lang="en-US" dirty="0" err="1" smtClean="0"/>
              <a:t>dapat</a:t>
            </a:r>
            <a:r>
              <a:rPr lang="en-US" dirty="0" smtClean="0"/>
              <a:t> </a:t>
            </a:r>
            <a:r>
              <a:rPr lang="en-US" dirty="0" err="1" smtClean="0"/>
              <a:t>menyebabkan</a:t>
            </a:r>
            <a:r>
              <a:rPr lang="en-US" dirty="0" smtClean="0"/>
              <a:t> </a:t>
            </a:r>
            <a:r>
              <a:rPr lang="en-US" dirty="0" err="1" smtClean="0"/>
              <a:t>penurunan</a:t>
            </a:r>
            <a:r>
              <a:rPr lang="en-US" dirty="0" smtClean="0"/>
              <a:t> </a:t>
            </a:r>
            <a:r>
              <a:rPr lang="en-US" dirty="0" err="1" smtClean="0"/>
              <a:t>kinerja</a:t>
            </a:r>
            <a:r>
              <a:rPr lang="en-US" dirty="0" smtClean="0"/>
              <a:t> yang </a:t>
            </a:r>
            <a:r>
              <a:rPr lang="en-US" dirty="0" err="1" smtClean="0"/>
              <a:t>lebih</a:t>
            </a:r>
            <a:r>
              <a:rPr lang="en-US" dirty="0" smtClean="0"/>
              <a:t> </a:t>
            </a:r>
            <a:r>
              <a:rPr lang="en-US" dirty="0" err="1" smtClean="0"/>
              <a:t>besar</a:t>
            </a:r>
            <a:r>
              <a:rPr lang="en-US" dirty="0" smtClean="0"/>
              <a:t> </a:t>
            </a:r>
            <a:r>
              <a:rPr lang="en-US" dirty="0" err="1" smtClean="0"/>
              <a:t>daripada</a:t>
            </a:r>
            <a:r>
              <a:rPr lang="en-US" dirty="0" smtClean="0"/>
              <a:t> Data Hazard. </a:t>
            </a:r>
          </a:p>
          <a:p>
            <a:r>
              <a:rPr lang="en-US" dirty="0" err="1" smtClean="0"/>
              <a:t>Pada</a:t>
            </a:r>
            <a:r>
              <a:rPr lang="en-US" dirty="0" smtClean="0"/>
              <a:t> </a:t>
            </a:r>
            <a:r>
              <a:rPr lang="en-US" dirty="0" err="1" smtClean="0"/>
              <a:t>saat</a:t>
            </a:r>
            <a:r>
              <a:rPr lang="en-US" dirty="0" smtClean="0"/>
              <a:t> </a:t>
            </a:r>
            <a:r>
              <a:rPr lang="en-US" dirty="0" err="1" smtClean="0"/>
              <a:t>operasi</a:t>
            </a:r>
            <a:r>
              <a:rPr lang="en-US" dirty="0" smtClean="0"/>
              <a:t> </a:t>
            </a:r>
            <a:r>
              <a:rPr lang="en-US" dirty="0" err="1" smtClean="0"/>
              <a:t>pencabangan</a:t>
            </a:r>
            <a:r>
              <a:rPr lang="en-US" dirty="0" smtClean="0"/>
              <a:t> </a:t>
            </a:r>
            <a:r>
              <a:rPr lang="en-US" dirty="0" err="1" smtClean="0"/>
              <a:t>dieksekusi</a:t>
            </a:r>
            <a:r>
              <a:rPr lang="en-US" dirty="0" smtClean="0"/>
              <a:t>, </a:t>
            </a:r>
            <a:r>
              <a:rPr lang="en-US" dirty="0" err="1" smtClean="0"/>
              <a:t>ada</a:t>
            </a:r>
            <a:r>
              <a:rPr lang="en-US" dirty="0" smtClean="0"/>
              <a:t> </a:t>
            </a:r>
            <a:r>
              <a:rPr lang="en-US" dirty="0" err="1" smtClean="0"/>
              <a:t>kemungkinan</a:t>
            </a:r>
            <a:r>
              <a:rPr lang="en-US" dirty="0" smtClean="0"/>
              <a:t> PC </a:t>
            </a:r>
            <a:r>
              <a:rPr lang="en-US" dirty="0" err="1" smtClean="0"/>
              <a:t>diubah</a:t>
            </a:r>
            <a:r>
              <a:rPr lang="en-US" dirty="0" smtClean="0"/>
              <a:t> </a:t>
            </a:r>
            <a:r>
              <a:rPr lang="en-US" dirty="0" err="1" smtClean="0"/>
              <a:t>ke</a:t>
            </a:r>
            <a:r>
              <a:rPr lang="en-US" dirty="0" smtClean="0"/>
              <a:t> </a:t>
            </a:r>
            <a:r>
              <a:rPr lang="en-US" dirty="0" err="1" smtClean="0"/>
              <a:t>suatu</a:t>
            </a:r>
            <a:r>
              <a:rPr lang="en-US" dirty="0" smtClean="0"/>
              <a:t> </a:t>
            </a:r>
            <a:r>
              <a:rPr lang="en-US" dirty="0" err="1" smtClean="0"/>
              <a:t>nilai</a:t>
            </a:r>
            <a:r>
              <a:rPr lang="en-US" dirty="0" smtClean="0"/>
              <a:t> lain </a:t>
            </a:r>
            <a:r>
              <a:rPr lang="en-US" dirty="0" err="1" smtClean="0"/>
              <a:t>alamat</a:t>
            </a:r>
            <a:r>
              <a:rPr lang="en-US" dirty="0" smtClean="0"/>
              <a:t> </a:t>
            </a:r>
            <a:r>
              <a:rPr lang="en-US" dirty="0" err="1" smtClean="0"/>
              <a:t>instruksi</a:t>
            </a:r>
            <a:r>
              <a:rPr lang="en-US" dirty="0" smtClean="0"/>
              <a:t> yang </a:t>
            </a:r>
            <a:r>
              <a:rPr lang="en-US" dirty="0" err="1" smtClean="0"/>
              <a:t>dituju</a:t>
            </a:r>
            <a:r>
              <a:rPr lang="en-US" dirty="0" smtClean="0"/>
              <a:t>. </a:t>
            </a:r>
          </a:p>
          <a:p>
            <a:pPr>
              <a:buNone/>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53400" cy="990600"/>
          </a:xfrm>
        </p:spPr>
        <p:txBody>
          <a:bodyPr/>
          <a:lstStyle/>
          <a:p>
            <a:r>
              <a:rPr lang="en-US" dirty="0" smtClean="0"/>
              <a:t>3.2. </a:t>
            </a:r>
            <a:r>
              <a:rPr lang="en-US" dirty="0" err="1" smtClean="0"/>
              <a:t>Aritmatika</a:t>
            </a:r>
            <a:r>
              <a:rPr lang="en-US" dirty="0" smtClean="0"/>
              <a:t> Pipeline</a:t>
            </a:r>
            <a:endParaRPr lang="en-US" dirty="0"/>
          </a:p>
        </p:txBody>
      </p:sp>
      <p:sp>
        <p:nvSpPr>
          <p:cNvPr id="4" name="Content Placeholder 3"/>
          <p:cNvSpPr>
            <a:spLocks noGrp="1"/>
          </p:cNvSpPr>
          <p:nvPr>
            <p:ph sz="quarter" idx="1"/>
          </p:nvPr>
        </p:nvSpPr>
        <p:spPr/>
        <p:txBody>
          <a:bodyPr/>
          <a:lstStyle/>
          <a:p>
            <a:r>
              <a:rPr lang="en-US" dirty="0" err="1" smtClean="0"/>
              <a:t>Teknologi</a:t>
            </a:r>
            <a:r>
              <a:rPr lang="en-US" dirty="0" smtClean="0"/>
              <a:t> pipeline </a:t>
            </a:r>
            <a:r>
              <a:rPr lang="en-US" dirty="0" err="1" smtClean="0"/>
              <a:t>dapat</a:t>
            </a:r>
            <a:r>
              <a:rPr lang="en-US" dirty="0" smtClean="0"/>
              <a:t> </a:t>
            </a:r>
            <a:r>
              <a:rPr lang="en-US" dirty="0" err="1" smtClean="0"/>
              <a:t>diterapkan</a:t>
            </a:r>
            <a:r>
              <a:rPr lang="en-US" dirty="0" smtClean="0"/>
              <a:t> </a:t>
            </a:r>
            <a:r>
              <a:rPr lang="en-US" dirty="0" err="1" smtClean="0"/>
              <a:t>ke</a:t>
            </a:r>
            <a:r>
              <a:rPr lang="en-US" dirty="0" smtClean="0"/>
              <a:t> </a:t>
            </a:r>
            <a:r>
              <a:rPr lang="en-US" dirty="0" err="1" smtClean="0"/>
              <a:t>berbagai</a:t>
            </a:r>
            <a:r>
              <a:rPr lang="en-US" dirty="0" smtClean="0"/>
              <a:t> </a:t>
            </a:r>
            <a:r>
              <a:rPr lang="en-US" dirty="0" err="1" smtClean="0"/>
              <a:t>fungsi</a:t>
            </a:r>
            <a:r>
              <a:rPr lang="en-US" dirty="0" smtClean="0"/>
              <a:t> unit </a:t>
            </a:r>
            <a:r>
              <a:rPr lang="en-US" dirty="0" err="1" smtClean="0"/>
              <a:t>logikal</a:t>
            </a:r>
            <a:r>
              <a:rPr lang="en-US" dirty="0" smtClean="0"/>
              <a:t> </a:t>
            </a:r>
            <a:r>
              <a:rPr lang="en-US" dirty="0" err="1" smtClean="0"/>
              <a:t>aritmetik</a:t>
            </a:r>
            <a:r>
              <a:rPr lang="en-US" dirty="0" smtClean="0"/>
              <a:t>, </a:t>
            </a:r>
            <a:r>
              <a:rPr lang="en-US" dirty="0" err="1" smtClean="0"/>
              <a:t>dengan</a:t>
            </a:r>
            <a:r>
              <a:rPr lang="en-US" dirty="0" smtClean="0"/>
              <a:t> </a:t>
            </a:r>
            <a:r>
              <a:rPr lang="en-US" dirty="0" err="1" smtClean="0"/>
              <a:t>maksud</a:t>
            </a:r>
            <a:r>
              <a:rPr lang="en-US" dirty="0" smtClean="0"/>
              <a:t> </a:t>
            </a:r>
            <a:r>
              <a:rPr lang="en-US" dirty="0" err="1" smtClean="0"/>
              <a:t>untuk</a:t>
            </a:r>
            <a:r>
              <a:rPr lang="en-US" dirty="0" smtClean="0"/>
              <a:t> </a:t>
            </a:r>
            <a:r>
              <a:rPr lang="en-US" dirty="0" err="1" smtClean="0"/>
              <a:t>memaksimalkan</a:t>
            </a:r>
            <a:r>
              <a:rPr lang="en-US" dirty="0" smtClean="0"/>
              <a:t> </a:t>
            </a:r>
            <a:r>
              <a:rPr lang="en-US" dirty="0" err="1" smtClean="0"/>
              <a:t>performansi</a:t>
            </a:r>
            <a:r>
              <a:rPr lang="en-US" dirty="0" smtClean="0"/>
              <a:t>. </a:t>
            </a:r>
          </a:p>
          <a:p>
            <a:r>
              <a:rPr lang="en-US" dirty="0" smtClean="0"/>
              <a:t>Pipeline </a:t>
            </a:r>
            <a:r>
              <a:rPr lang="en-US" dirty="0" err="1" smtClean="0"/>
              <a:t>aritmetik</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pengimplementasian</a:t>
            </a:r>
            <a:r>
              <a:rPr lang="en-US" dirty="0" smtClean="0"/>
              <a:t> </a:t>
            </a:r>
            <a:r>
              <a:rPr lang="en-US" dirty="0" err="1" smtClean="0"/>
              <a:t>fungsi</a:t>
            </a:r>
            <a:r>
              <a:rPr lang="en-US" dirty="0" smtClean="0"/>
              <a:t> </a:t>
            </a:r>
            <a:r>
              <a:rPr lang="en-US" dirty="0" err="1" smtClean="0"/>
              <a:t>aritmetik</a:t>
            </a:r>
            <a:r>
              <a:rPr lang="en-US" dirty="0" smtClean="0"/>
              <a:t> </a:t>
            </a:r>
            <a:r>
              <a:rPr lang="en-US" dirty="0" err="1" smtClean="0"/>
              <a:t>kompleks</a:t>
            </a:r>
            <a:r>
              <a:rPr lang="en-US" dirty="0" smtClean="0"/>
              <a:t> </a:t>
            </a:r>
            <a:r>
              <a:rPr lang="en-US" dirty="0" err="1" smtClean="0"/>
              <a:t>seperti</a:t>
            </a:r>
            <a:r>
              <a:rPr lang="en-US" dirty="0" smtClean="0"/>
              <a:t> </a:t>
            </a:r>
            <a:r>
              <a:rPr lang="en-US" dirty="0" err="1" smtClean="0"/>
              <a:t>penambahan</a:t>
            </a:r>
            <a:r>
              <a:rPr lang="en-US" dirty="0" smtClean="0"/>
              <a:t>, </a:t>
            </a:r>
            <a:r>
              <a:rPr lang="en-US" dirty="0" err="1" smtClean="0"/>
              <a:t>perkalian</a:t>
            </a:r>
            <a:r>
              <a:rPr lang="en-US" dirty="0" smtClean="0"/>
              <a:t>, </a:t>
            </a:r>
            <a:r>
              <a:rPr lang="en-US" dirty="0" err="1" smtClean="0"/>
              <a:t>dan</a:t>
            </a:r>
            <a:r>
              <a:rPr lang="en-US" dirty="0" smtClean="0"/>
              <a:t> </a:t>
            </a:r>
            <a:r>
              <a:rPr lang="en-US" dirty="0" err="1" smtClean="0"/>
              <a:t>pembagian</a:t>
            </a:r>
            <a:r>
              <a:rPr lang="en-US" dirty="0" smtClean="0"/>
              <a:t> </a:t>
            </a:r>
            <a:r>
              <a:rPr lang="en-US" dirty="0" err="1" smtClean="0"/>
              <a:t>bilangan</a:t>
            </a:r>
            <a:r>
              <a:rPr lang="en-US" dirty="0" smtClean="0"/>
              <a:t> floating point. </a:t>
            </a:r>
            <a:r>
              <a:rPr lang="en-US" dirty="0" err="1" smtClean="0"/>
              <a:t>Fungsi-fungsi</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diatur</a:t>
            </a:r>
            <a:r>
              <a:rPr lang="en-US" dirty="0" smtClean="0"/>
              <a:t> </a:t>
            </a:r>
            <a:r>
              <a:rPr lang="en-US" dirty="0" err="1" smtClean="0"/>
              <a:t>ke</a:t>
            </a:r>
            <a:r>
              <a:rPr lang="en-US" dirty="0" smtClean="0"/>
              <a:t> </a:t>
            </a:r>
            <a:r>
              <a:rPr lang="en-US" dirty="0" err="1" smtClean="0"/>
              <a:t>berbagai</a:t>
            </a:r>
            <a:r>
              <a:rPr lang="en-US" dirty="0" smtClean="0"/>
              <a:t> sub </a:t>
            </a:r>
            <a:r>
              <a:rPr lang="en-US" dirty="0" err="1" smtClean="0"/>
              <a:t>fungsi</a:t>
            </a:r>
            <a:r>
              <a:rPr lang="en-US" dirty="0" smtClean="0"/>
              <a:t> yang </a:t>
            </a:r>
            <a:r>
              <a:rPr lang="en-US" dirty="0" err="1" smtClean="0"/>
              <a:t>berkaitan</a:t>
            </a:r>
            <a:r>
              <a:rPr lang="en-US" dirty="0" smtClean="0"/>
              <a:t>.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err="1" smtClean="0"/>
              <a:t>Pada</a:t>
            </a:r>
            <a:r>
              <a:rPr lang="en-US" dirty="0" smtClean="0"/>
              <a:t> stadium </a:t>
            </a:r>
            <a:r>
              <a:rPr lang="en-US" dirty="0" err="1" smtClean="0"/>
              <a:t>pertama</a:t>
            </a:r>
            <a:r>
              <a:rPr lang="en-US" dirty="0" smtClean="0"/>
              <a:t>, </a:t>
            </a:r>
            <a:r>
              <a:rPr lang="en-US" dirty="0" err="1" smtClean="0"/>
              <a:t>mantisa</a:t>
            </a:r>
            <a:r>
              <a:rPr lang="en-US" dirty="0" smtClean="0"/>
              <a:t> M1 </a:t>
            </a:r>
            <a:r>
              <a:rPr lang="en-US" dirty="0" err="1" smtClean="0"/>
              <a:t>dan</a:t>
            </a:r>
            <a:r>
              <a:rPr lang="en-US" dirty="0" smtClean="0"/>
              <a:t> M2 </a:t>
            </a:r>
            <a:r>
              <a:rPr lang="en-US" dirty="0" err="1" smtClean="0"/>
              <a:t>dijajarkan</a:t>
            </a:r>
            <a:r>
              <a:rPr lang="en-US" dirty="0" smtClean="0"/>
              <a:t> </a:t>
            </a:r>
            <a:r>
              <a:rPr lang="en-US" dirty="0" err="1" smtClean="0"/>
              <a:t>berdasarkan</a:t>
            </a:r>
            <a:r>
              <a:rPr lang="en-US" dirty="0" smtClean="0"/>
              <a:t> </a:t>
            </a:r>
            <a:r>
              <a:rPr lang="en-US" dirty="0" err="1" smtClean="0"/>
              <a:t>selisih</a:t>
            </a:r>
            <a:r>
              <a:rPr lang="en-US" dirty="0" smtClean="0"/>
              <a:t> </a:t>
            </a:r>
            <a:r>
              <a:rPr lang="en-US" dirty="0" err="1" smtClean="0"/>
              <a:t>eksponen</a:t>
            </a:r>
            <a:r>
              <a:rPr lang="en-US" dirty="0" smtClean="0"/>
              <a:t> E1 </a:t>
            </a:r>
            <a:r>
              <a:rPr lang="en-US" dirty="0" err="1" smtClean="0"/>
              <a:t>dan</a:t>
            </a:r>
            <a:r>
              <a:rPr lang="en-US" dirty="0" smtClean="0"/>
              <a:t> E2. </a:t>
            </a:r>
            <a:r>
              <a:rPr lang="en-US" dirty="0" err="1" smtClean="0"/>
              <a:t>Jika</a:t>
            </a:r>
            <a:r>
              <a:rPr lang="en-US" dirty="0" smtClean="0"/>
              <a:t> |E1-E2|=k&gt;0, </a:t>
            </a:r>
            <a:r>
              <a:rPr lang="en-US" dirty="0" err="1" smtClean="0"/>
              <a:t>maka</a:t>
            </a:r>
            <a:r>
              <a:rPr lang="en-US" dirty="0" smtClean="0"/>
              <a:t> </a:t>
            </a:r>
            <a:r>
              <a:rPr lang="en-US" dirty="0" err="1" smtClean="0"/>
              <a:t>mantisa</a:t>
            </a:r>
            <a:r>
              <a:rPr lang="en-US" dirty="0" smtClean="0"/>
              <a:t> </a:t>
            </a:r>
            <a:r>
              <a:rPr lang="en-US" dirty="0" err="1" smtClean="0"/>
              <a:t>dengan</a:t>
            </a:r>
            <a:r>
              <a:rPr lang="en-US" dirty="0" smtClean="0"/>
              <a:t> </a:t>
            </a:r>
            <a:r>
              <a:rPr lang="en-US" dirty="0" err="1" smtClean="0"/>
              <a:t>eksponen</a:t>
            </a:r>
            <a:r>
              <a:rPr lang="en-US" dirty="0" smtClean="0"/>
              <a:t> </a:t>
            </a:r>
            <a:r>
              <a:rPr lang="en-US" dirty="0" err="1" smtClean="0"/>
              <a:t>terkecil</a:t>
            </a:r>
            <a:r>
              <a:rPr lang="en-US" dirty="0" smtClean="0"/>
              <a:t> </a:t>
            </a:r>
            <a:r>
              <a:rPr lang="en-US" dirty="0" err="1" smtClean="0"/>
              <a:t>digeser</a:t>
            </a:r>
            <a:r>
              <a:rPr lang="en-US" dirty="0" smtClean="0"/>
              <a:t> </a:t>
            </a:r>
            <a:r>
              <a:rPr lang="en-US" dirty="0" err="1" smtClean="0"/>
              <a:t>ke</a:t>
            </a:r>
            <a:r>
              <a:rPr lang="en-US" dirty="0" smtClean="0"/>
              <a:t> </a:t>
            </a:r>
            <a:r>
              <a:rPr lang="en-US" dirty="0" err="1" smtClean="0"/>
              <a:t>kanan</a:t>
            </a:r>
            <a:r>
              <a:rPr lang="en-US" dirty="0" smtClean="0"/>
              <a:t> </a:t>
            </a:r>
            <a:r>
              <a:rPr lang="en-US" dirty="0" err="1" smtClean="0"/>
              <a:t>sebanyak</a:t>
            </a:r>
            <a:r>
              <a:rPr lang="en-US" dirty="0" smtClean="0"/>
              <a:t> </a:t>
            </a:r>
            <a:r>
              <a:rPr lang="en-US" i="1" dirty="0" smtClean="0"/>
              <a:t>k</a:t>
            </a:r>
            <a:r>
              <a:rPr lang="en-US" dirty="0" smtClean="0"/>
              <a:t> digit. </a:t>
            </a:r>
          </a:p>
          <a:p>
            <a:r>
              <a:rPr lang="en-US" dirty="0" err="1" smtClean="0"/>
              <a:t>Pada</a:t>
            </a:r>
            <a:r>
              <a:rPr lang="en-US" dirty="0" smtClean="0"/>
              <a:t> stadium </a:t>
            </a:r>
            <a:r>
              <a:rPr lang="en-US" dirty="0" err="1" smtClean="0"/>
              <a:t>kedua</a:t>
            </a:r>
            <a:r>
              <a:rPr lang="en-US" dirty="0" smtClean="0"/>
              <a:t> </a:t>
            </a:r>
            <a:r>
              <a:rPr lang="en-US" dirty="0" err="1" smtClean="0"/>
              <a:t>mantisa</a:t>
            </a:r>
            <a:r>
              <a:rPr lang="en-US" dirty="0" smtClean="0"/>
              <a:t> </a:t>
            </a:r>
            <a:r>
              <a:rPr lang="en-US" dirty="0" err="1" smtClean="0"/>
              <a:t>selanjutnya</a:t>
            </a:r>
            <a:r>
              <a:rPr lang="en-US" dirty="0" smtClean="0"/>
              <a:t> </a:t>
            </a:r>
            <a:r>
              <a:rPr lang="en-US" dirty="0" err="1" smtClean="0"/>
              <a:t>ditambah</a:t>
            </a:r>
            <a:r>
              <a:rPr lang="en-US" dirty="0" smtClean="0"/>
              <a:t> (</a:t>
            </a:r>
            <a:r>
              <a:rPr lang="en-US" dirty="0" err="1" smtClean="0"/>
              <a:t>atau</a:t>
            </a:r>
            <a:r>
              <a:rPr lang="en-US" dirty="0" smtClean="0"/>
              <a:t> </a:t>
            </a:r>
            <a:r>
              <a:rPr lang="en-US" dirty="0" err="1" smtClean="0"/>
              <a:t>dikurangi</a:t>
            </a:r>
            <a:r>
              <a:rPr lang="en-US" dirty="0" smtClean="0"/>
              <a:t>). </a:t>
            </a:r>
          </a:p>
          <a:p>
            <a:r>
              <a:rPr lang="en-US" dirty="0" err="1" smtClean="0"/>
              <a:t>Pada</a:t>
            </a:r>
            <a:r>
              <a:rPr lang="en-US" dirty="0" smtClean="0"/>
              <a:t> stadium </a:t>
            </a:r>
            <a:r>
              <a:rPr lang="en-US" dirty="0" err="1" smtClean="0"/>
              <a:t>ketiga</a:t>
            </a:r>
            <a:r>
              <a:rPr lang="en-US" dirty="0" smtClean="0"/>
              <a:t>, </a:t>
            </a:r>
            <a:r>
              <a:rPr lang="en-US" dirty="0" err="1" smtClean="0"/>
              <a:t>hasil</a:t>
            </a:r>
            <a:r>
              <a:rPr lang="en-US" dirty="0" smtClean="0"/>
              <a:t> </a:t>
            </a:r>
            <a:r>
              <a:rPr lang="en-US" dirty="0" err="1" smtClean="0"/>
              <a:t>akan</a:t>
            </a:r>
            <a:r>
              <a:rPr lang="en-US" dirty="0" smtClean="0"/>
              <a:t> </a:t>
            </a:r>
            <a:r>
              <a:rPr lang="en-US" dirty="0" err="1" smtClean="0"/>
              <a:t>dinormalisasi</a:t>
            </a:r>
            <a:r>
              <a:rPr lang="en-US" dirty="0" smtClean="0"/>
              <a:t> agar </a:t>
            </a:r>
            <a:r>
              <a:rPr lang="en-US" dirty="0" err="1" smtClean="0"/>
              <a:t>mantisa</a:t>
            </a:r>
            <a:r>
              <a:rPr lang="en-US" dirty="0" smtClean="0"/>
              <a:t> </a:t>
            </a:r>
            <a:r>
              <a:rPr lang="en-US" dirty="0" err="1" smtClean="0"/>
              <a:t>akhir</a:t>
            </a:r>
            <a:r>
              <a:rPr lang="en-US" dirty="0" smtClean="0"/>
              <a:t> </a:t>
            </a:r>
            <a:r>
              <a:rPr lang="en-US" dirty="0" err="1" smtClean="0"/>
              <a:t>memiliki</a:t>
            </a:r>
            <a:r>
              <a:rPr lang="en-US" dirty="0" smtClean="0"/>
              <a:t> digit yang </a:t>
            </a:r>
            <a:r>
              <a:rPr lang="en-US" dirty="0" err="1" smtClean="0"/>
              <a:t>tidak</a:t>
            </a:r>
            <a:r>
              <a:rPr lang="en-US" dirty="0" smtClean="0"/>
              <a:t> </a:t>
            </a:r>
            <a:r>
              <a:rPr lang="en-US" dirty="0" err="1" smtClean="0"/>
              <a:t>nol</a:t>
            </a:r>
            <a:r>
              <a:rPr lang="en-US" dirty="0" smtClean="0"/>
              <a:t> </a:t>
            </a:r>
            <a:r>
              <a:rPr lang="en-US" dirty="0" err="1" smtClean="0"/>
              <a:t>sesudah</a:t>
            </a:r>
            <a:r>
              <a:rPr lang="en-US" dirty="0" smtClean="0"/>
              <a:t> </a:t>
            </a:r>
            <a:r>
              <a:rPr lang="en-US" dirty="0" err="1" smtClean="0"/>
              <a:t>nilai</a:t>
            </a:r>
            <a:r>
              <a:rPr lang="en-US" dirty="0" smtClean="0"/>
              <a:t> </a:t>
            </a:r>
            <a:r>
              <a:rPr lang="en-US" dirty="0" err="1" smtClean="0"/>
              <a:t>fraksi</a:t>
            </a:r>
            <a:r>
              <a:rPr lang="en-US" dirty="0" smtClean="0"/>
              <a: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srcRect/>
          <a:stretch>
            <a:fillRect/>
          </a:stretch>
        </p:blipFill>
        <p:spPr bwMode="auto">
          <a:xfrm>
            <a:off x="457200" y="1246632"/>
            <a:ext cx="4267200" cy="5535168"/>
          </a:xfrm>
          <a:prstGeom prst="rect">
            <a:avLst/>
          </a:prstGeom>
          <a:noFill/>
          <a:ln w="9525">
            <a:noFill/>
            <a:miter lim="800000"/>
            <a:headEnd/>
            <a:tailEnd/>
          </a:ln>
          <a:effectLst/>
        </p:spPr>
      </p:pic>
      <p:sp>
        <p:nvSpPr>
          <p:cNvPr id="5" name="TextBox 4"/>
          <p:cNvSpPr txBox="1"/>
          <p:nvPr/>
        </p:nvSpPr>
        <p:spPr>
          <a:xfrm>
            <a:off x="381000" y="228600"/>
            <a:ext cx="8001000" cy="1477328"/>
          </a:xfrm>
          <a:prstGeom prst="rect">
            <a:avLst/>
          </a:prstGeom>
          <a:noFill/>
        </p:spPr>
        <p:txBody>
          <a:bodyPr wrap="square" rtlCol="0">
            <a:spAutoFit/>
          </a:bodyPr>
          <a:lstStyle/>
          <a:p>
            <a:r>
              <a:rPr lang="en-US" dirty="0" err="1" smtClean="0"/>
              <a:t>Gambar</a:t>
            </a:r>
            <a:r>
              <a:rPr lang="en-US" dirty="0" smtClean="0"/>
              <a:t> </a:t>
            </a:r>
            <a:r>
              <a:rPr lang="en-US" dirty="0" err="1" smtClean="0"/>
              <a:t>berikut</a:t>
            </a:r>
            <a:r>
              <a:rPr lang="en-US" dirty="0" smtClean="0"/>
              <a:t> </a:t>
            </a:r>
            <a:r>
              <a:rPr lang="en-US" dirty="0" err="1" smtClean="0"/>
              <a:t>merepresentasikan</a:t>
            </a:r>
            <a:r>
              <a:rPr lang="en-US" dirty="0" smtClean="0"/>
              <a:t> </a:t>
            </a:r>
            <a:r>
              <a:rPr lang="en-US" dirty="0" err="1" smtClean="0"/>
              <a:t>sebuah</a:t>
            </a:r>
            <a:r>
              <a:rPr lang="en-US" dirty="0" smtClean="0"/>
              <a:t> </a:t>
            </a:r>
            <a:r>
              <a:rPr lang="en-US" dirty="0" err="1" smtClean="0"/>
              <a:t>arsitektur</a:t>
            </a:r>
            <a:r>
              <a:rPr lang="en-US" dirty="0" smtClean="0"/>
              <a:t> pipeline </a:t>
            </a:r>
            <a:r>
              <a:rPr lang="en-US" dirty="0" err="1" smtClean="0"/>
              <a:t>untuk</a:t>
            </a:r>
            <a:r>
              <a:rPr lang="en-US" dirty="0" smtClean="0"/>
              <a:t> </a:t>
            </a:r>
            <a:r>
              <a:rPr lang="en-US" dirty="0" err="1" smtClean="0"/>
              <a:t>penambahan</a:t>
            </a:r>
            <a:r>
              <a:rPr lang="en-US" dirty="0" smtClean="0"/>
              <a:t> </a:t>
            </a:r>
            <a:r>
              <a:rPr lang="en-US" dirty="0" err="1" smtClean="0"/>
              <a:t>dua</a:t>
            </a:r>
            <a:r>
              <a:rPr lang="en-US" dirty="0" smtClean="0"/>
              <a:t> </a:t>
            </a:r>
            <a:r>
              <a:rPr lang="en-US" dirty="0" err="1" smtClean="0"/>
              <a:t>bilangan</a:t>
            </a:r>
            <a:r>
              <a:rPr lang="en-US" dirty="0" smtClean="0"/>
              <a:t> floating point. </a:t>
            </a:r>
            <a:r>
              <a:rPr lang="en-US" dirty="0" err="1" smtClean="0"/>
              <a:t>Penambahan</a:t>
            </a:r>
            <a:r>
              <a:rPr lang="en-US" dirty="0" smtClean="0"/>
              <a:t> floating point </a:t>
            </a:r>
            <a:r>
              <a:rPr lang="en-US" dirty="0" err="1" smtClean="0"/>
              <a:t>dapat</a:t>
            </a:r>
            <a:r>
              <a:rPr lang="en-US" dirty="0" smtClean="0"/>
              <a:t> </a:t>
            </a:r>
            <a:r>
              <a:rPr lang="en-US" dirty="0" err="1" smtClean="0"/>
              <a:t>dibagi</a:t>
            </a:r>
            <a:r>
              <a:rPr lang="en-US" dirty="0" smtClean="0"/>
              <a:t> </a:t>
            </a:r>
            <a:r>
              <a:rPr lang="en-US" dirty="0" err="1" smtClean="0"/>
              <a:t>kedalam</a:t>
            </a:r>
            <a:r>
              <a:rPr lang="en-US" dirty="0" smtClean="0"/>
              <a:t> </a:t>
            </a:r>
            <a:r>
              <a:rPr lang="en-US" dirty="0" err="1" smtClean="0"/>
              <a:t>tiga</a:t>
            </a:r>
            <a:r>
              <a:rPr lang="en-US" dirty="0" smtClean="0"/>
              <a:t> stadium: mantissas alignment (</a:t>
            </a:r>
            <a:r>
              <a:rPr lang="en-US" dirty="0" err="1" smtClean="0"/>
              <a:t>penjajaran</a:t>
            </a:r>
            <a:r>
              <a:rPr lang="en-US" dirty="0" smtClean="0"/>
              <a:t> </a:t>
            </a:r>
            <a:r>
              <a:rPr lang="en-US" dirty="0" err="1" smtClean="0"/>
              <a:t>mantisa</a:t>
            </a:r>
            <a:r>
              <a:rPr lang="en-US" dirty="0" smtClean="0"/>
              <a:t>), </a:t>
            </a:r>
            <a:r>
              <a:rPr lang="en-US" dirty="0" err="1" smtClean="0"/>
              <a:t>penambahan</a:t>
            </a:r>
            <a:r>
              <a:rPr lang="en-US" dirty="0" smtClean="0"/>
              <a:t> </a:t>
            </a:r>
            <a:r>
              <a:rPr lang="en-US" dirty="0" err="1" smtClean="0"/>
              <a:t>mantisa</a:t>
            </a:r>
            <a:r>
              <a:rPr lang="en-US" dirty="0" smtClean="0"/>
              <a:t> (mantissas addition) </a:t>
            </a:r>
            <a:r>
              <a:rPr lang="en-US" dirty="0" err="1" smtClean="0"/>
              <a:t>dan</a:t>
            </a:r>
            <a:r>
              <a:rPr lang="en-US" dirty="0" smtClean="0"/>
              <a:t> </a:t>
            </a:r>
            <a:r>
              <a:rPr lang="en-US" dirty="0" err="1" smtClean="0"/>
              <a:t>normalisasi</a:t>
            </a:r>
            <a:r>
              <a:rPr lang="en-US" dirty="0" smtClean="0"/>
              <a:t>.</a:t>
            </a:r>
          </a:p>
          <a:p>
            <a:endParaRPr lang="en-US" dirty="0"/>
          </a:p>
        </p:txBody>
      </p:sp>
      <p:sp>
        <p:nvSpPr>
          <p:cNvPr id="6" name="TextBox 5"/>
          <p:cNvSpPr txBox="1"/>
          <p:nvPr/>
        </p:nvSpPr>
        <p:spPr>
          <a:xfrm>
            <a:off x="4724400" y="1905000"/>
            <a:ext cx="4114800" cy="646331"/>
          </a:xfrm>
          <a:prstGeom prst="rect">
            <a:avLst/>
          </a:prstGeom>
          <a:noFill/>
        </p:spPr>
        <p:txBody>
          <a:bodyPr wrap="square" rtlCol="0">
            <a:spAutoFit/>
          </a:bodyPr>
          <a:lstStyle/>
          <a:p>
            <a:endParaRPr lang="en-US" dirty="0" smtClean="0"/>
          </a:p>
          <a:p>
            <a:endParaRPr lang="en-US" dirty="0"/>
          </a:p>
        </p:txBody>
      </p:sp>
      <p:sp>
        <p:nvSpPr>
          <p:cNvPr id="7" name="Content Placeholder 2"/>
          <p:cNvSpPr txBox="1">
            <a:spLocks/>
          </p:cNvSpPr>
          <p:nvPr/>
        </p:nvSpPr>
        <p:spPr>
          <a:xfrm>
            <a:off x="5105400" y="1600200"/>
            <a:ext cx="3660648" cy="4495800"/>
          </a:xfrm>
          <a:prstGeom prst="rect">
            <a:avLst/>
          </a:prstGeom>
        </p:spPr>
        <p:txBody>
          <a:bodyPr>
            <a:normAutofit fontScale="700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smtClean="0">
                <a:ln>
                  <a:noFill/>
                </a:ln>
                <a:solidFill>
                  <a:schemeClr val="tx1"/>
                </a:solidFill>
                <a:effectLst/>
                <a:uLnTx/>
                <a:uFillTx/>
                <a:latin typeface="+mn-lt"/>
                <a:ea typeface="+mn-ea"/>
                <a:cs typeface="+mn-cs"/>
              </a:rPr>
              <a:t>Pada stadium pertama, mantisa M1 dan M2 dijajarkan berdasarkan selisih eksponen E1 dan E2. Jika |E1-E2|=k&gt;0, maka mantisa dengan eksponen terkecil digeser ke kanan sebanyak </a:t>
            </a:r>
            <a:r>
              <a:rPr kumimoji="0" lang="en-US" sz="2900" b="0" i="1" u="none" strike="noStrike" kern="1200" cap="none" spc="0" normalizeH="0" baseline="0" noProof="0" smtClean="0">
                <a:ln>
                  <a:noFill/>
                </a:ln>
                <a:solidFill>
                  <a:schemeClr val="tx1"/>
                </a:solidFill>
                <a:effectLst/>
                <a:uLnTx/>
                <a:uFillTx/>
                <a:latin typeface="+mn-lt"/>
                <a:ea typeface="+mn-ea"/>
                <a:cs typeface="+mn-cs"/>
              </a:rPr>
              <a:t>k</a:t>
            </a:r>
            <a:r>
              <a:rPr kumimoji="0" lang="en-US" sz="2900" b="0" i="0" u="none" strike="noStrike" kern="1200" cap="none" spc="0" normalizeH="0" baseline="0" noProof="0" smtClean="0">
                <a:ln>
                  <a:noFill/>
                </a:ln>
                <a:solidFill>
                  <a:schemeClr val="tx1"/>
                </a:solidFill>
                <a:effectLst/>
                <a:uLnTx/>
                <a:uFillTx/>
                <a:latin typeface="+mn-lt"/>
                <a:ea typeface="+mn-ea"/>
                <a:cs typeface="+mn-cs"/>
              </a:rPr>
              <a:t> digit.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smtClean="0">
                <a:ln>
                  <a:noFill/>
                </a:ln>
                <a:solidFill>
                  <a:schemeClr val="tx1"/>
                </a:solidFill>
                <a:effectLst/>
                <a:uLnTx/>
                <a:uFillTx/>
                <a:latin typeface="+mn-lt"/>
                <a:ea typeface="+mn-ea"/>
                <a:cs typeface="+mn-cs"/>
              </a:rPr>
              <a:t>Pada stadium kedua mantisa selanjutnya ditambah (atau dikurangi).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smtClean="0">
                <a:ln>
                  <a:noFill/>
                </a:ln>
                <a:solidFill>
                  <a:schemeClr val="tx1"/>
                </a:solidFill>
                <a:effectLst/>
                <a:uLnTx/>
                <a:uFillTx/>
                <a:latin typeface="+mn-lt"/>
                <a:ea typeface="+mn-ea"/>
                <a:cs typeface="+mn-cs"/>
              </a:rPr>
              <a:t>Pada stadium ketiga, hasil akan dinormalisasi agar mantisa akhir memiliki digit yang tidak nol sesudah nilai fraksi.</a:t>
            </a: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1352" cy="990600"/>
          </a:xfrm>
        </p:spPr>
        <p:txBody>
          <a:bodyPr>
            <a:noAutofit/>
          </a:bodyPr>
          <a:lstStyle/>
          <a:p>
            <a:r>
              <a:rPr lang="en-US" sz="3600" b="1" dirty="0" smtClean="0"/>
              <a:t>2. </a:t>
            </a:r>
            <a:r>
              <a:rPr lang="en-US" sz="3600" b="1" dirty="0" err="1" smtClean="0"/>
              <a:t>Pengukuran</a:t>
            </a:r>
            <a:r>
              <a:rPr lang="en-US" sz="3600" b="1" dirty="0" smtClean="0"/>
              <a:t> </a:t>
            </a:r>
            <a:r>
              <a:rPr lang="en-US" sz="3600" b="1" dirty="0" err="1" smtClean="0"/>
              <a:t>Performansi</a:t>
            </a:r>
            <a:r>
              <a:rPr lang="en-US" sz="3600" b="1" dirty="0" smtClean="0"/>
              <a:t> </a:t>
            </a:r>
            <a:br>
              <a:rPr lang="en-US" sz="3600" b="1" dirty="0" smtClean="0"/>
            </a:br>
            <a:r>
              <a:rPr lang="en-US" sz="3600" b="1" dirty="0" smtClean="0"/>
              <a:t>    (Pipeline Performance Measurements)</a:t>
            </a:r>
            <a:endParaRPr lang="en-US" sz="3600" b="1" dirty="0"/>
          </a:p>
        </p:txBody>
      </p:sp>
      <p:sp>
        <p:nvSpPr>
          <p:cNvPr id="3" name="Content Placeholder 2"/>
          <p:cNvSpPr>
            <a:spLocks noGrp="1"/>
          </p:cNvSpPr>
          <p:nvPr>
            <p:ph sz="quarter" idx="1"/>
          </p:nvPr>
        </p:nvSpPr>
        <p:spPr/>
        <p:txBody>
          <a:bodyPr/>
          <a:lstStyle/>
          <a:p>
            <a:r>
              <a:rPr lang="en-US" dirty="0" err="1" smtClean="0"/>
              <a:t>Kemampuan</a:t>
            </a:r>
            <a:r>
              <a:rPr lang="en-US" dirty="0" smtClean="0"/>
              <a:t> </a:t>
            </a:r>
            <a:r>
              <a:rPr lang="en-US" dirty="0" err="1" smtClean="0"/>
              <a:t>meng</a:t>
            </a:r>
            <a:r>
              <a:rPr lang="en-US" dirty="0" smtClean="0"/>
              <a:t>-overlap stadium </a:t>
            </a:r>
            <a:r>
              <a:rPr lang="en-US" dirty="0" err="1" smtClean="0"/>
              <a:t>sebarisan</a:t>
            </a:r>
            <a:r>
              <a:rPr lang="en-US" dirty="0" smtClean="0"/>
              <a:t> </a:t>
            </a:r>
            <a:r>
              <a:rPr lang="en-US" dirty="0" err="1" smtClean="0"/>
              <a:t>proses</a:t>
            </a:r>
            <a:r>
              <a:rPr lang="en-US" dirty="0" smtClean="0"/>
              <a:t> </a:t>
            </a:r>
            <a:r>
              <a:rPr lang="en-US" dirty="0" err="1" smtClean="0"/>
              <a:t>untuk</a:t>
            </a:r>
            <a:r>
              <a:rPr lang="en-US" dirty="0" smtClean="0"/>
              <a:t> </a:t>
            </a:r>
            <a:r>
              <a:rPr lang="en-US" dirty="0" err="1" smtClean="0"/>
              <a:t>berbagai</a:t>
            </a:r>
            <a:r>
              <a:rPr lang="en-US" dirty="0" smtClean="0"/>
              <a:t> </a:t>
            </a:r>
            <a:r>
              <a:rPr lang="en-US" dirty="0" err="1" smtClean="0"/>
              <a:t>hasil</a:t>
            </a:r>
            <a:r>
              <a:rPr lang="en-US" dirty="0" smtClean="0"/>
              <a:t> input yang </a:t>
            </a:r>
            <a:r>
              <a:rPr lang="en-US" dirty="0" err="1" smtClean="0"/>
              <a:t>berbeda</a:t>
            </a:r>
            <a:r>
              <a:rPr lang="en-US" dirty="0" smtClean="0"/>
              <a:t> </a:t>
            </a:r>
            <a:r>
              <a:rPr lang="en-US" dirty="0" err="1" smtClean="0"/>
              <a:t>dalam</a:t>
            </a:r>
            <a:r>
              <a:rPr lang="en-US" dirty="0" smtClean="0"/>
              <a:t> </a:t>
            </a:r>
            <a:r>
              <a:rPr lang="en-US" dirty="0" err="1" smtClean="0"/>
              <a:t>waktu</a:t>
            </a:r>
            <a:r>
              <a:rPr lang="en-US" dirty="0" smtClean="0"/>
              <a:t> </a:t>
            </a:r>
            <a:r>
              <a:rPr lang="en-US" dirty="0" err="1" smtClean="0"/>
              <a:t>penyelesaian</a:t>
            </a:r>
            <a:r>
              <a:rPr lang="en-US" dirty="0" smtClean="0"/>
              <a:t> </a:t>
            </a:r>
            <a:r>
              <a:rPr lang="en-US" dirty="0" err="1" smtClean="0"/>
              <a:t>teoritis</a:t>
            </a:r>
            <a:r>
              <a:rPr lang="en-US" dirty="0" smtClean="0"/>
              <a:t> </a:t>
            </a:r>
            <a:r>
              <a:rPr lang="en-US" dirty="0" err="1" smtClean="0"/>
              <a:t>secara</a:t>
            </a:r>
            <a:r>
              <a:rPr lang="en-US" dirty="0" smtClean="0"/>
              <a:t> </a:t>
            </a:r>
            <a:r>
              <a:rPr lang="en-US" dirty="0" err="1" smtClean="0"/>
              <a:t>keseluruhan</a:t>
            </a:r>
            <a:r>
              <a:rPr lang="en-US" dirty="0" smtClean="0"/>
              <a:t> </a:t>
            </a:r>
            <a:r>
              <a:rPr lang="en-US" dirty="0" err="1" smtClean="0"/>
              <a:t>diekspresikan</a:t>
            </a:r>
            <a:r>
              <a:rPr lang="en-US" dirty="0" smtClean="0"/>
              <a:t> </a:t>
            </a:r>
            <a:r>
              <a:rPr lang="en-US" dirty="0" err="1" smtClean="0"/>
              <a:t>sebagai</a:t>
            </a:r>
            <a:r>
              <a:rPr lang="en-US" dirty="0" smtClean="0"/>
              <a:t>:</a:t>
            </a:r>
          </a:p>
          <a:p>
            <a:endParaRPr lang="en-US" dirty="0" smtClean="0"/>
          </a:p>
          <a:p>
            <a:endParaRPr lang="en-US" dirty="0" smtClean="0"/>
          </a:p>
          <a:p>
            <a:pPr lvl="1"/>
            <a:r>
              <a:rPr lang="en-US" dirty="0" smtClean="0"/>
              <a:t>n= </a:t>
            </a:r>
            <a:r>
              <a:rPr lang="en-US" dirty="0" err="1" smtClean="0"/>
              <a:t>jumlah</a:t>
            </a:r>
            <a:r>
              <a:rPr lang="en-US" dirty="0" smtClean="0"/>
              <a:t> input task</a:t>
            </a:r>
          </a:p>
          <a:p>
            <a:pPr lvl="1"/>
            <a:r>
              <a:rPr lang="en-US" dirty="0" smtClean="0"/>
              <a:t>m= </a:t>
            </a:r>
            <a:r>
              <a:rPr lang="en-US" dirty="0" err="1" smtClean="0"/>
              <a:t>jumlah</a:t>
            </a:r>
            <a:r>
              <a:rPr lang="en-US" dirty="0" smtClean="0"/>
              <a:t> stadium pipeline</a:t>
            </a:r>
          </a:p>
          <a:p>
            <a:pPr lvl="1"/>
            <a:r>
              <a:rPr lang="en-US" dirty="0" smtClean="0"/>
              <a:t>P= </a:t>
            </a:r>
            <a:r>
              <a:rPr lang="en-US" dirty="0" err="1" smtClean="0"/>
              <a:t>Perioda</a:t>
            </a:r>
            <a:r>
              <a:rPr lang="en-US" dirty="0" smtClean="0"/>
              <a:t> Clock</a:t>
            </a:r>
            <a:endParaRPr lang="en-US" dirty="0"/>
          </a:p>
        </p:txBody>
      </p:sp>
      <p:pic>
        <p:nvPicPr>
          <p:cNvPr id="16386" name="Picture 2"/>
          <p:cNvPicPr>
            <a:picLocks noChangeAspect="1" noChangeArrowheads="1"/>
          </p:cNvPicPr>
          <p:nvPr/>
        </p:nvPicPr>
        <p:blipFill>
          <a:blip r:embed="rId2"/>
          <a:srcRect/>
          <a:stretch>
            <a:fillRect/>
          </a:stretch>
        </p:blipFill>
        <p:spPr bwMode="auto">
          <a:xfrm>
            <a:off x="1219199" y="3733800"/>
            <a:ext cx="5472853" cy="60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5105400" y="609600"/>
            <a:ext cx="4038600" cy="5562600"/>
          </a:xfrm>
        </p:spPr>
        <p:txBody>
          <a:bodyPr>
            <a:normAutofit fontScale="70000" lnSpcReduction="20000"/>
          </a:bodyPr>
          <a:lstStyle/>
          <a:p>
            <a:r>
              <a:rPr lang="en-US" dirty="0" err="1" smtClean="0"/>
              <a:t>Contoh</a:t>
            </a:r>
            <a:r>
              <a:rPr lang="en-US" dirty="0" smtClean="0"/>
              <a:t> pipeline </a:t>
            </a:r>
            <a:r>
              <a:rPr lang="en-US" dirty="0" err="1" smtClean="0"/>
              <a:t>aritmetik</a:t>
            </a:r>
            <a:r>
              <a:rPr lang="en-US" dirty="0" smtClean="0"/>
              <a:t> </a:t>
            </a:r>
            <a:r>
              <a:rPr lang="en-US" dirty="0" err="1" smtClean="0"/>
              <a:t>lainnya</a:t>
            </a:r>
            <a:r>
              <a:rPr lang="en-US" dirty="0" smtClean="0"/>
              <a:t> </a:t>
            </a:r>
            <a:r>
              <a:rPr lang="en-US" dirty="0" err="1" smtClean="0"/>
              <a:t>diperlihatkan</a:t>
            </a:r>
            <a:r>
              <a:rPr lang="en-US" dirty="0" smtClean="0"/>
              <a:t> </a:t>
            </a:r>
            <a:r>
              <a:rPr lang="en-US" dirty="0" err="1" smtClean="0"/>
              <a:t>pada</a:t>
            </a:r>
            <a:r>
              <a:rPr lang="en-US" dirty="0" smtClean="0"/>
              <a:t> </a:t>
            </a:r>
            <a:r>
              <a:rPr lang="en-US" dirty="0" err="1" smtClean="0"/>
              <a:t>gambar</a:t>
            </a:r>
            <a:r>
              <a:rPr lang="en-US" dirty="0" smtClean="0"/>
              <a:t> </a:t>
            </a:r>
            <a:r>
              <a:rPr lang="en-US" dirty="0" err="1" smtClean="0"/>
              <a:t>disamping</a:t>
            </a:r>
            <a:r>
              <a:rPr lang="en-US" dirty="0" smtClean="0"/>
              <a:t>. </a:t>
            </a:r>
          </a:p>
          <a:p>
            <a:r>
              <a:rPr lang="en-US" dirty="0" err="1" smtClean="0"/>
              <a:t>Gambar</a:t>
            </a:r>
            <a:r>
              <a:rPr lang="en-US" dirty="0" smtClean="0"/>
              <a:t> </a:t>
            </a:r>
            <a:r>
              <a:rPr lang="en-US" dirty="0" err="1" smtClean="0"/>
              <a:t>merepresentasikan</a:t>
            </a:r>
            <a:r>
              <a:rPr lang="en-US" dirty="0" smtClean="0"/>
              <a:t> </a:t>
            </a:r>
            <a:r>
              <a:rPr lang="en-US" dirty="0" err="1" smtClean="0"/>
              <a:t>arsitektur</a:t>
            </a:r>
            <a:r>
              <a:rPr lang="en-US" dirty="0" smtClean="0"/>
              <a:t> pipeline </a:t>
            </a:r>
            <a:r>
              <a:rPr lang="en-US" dirty="0" err="1" smtClean="0"/>
              <a:t>untuk</a:t>
            </a:r>
            <a:r>
              <a:rPr lang="en-US" dirty="0" smtClean="0"/>
              <a:t> </a:t>
            </a:r>
            <a:r>
              <a:rPr lang="en-US" dirty="0" err="1" smtClean="0"/>
              <a:t>perkalian</a:t>
            </a:r>
            <a:r>
              <a:rPr lang="en-US" dirty="0" smtClean="0"/>
              <a:t> </a:t>
            </a:r>
            <a:r>
              <a:rPr lang="en-US" dirty="0" err="1" smtClean="0"/>
              <a:t>dua</a:t>
            </a:r>
            <a:r>
              <a:rPr lang="en-US" dirty="0" smtClean="0"/>
              <a:t> </a:t>
            </a:r>
            <a:r>
              <a:rPr lang="en-US" dirty="0" err="1" smtClean="0"/>
              <a:t>bilangan</a:t>
            </a:r>
            <a:r>
              <a:rPr lang="en-US" dirty="0" smtClean="0"/>
              <a:t> 4-bit </a:t>
            </a:r>
            <a:r>
              <a:rPr lang="en-US" dirty="0" err="1" smtClean="0"/>
              <a:t>bertipe</a:t>
            </a:r>
            <a:r>
              <a:rPr lang="en-US" dirty="0" smtClean="0"/>
              <a:t> unsigned </a:t>
            </a:r>
            <a:r>
              <a:rPr lang="en-US" dirty="0" err="1" smtClean="0"/>
              <a:t>menggunakan</a:t>
            </a:r>
            <a:r>
              <a:rPr lang="en-US" dirty="0" smtClean="0"/>
              <a:t> CSA (Carry Save Address). Stadium </a:t>
            </a:r>
            <a:r>
              <a:rPr lang="en-US" dirty="0" err="1" smtClean="0"/>
              <a:t>pertama</a:t>
            </a:r>
            <a:r>
              <a:rPr lang="en-US" dirty="0" smtClean="0"/>
              <a:t> </a:t>
            </a:r>
            <a:r>
              <a:rPr lang="en-US" dirty="0" err="1" smtClean="0"/>
              <a:t>menghasilkan</a:t>
            </a:r>
            <a:r>
              <a:rPr lang="en-US" dirty="0" smtClean="0"/>
              <a:t> </a:t>
            </a:r>
            <a:r>
              <a:rPr lang="en-US" dirty="0" err="1" smtClean="0"/>
              <a:t>produk</a:t>
            </a:r>
            <a:r>
              <a:rPr lang="en-US" dirty="0" smtClean="0"/>
              <a:t> </a:t>
            </a:r>
            <a:r>
              <a:rPr lang="en-US" dirty="0" err="1" smtClean="0"/>
              <a:t>parsial</a:t>
            </a:r>
            <a:r>
              <a:rPr lang="en-US" dirty="0" smtClean="0"/>
              <a:t> M1, M2, M3 </a:t>
            </a:r>
            <a:r>
              <a:rPr lang="en-US" dirty="0" err="1" smtClean="0"/>
              <a:t>dan</a:t>
            </a:r>
            <a:r>
              <a:rPr lang="en-US" dirty="0" smtClean="0"/>
              <a:t> M4. </a:t>
            </a:r>
          </a:p>
          <a:p>
            <a:r>
              <a:rPr lang="en-US" dirty="0" err="1" smtClean="0"/>
              <a:t>Gambar</a:t>
            </a:r>
            <a:r>
              <a:rPr lang="en-US" dirty="0" smtClean="0"/>
              <a:t> </a:t>
            </a:r>
            <a:r>
              <a:rPr lang="en-US" dirty="0" err="1" smtClean="0"/>
              <a:t>disamping</a:t>
            </a:r>
            <a:r>
              <a:rPr lang="en-US" dirty="0" smtClean="0"/>
              <a:t> </a:t>
            </a:r>
            <a:r>
              <a:rPr lang="en-US" dirty="0" err="1" smtClean="0"/>
              <a:t>merepresentasikan</a:t>
            </a:r>
            <a:r>
              <a:rPr lang="en-US" dirty="0" smtClean="0"/>
              <a:t> </a:t>
            </a:r>
            <a:r>
              <a:rPr lang="en-US" dirty="0" err="1" smtClean="0"/>
              <a:t>bagaimana</a:t>
            </a:r>
            <a:r>
              <a:rPr lang="en-US" dirty="0" smtClean="0"/>
              <a:t> M1 </a:t>
            </a:r>
            <a:r>
              <a:rPr lang="en-US" dirty="0" err="1" smtClean="0"/>
              <a:t>dihasilkan</a:t>
            </a:r>
            <a:r>
              <a:rPr lang="en-US" dirty="0" smtClean="0"/>
              <a:t> , </a:t>
            </a:r>
            <a:r>
              <a:rPr lang="en-US" dirty="0" err="1" smtClean="0"/>
              <a:t>sisa</a:t>
            </a:r>
            <a:r>
              <a:rPr lang="en-US" dirty="0" smtClean="0"/>
              <a:t> </a:t>
            </a:r>
            <a:r>
              <a:rPr lang="en-US" dirty="0" err="1" smtClean="0"/>
              <a:t>produk</a:t>
            </a:r>
            <a:r>
              <a:rPr lang="en-US" dirty="0" smtClean="0"/>
              <a:t> </a:t>
            </a:r>
            <a:r>
              <a:rPr lang="en-US" dirty="0" err="1" smtClean="0"/>
              <a:t>parsial</a:t>
            </a:r>
            <a:r>
              <a:rPr lang="en-US" dirty="0" smtClean="0"/>
              <a:t> </a:t>
            </a:r>
            <a:r>
              <a:rPr lang="en-US" dirty="0" err="1" smtClean="0"/>
              <a:t>juga</a:t>
            </a:r>
            <a:r>
              <a:rPr lang="en-US" dirty="0" smtClean="0"/>
              <a:t> </a:t>
            </a:r>
            <a:r>
              <a:rPr lang="en-US" dirty="0" err="1" smtClean="0"/>
              <a:t>dihasilkan</a:t>
            </a:r>
            <a:r>
              <a:rPr lang="en-US" dirty="0" smtClean="0"/>
              <a:t> </a:t>
            </a:r>
            <a:r>
              <a:rPr lang="en-US" dirty="0" err="1" smtClean="0"/>
              <a:t>dengan</a:t>
            </a:r>
            <a:r>
              <a:rPr lang="en-US" dirty="0" smtClean="0"/>
              <a:t> </a:t>
            </a:r>
            <a:r>
              <a:rPr lang="en-US" dirty="0" err="1" smtClean="0"/>
              <a:t>cara</a:t>
            </a:r>
            <a:r>
              <a:rPr lang="en-US" dirty="0" smtClean="0"/>
              <a:t> yang </a:t>
            </a:r>
            <a:r>
              <a:rPr lang="en-US" dirty="0" err="1" smtClean="0"/>
              <a:t>sama</a:t>
            </a:r>
            <a:r>
              <a:rPr lang="en-US" dirty="0" smtClean="0"/>
              <a:t>. M1, M2, M3, </a:t>
            </a:r>
            <a:r>
              <a:rPr lang="en-US" dirty="0" err="1" smtClean="0"/>
              <a:t>dan</a:t>
            </a:r>
            <a:r>
              <a:rPr lang="en-US" dirty="0" smtClean="0"/>
              <a:t> M4 </a:t>
            </a:r>
            <a:r>
              <a:rPr lang="en-US" dirty="0" err="1" smtClean="0"/>
              <a:t>ditambahkan</a:t>
            </a:r>
            <a:r>
              <a:rPr lang="en-US" dirty="0" smtClean="0"/>
              <a:t> </a:t>
            </a:r>
            <a:r>
              <a:rPr lang="en-US" dirty="0" err="1" smtClean="0"/>
              <a:t>secara</a:t>
            </a:r>
            <a:r>
              <a:rPr lang="en-US" dirty="0" smtClean="0"/>
              <a:t> </a:t>
            </a:r>
            <a:r>
              <a:rPr lang="en-US" dirty="0" err="1" smtClean="0"/>
              <a:t>bersamaan</a:t>
            </a:r>
            <a:r>
              <a:rPr lang="en-US" dirty="0" smtClean="0"/>
              <a:t> </a:t>
            </a:r>
            <a:r>
              <a:rPr lang="en-US" dirty="0" err="1" smtClean="0"/>
              <a:t>melalui</a:t>
            </a:r>
            <a:r>
              <a:rPr lang="en-US" dirty="0" smtClean="0"/>
              <a:t> </a:t>
            </a:r>
            <a:r>
              <a:rPr lang="en-US" dirty="0" err="1" smtClean="0"/>
              <a:t>dua</a:t>
            </a:r>
            <a:r>
              <a:rPr lang="en-US" dirty="0" smtClean="0"/>
              <a:t> stadium CSA (Carry Save Address) </a:t>
            </a:r>
            <a:r>
              <a:rPr lang="en-US" dirty="0" err="1" smtClean="0"/>
              <a:t>dan</a:t>
            </a:r>
            <a:r>
              <a:rPr lang="en-US" dirty="0" smtClean="0"/>
              <a:t> stadium CLA (Carry </a:t>
            </a:r>
            <a:r>
              <a:rPr lang="en-US" dirty="0" err="1" smtClean="0"/>
              <a:t>Lookahead</a:t>
            </a:r>
            <a:r>
              <a:rPr lang="en-US" dirty="0" smtClean="0"/>
              <a:t> Adder)</a:t>
            </a:r>
            <a:endParaRPr lang="en-US" dirty="0"/>
          </a:p>
        </p:txBody>
      </p:sp>
      <p:pic>
        <p:nvPicPr>
          <p:cNvPr id="4098" name="Picture 2"/>
          <p:cNvPicPr>
            <a:picLocks noChangeAspect="1" noChangeArrowheads="1"/>
          </p:cNvPicPr>
          <p:nvPr/>
        </p:nvPicPr>
        <p:blipFill>
          <a:blip r:embed="rId2"/>
          <a:srcRect/>
          <a:stretch>
            <a:fillRect/>
          </a:stretch>
        </p:blipFill>
        <p:spPr bwMode="auto">
          <a:xfrm>
            <a:off x="381000" y="381000"/>
            <a:ext cx="4419600" cy="5849891"/>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en-US" dirty="0" err="1" smtClean="0"/>
              <a:t>Dengan</a:t>
            </a:r>
            <a:r>
              <a:rPr lang="en-US" dirty="0" smtClean="0"/>
              <a:t> </a:t>
            </a:r>
            <a:r>
              <a:rPr lang="en-US" dirty="0" err="1" smtClean="0"/>
              <a:t>menerapkan</a:t>
            </a:r>
            <a:r>
              <a:rPr lang="en-US" dirty="0" smtClean="0"/>
              <a:t> </a:t>
            </a:r>
            <a:r>
              <a:rPr lang="en-US" dirty="0" err="1" smtClean="0"/>
              <a:t>teknik</a:t>
            </a:r>
            <a:r>
              <a:rPr lang="en-US" dirty="0" smtClean="0"/>
              <a:t> pipeline </a:t>
            </a:r>
            <a:r>
              <a:rPr lang="en-US" dirty="0" err="1" smtClean="0"/>
              <a:t>ini</a:t>
            </a:r>
            <a:r>
              <a:rPr lang="en-US" dirty="0" smtClean="0"/>
              <a:t>, </a:t>
            </a:r>
            <a:r>
              <a:rPr lang="en-US" dirty="0" err="1" smtClean="0"/>
              <a:t>akan</a:t>
            </a:r>
            <a:r>
              <a:rPr lang="en-US" dirty="0" smtClean="0"/>
              <a:t> </a:t>
            </a:r>
            <a:r>
              <a:rPr lang="en-US" dirty="0" err="1" smtClean="0"/>
              <a:t>ditemukan</a:t>
            </a:r>
            <a:r>
              <a:rPr lang="en-US" dirty="0" smtClean="0"/>
              <a:t> </a:t>
            </a:r>
            <a:r>
              <a:rPr lang="en-US" dirty="0" err="1" smtClean="0"/>
              <a:t>sejumlah</a:t>
            </a:r>
            <a:r>
              <a:rPr lang="en-US" dirty="0" smtClean="0"/>
              <a:t> </a:t>
            </a:r>
            <a:r>
              <a:rPr lang="en-US" dirty="0" err="1" smtClean="0"/>
              <a:t>perhatian</a:t>
            </a:r>
            <a:r>
              <a:rPr lang="en-US" dirty="0" smtClean="0"/>
              <a:t> yang </a:t>
            </a:r>
            <a:r>
              <a:rPr lang="en-US" dirty="0" err="1" smtClean="0"/>
              <a:t>khusus</a:t>
            </a:r>
            <a:r>
              <a:rPr lang="en-US" dirty="0" smtClean="0"/>
              <a:t> </a:t>
            </a:r>
            <a:r>
              <a:rPr lang="en-US" dirty="0" err="1" smtClean="0"/>
              <a:t>terhadap</a:t>
            </a:r>
            <a:r>
              <a:rPr lang="en-US" dirty="0" smtClean="0"/>
              <a:t> </a:t>
            </a:r>
            <a:r>
              <a:rPr lang="en-US" dirty="0" err="1" smtClean="0"/>
              <a:t>beberapa</a:t>
            </a:r>
            <a:r>
              <a:rPr lang="en-US" dirty="0" smtClean="0"/>
              <a:t> </a:t>
            </a:r>
            <a:r>
              <a:rPr lang="en-US" dirty="0" err="1" smtClean="0"/>
              <a:t>hal</a:t>
            </a:r>
            <a:r>
              <a:rPr lang="en-US" dirty="0" smtClean="0"/>
              <a:t> </a:t>
            </a:r>
            <a:r>
              <a:rPr lang="en-US" dirty="0" err="1" smtClean="0"/>
              <a:t>di</a:t>
            </a:r>
            <a:r>
              <a:rPr lang="en-US" dirty="0" smtClean="0"/>
              <a:t> </a:t>
            </a:r>
            <a:r>
              <a:rPr lang="en-US" dirty="0" err="1" smtClean="0"/>
              <a:t>atas</a:t>
            </a:r>
            <a:r>
              <a:rPr lang="en-US" dirty="0" smtClean="0"/>
              <a:t>, </a:t>
            </a:r>
            <a:r>
              <a:rPr lang="en-US" dirty="0" err="1" smtClean="0"/>
              <a:t>tetapi</a:t>
            </a:r>
            <a:r>
              <a:rPr lang="en-US" dirty="0" smtClean="0"/>
              <a:t> </a:t>
            </a:r>
            <a:r>
              <a:rPr lang="en-US" dirty="0" err="1" smtClean="0"/>
              <a:t>tetap</a:t>
            </a:r>
            <a:r>
              <a:rPr lang="en-US" dirty="0" smtClean="0"/>
              <a:t> </a:t>
            </a:r>
            <a:r>
              <a:rPr lang="en-US" dirty="0" err="1" smtClean="0"/>
              <a:t>akan</a:t>
            </a:r>
            <a:r>
              <a:rPr lang="en-US" dirty="0" smtClean="0"/>
              <a:t> </a:t>
            </a:r>
            <a:r>
              <a:rPr lang="en-US" dirty="0" err="1" smtClean="0"/>
              <a:t>menghasilkan</a:t>
            </a:r>
            <a:r>
              <a:rPr lang="en-US" dirty="0" smtClean="0"/>
              <a:t> </a:t>
            </a:r>
            <a:r>
              <a:rPr lang="en-US" dirty="0" err="1" smtClean="0"/>
              <a:t>peningkatan</a:t>
            </a:r>
            <a:r>
              <a:rPr lang="en-US" dirty="0" smtClean="0"/>
              <a:t> yang </a:t>
            </a:r>
            <a:r>
              <a:rPr lang="en-US" dirty="0" err="1" smtClean="0"/>
              <a:t>berarti</a:t>
            </a:r>
            <a:r>
              <a:rPr lang="en-US" dirty="0" smtClean="0"/>
              <a:t> </a:t>
            </a:r>
            <a:r>
              <a:rPr lang="en-US" dirty="0" err="1" smtClean="0"/>
              <a:t>dalam</a:t>
            </a:r>
            <a:r>
              <a:rPr lang="en-US" dirty="0" smtClean="0"/>
              <a:t> </a:t>
            </a:r>
            <a:r>
              <a:rPr lang="en-US" dirty="0" err="1" smtClean="0"/>
              <a:t>kinerja</a:t>
            </a:r>
            <a:r>
              <a:rPr lang="en-US" dirty="0" smtClean="0"/>
              <a:t> microprocessor. </a:t>
            </a:r>
            <a:r>
              <a:rPr lang="en-US" dirty="0" err="1" smtClean="0"/>
              <a:t>Ada</a:t>
            </a:r>
            <a:r>
              <a:rPr lang="en-US" dirty="0" smtClean="0"/>
              <a:t> </a:t>
            </a:r>
            <a:r>
              <a:rPr lang="en-US" dirty="0" err="1" smtClean="0"/>
              <a:t>kasus</a:t>
            </a:r>
            <a:r>
              <a:rPr lang="en-US" dirty="0" smtClean="0"/>
              <a:t> </a:t>
            </a:r>
            <a:r>
              <a:rPr lang="en-US" dirty="0" err="1" smtClean="0"/>
              <a:t>tertentu</a:t>
            </a:r>
            <a:r>
              <a:rPr lang="en-US" dirty="0" smtClean="0"/>
              <a:t> yang </a:t>
            </a:r>
            <a:r>
              <a:rPr lang="en-US" dirty="0" err="1" smtClean="0"/>
              <a:t>memang</a:t>
            </a:r>
            <a:r>
              <a:rPr lang="en-US" dirty="0" smtClean="0"/>
              <a:t> </a:t>
            </a:r>
            <a:r>
              <a:rPr lang="en-US" dirty="0" err="1" smtClean="0"/>
              <a:t>sangat</a:t>
            </a:r>
            <a:r>
              <a:rPr lang="en-US" dirty="0" smtClean="0"/>
              <a:t> </a:t>
            </a:r>
            <a:r>
              <a:rPr lang="en-US" dirty="0" err="1" smtClean="0"/>
              <a:t>tepat</a:t>
            </a:r>
            <a:r>
              <a:rPr lang="en-US" dirty="0" smtClean="0"/>
              <a:t> </a:t>
            </a:r>
            <a:r>
              <a:rPr lang="en-US" dirty="0" err="1" smtClean="0"/>
              <a:t>bila</a:t>
            </a:r>
            <a:r>
              <a:rPr lang="en-US" dirty="0" smtClean="0"/>
              <a:t> </a:t>
            </a:r>
            <a:r>
              <a:rPr lang="en-US" dirty="0" err="1" smtClean="0"/>
              <a:t>memanfaatkan</a:t>
            </a:r>
            <a:r>
              <a:rPr lang="en-US" dirty="0" smtClean="0"/>
              <a:t> pipeline </a:t>
            </a:r>
            <a:r>
              <a:rPr lang="en-US" dirty="0" err="1" smtClean="0"/>
              <a:t>ini</a:t>
            </a:r>
            <a:r>
              <a:rPr lang="en-US" dirty="0" smtClean="0"/>
              <a:t>, </a:t>
            </a:r>
            <a:r>
              <a:rPr lang="en-US" dirty="0" err="1" smtClean="0"/>
              <a:t>dan</a:t>
            </a:r>
            <a:r>
              <a:rPr lang="en-US" dirty="0" smtClean="0"/>
              <a:t> </a:t>
            </a:r>
            <a:r>
              <a:rPr lang="en-US" dirty="0" err="1" smtClean="0"/>
              <a:t>juga</a:t>
            </a:r>
            <a:r>
              <a:rPr lang="en-US" dirty="0" smtClean="0"/>
              <a:t> </a:t>
            </a:r>
            <a:r>
              <a:rPr lang="en-US" dirty="0" err="1" smtClean="0"/>
              <a:t>ada</a:t>
            </a:r>
            <a:r>
              <a:rPr lang="en-US" dirty="0" smtClean="0"/>
              <a:t> </a:t>
            </a:r>
            <a:r>
              <a:rPr lang="en-US" dirty="0" err="1" smtClean="0"/>
              <a:t>kasus</a:t>
            </a:r>
            <a:r>
              <a:rPr lang="en-US" dirty="0" smtClean="0"/>
              <a:t> lain yang </a:t>
            </a:r>
            <a:r>
              <a:rPr lang="en-US" dirty="0" err="1" smtClean="0"/>
              <a:t>mungkin</a:t>
            </a:r>
            <a:r>
              <a:rPr lang="en-US" dirty="0" smtClean="0"/>
              <a:t> </a:t>
            </a:r>
            <a:r>
              <a:rPr lang="en-US" dirty="0" err="1" smtClean="0"/>
              <a:t>tidak</a:t>
            </a:r>
            <a:r>
              <a:rPr lang="en-US" dirty="0" smtClean="0"/>
              <a:t> </a:t>
            </a:r>
            <a:r>
              <a:rPr lang="en-US" dirty="0" err="1" smtClean="0"/>
              <a:t>tepat</a:t>
            </a:r>
            <a:r>
              <a:rPr lang="en-US" dirty="0" smtClean="0"/>
              <a:t> </a:t>
            </a:r>
            <a:r>
              <a:rPr lang="en-US" dirty="0" err="1" smtClean="0"/>
              <a:t>bila</a:t>
            </a:r>
            <a:r>
              <a:rPr lang="en-US" dirty="0" smtClean="0"/>
              <a:t> </a:t>
            </a:r>
            <a:r>
              <a:rPr lang="en-US" dirty="0" err="1" smtClean="0"/>
              <a:t>menggunakan</a:t>
            </a:r>
            <a:r>
              <a:rPr lang="en-US" dirty="0" smtClean="0"/>
              <a:t> </a:t>
            </a:r>
            <a:r>
              <a:rPr lang="en-US" dirty="0" err="1" smtClean="0"/>
              <a:t>teknologi</a:t>
            </a:r>
            <a:r>
              <a:rPr lang="en-US" dirty="0" smtClean="0"/>
              <a:t> pipeline. </a:t>
            </a:r>
          </a:p>
          <a:p>
            <a:r>
              <a:rPr lang="en-US" sz="2400" dirty="0" smtClean="0"/>
              <a:t>Example implementations</a:t>
            </a:r>
          </a:p>
          <a:p>
            <a:pPr lvl="1"/>
            <a:r>
              <a:rPr lang="en-US" dirty="0" smtClean="0"/>
              <a:t>Pentium</a:t>
            </a:r>
          </a:p>
          <a:p>
            <a:pPr lvl="1"/>
            <a:r>
              <a:rPr lang="en-US" dirty="0" smtClean="0"/>
              <a:t>PowerPC</a:t>
            </a:r>
          </a:p>
          <a:p>
            <a:pPr lvl="1"/>
            <a:r>
              <a:rPr lang="en-US" dirty="0" smtClean="0"/>
              <a:t>SPARC</a:t>
            </a:r>
          </a:p>
          <a:p>
            <a:pPr lvl="1"/>
            <a:r>
              <a:rPr lang="en-US" dirty="0" smtClean="0"/>
              <a:t>MIPS</a:t>
            </a:r>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81000" y="1676400"/>
            <a:ext cx="8378952" cy="4419600"/>
          </a:xfrm>
        </p:spPr>
        <p:txBody>
          <a:bodyPr>
            <a:normAutofit fontScale="92500" lnSpcReduction="10000"/>
          </a:bodyPr>
          <a:lstStyle/>
          <a:p>
            <a:r>
              <a:rPr lang="en-US" dirty="0" err="1" smtClean="0"/>
              <a:t>Waktu</a:t>
            </a:r>
            <a:r>
              <a:rPr lang="en-US" dirty="0" smtClean="0"/>
              <a:t> </a:t>
            </a:r>
            <a:r>
              <a:rPr lang="en-US" dirty="0" err="1" smtClean="0"/>
              <a:t>lengkap</a:t>
            </a:r>
            <a:r>
              <a:rPr lang="en-US" dirty="0" smtClean="0"/>
              <a:t> </a:t>
            </a:r>
            <a:r>
              <a:rPr lang="en-US" dirty="0" err="1" smtClean="0"/>
              <a:t>melakukan</a:t>
            </a:r>
            <a:r>
              <a:rPr lang="en-US" dirty="0" smtClean="0"/>
              <a:t> </a:t>
            </a:r>
            <a:r>
              <a:rPr lang="en-US" dirty="0" err="1" smtClean="0"/>
              <a:t>proses</a:t>
            </a:r>
            <a:r>
              <a:rPr lang="en-US" dirty="0" smtClean="0"/>
              <a:t> yang </a:t>
            </a:r>
            <a:r>
              <a:rPr lang="en-US" dirty="0" err="1" smtClean="0"/>
              <a:t>diperlukan</a:t>
            </a:r>
            <a:r>
              <a:rPr lang="en-US" dirty="0" smtClean="0"/>
              <a:t> </a:t>
            </a:r>
            <a:r>
              <a:rPr lang="en-US" dirty="0" err="1" smtClean="0"/>
              <a:t>untuk</a:t>
            </a:r>
            <a:r>
              <a:rPr lang="en-US" dirty="0" smtClean="0"/>
              <a:t> non-pipeline </a:t>
            </a:r>
            <a:r>
              <a:rPr lang="en-US" dirty="0" err="1" smtClean="0"/>
              <a:t>adalah</a:t>
            </a:r>
            <a:r>
              <a:rPr lang="en-US" dirty="0" smtClean="0"/>
              <a:t>:</a:t>
            </a:r>
          </a:p>
          <a:p>
            <a:endParaRPr lang="en-US" dirty="0" smtClean="0"/>
          </a:p>
          <a:p>
            <a:pPr lvl="1"/>
            <a:r>
              <a:rPr lang="en-US" dirty="0" smtClean="0">
                <a:sym typeface="Symbol"/>
              </a:rPr>
              <a:t></a:t>
            </a:r>
            <a:r>
              <a:rPr lang="en-US" dirty="0" err="1" smtClean="0">
                <a:sym typeface="Symbol"/>
              </a:rPr>
              <a:t>i</a:t>
            </a:r>
            <a:r>
              <a:rPr lang="en-US" dirty="0" smtClean="0">
                <a:sym typeface="Symbol"/>
              </a:rPr>
              <a:t> </a:t>
            </a:r>
            <a:r>
              <a:rPr lang="en-US" dirty="0" err="1" smtClean="0">
                <a:sym typeface="Symbol"/>
              </a:rPr>
              <a:t>adalah</a:t>
            </a:r>
            <a:r>
              <a:rPr lang="en-US" dirty="0" smtClean="0">
                <a:sym typeface="Symbol"/>
              </a:rPr>
              <a:t> </a:t>
            </a:r>
            <a:r>
              <a:rPr lang="en-US" dirty="0" err="1" smtClean="0">
                <a:sym typeface="Symbol"/>
              </a:rPr>
              <a:t>waktu</a:t>
            </a:r>
            <a:r>
              <a:rPr lang="en-US" dirty="0" smtClean="0">
                <a:sym typeface="Symbol"/>
              </a:rPr>
              <a:t> </a:t>
            </a:r>
            <a:r>
              <a:rPr lang="en-US" dirty="0" err="1" smtClean="0">
                <a:sym typeface="Symbol"/>
              </a:rPr>
              <a:t>tunggu</a:t>
            </a:r>
            <a:r>
              <a:rPr lang="en-US" dirty="0" smtClean="0">
                <a:sym typeface="Symbol"/>
              </a:rPr>
              <a:t> (delay time) </a:t>
            </a:r>
            <a:r>
              <a:rPr lang="en-US" dirty="0" err="1" smtClean="0">
                <a:sym typeface="Symbol"/>
              </a:rPr>
              <a:t>untuk</a:t>
            </a:r>
            <a:r>
              <a:rPr lang="en-US" dirty="0" smtClean="0">
                <a:sym typeface="Symbol"/>
              </a:rPr>
              <a:t> </a:t>
            </a:r>
            <a:r>
              <a:rPr lang="en-US" dirty="0" err="1" smtClean="0">
                <a:sym typeface="Symbol"/>
              </a:rPr>
              <a:t>masing-masing</a:t>
            </a:r>
            <a:r>
              <a:rPr lang="en-US" dirty="0" smtClean="0">
                <a:sym typeface="Symbol"/>
              </a:rPr>
              <a:t> stadium.</a:t>
            </a:r>
          </a:p>
          <a:p>
            <a:r>
              <a:rPr lang="en-US" dirty="0" err="1" smtClean="0">
                <a:solidFill>
                  <a:srgbClr val="FF0000"/>
                </a:solidFill>
                <a:sym typeface="Symbol"/>
              </a:rPr>
              <a:t>Untuk</a:t>
            </a:r>
            <a:r>
              <a:rPr lang="en-US" dirty="0" smtClean="0">
                <a:solidFill>
                  <a:srgbClr val="FF0000"/>
                </a:solidFill>
                <a:sym typeface="Symbol"/>
              </a:rPr>
              <a:t> </a:t>
            </a:r>
            <a:r>
              <a:rPr lang="en-US" dirty="0" err="1" smtClean="0">
                <a:solidFill>
                  <a:srgbClr val="FF0000"/>
                </a:solidFill>
                <a:sym typeface="Symbol"/>
              </a:rPr>
              <a:t>kasus</a:t>
            </a:r>
            <a:r>
              <a:rPr lang="en-US" dirty="0" smtClean="0">
                <a:solidFill>
                  <a:srgbClr val="FF0000"/>
                </a:solidFill>
                <a:sym typeface="Symbol"/>
              </a:rPr>
              <a:t> ideal </a:t>
            </a:r>
            <a:r>
              <a:rPr lang="en-US" dirty="0" smtClean="0">
                <a:sym typeface="Symbol"/>
              </a:rPr>
              <a:t></a:t>
            </a:r>
            <a:r>
              <a:rPr lang="en-US" baseline="-25000" dirty="0" err="1" smtClean="0">
                <a:sym typeface="Symbol"/>
              </a:rPr>
              <a:t>i</a:t>
            </a:r>
            <a:r>
              <a:rPr lang="en-US" dirty="0" smtClean="0">
                <a:sym typeface="Symbol"/>
              </a:rPr>
              <a:t>=  </a:t>
            </a:r>
            <a:r>
              <a:rPr lang="en-US" dirty="0" err="1" smtClean="0">
                <a:sym typeface="Symbol"/>
              </a:rPr>
              <a:t>untuk</a:t>
            </a:r>
            <a:r>
              <a:rPr lang="en-US" dirty="0" smtClean="0">
                <a:sym typeface="Symbol"/>
              </a:rPr>
              <a:t> </a:t>
            </a:r>
            <a:r>
              <a:rPr lang="en-US" dirty="0" err="1" smtClean="0">
                <a:sym typeface="Symbol"/>
              </a:rPr>
              <a:t>i</a:t>
            </a:r>
            <a:r>
              <a:rPr lang="en-US" dirty="0" smtClean="0">
                <a:sym typeface="Symbol"/>
              </a:rPr>
              <a:t>=1 </a:t>
            </a:r>
            <a:r>
              <a:rPr lang="en-US" dirty="0" err="1" smtClean="0">
                <a:sym typeface="Symbol"/>
              </a:rPr>
              <a:t>hingga</a:t>
            </a:r>
            <a:r>
              <a:rPr lang="en-US" dirty="0" smtClean="0">
                <a:sym typeface="Symbol"/>
              </a:rPr>
              <a:t> m, </a:t>
            </a:r>
            <a:r>
              <a:rPr lang="en-US" dirty="0" err="1" smtClean="0">
                <a:sym typeface="Symbol"/>
              </a:rPr>
              <a:t>sehingga</a:t>
            </a:r>
            <a:r>
              <a:rPr lang="en-US" dirty="0" smtClean="0">
                <a:sym typeface="Symbol"/>
              </a:rPr>
              <a:t> </a:t>
            </a:r>
            <a:r>
              <a:rPr lang="en-US" dirty="0" err="1" smtClean="0">
                <a:sym typeface="Symbol"/>
              </a:rPr>
              <a:t>seq</a:t>
            </a:r>
            <a:r>
              <a:rPr lang="en-US" dirty="0" smtClean="0">
                <a:sym typeface="Symbol"/>
              </a:rPr>
              <a:t> </a:t>
            </a:r>
            <a:r>
              <a:rPr lang="en-US" dirty="0" err="1" smtClean="0">
                <a:sym typeface="Symbol"/>
              </a:rPr>
              <a:t>dapat</a:t>
            </a:r>
            <a:r>
              <a:rPr lang="en-US" dirty="0" smtClean="0">
                <a:sym typeface="Symbol"/>
              </a:rPr>
              <a:t> </a:t>
            </a:r>
            <a:r>
              <a:rPr lang="en-US" dirty="0" err="1" smtClean="0">
                <a:sym typeface="Symbol"/>
              </a:rPr>
              <a:t>ditulis</a:t>
            </a:r>
            <a:r>
              <a:rPr lang="en-US" dirty="0" smtClean="0">
                <a:sym typeface="Symbol"/>
              </a:rPr>
              <a:t>:</a:t>
            </a:r>
          </a:p>
          <a:p>
            <a:endParaRPr lang="en-US" dirty="0" smtClean="0">
              <a:sym typeface="Symbol"/>
            </a:endParaRPr>
          </a:p>
          <a:p>
            <a:r>
              <a:rPr lang="en-US" dirty="0" err="1" smtClean="0">
                <a:sym typeface="Symbol"/>
              </a:rPr>
              <a:t>Jika</a:t>
            </a:r>
            <a:r>
              <a:rPr lang="en-US" dirty="0" smtClean="0">
                <a:sym typeface="Symbol"/>
              </a:rPr>
              <a:t> </a:t>
            </a:r>
            <a:r>
              <a:rPr lang="en-US" dirty="0" err="1" smtClean="0">
                <a:sym typeface="Symbol"/>
              </a:rPr>
              <a:t>kita</a:t>
            </a:r>
            <a:r>
              <a:rPr lang="en-US" dirty="0" smtClean="0">
                <a:sym typeface="Symbol"/>
              </a:rPr>
              <a:t> </a:t>
            </a:r>
            <a:r>
              <a:rPr lang="en-US" dirty="0" err="1" smtClean="0">
                <a:sym typeface="Symbol"/>
              </a:rPr>
              <a:t>mengabaikan</a:t>
            </a:r>
            <a:r>
              <a:rPr lang="en-US" dirty="0" smtClean="0">
                <a:sym typeface="Symbol"/>
              </a:rPr>
              <a:t> </a:t>
            </a:r>
            <a:r>
              <a:rPr lang="en-US" dirty="0" err="1" smtClean="0">
                <a:sym typeface="Symbol"/>
              </a:rPr>
              <a:t>waktu</a:t>
            </a:r>
            <a:r>
              <a:rPr lang="en-US" dirty="0" smtClean="0">
                <a:sym typeface="Symbol"/>
              </a:rPr>
              <a:t> yang </a:t>
            </a:r>
            <a:r>
              <a:rPr lang="en-US" dirty="0" err="1" smtClean="0">
                <a:sym typeface="Symbol"/>
              </a:rPr>
              <a:t>dibutuhkan</a:t>
            </a:r>
            <a:r>
              <a:rPr lang="en-US" dirty="0" smtClean="0">
                <a:sym typeface="Symbol"/>
              </a:rPr>
              <a:t> </a:t>
            </a:r>
            <a:r>
              <a:rPr lang="en-US" dirty="0" err="1" smtClean="0">
                <a:sym typeface="Symbol"/>
              </a:rPr>
              <a:t>untuk</a:t>
            </a:r>
            <a:r>
              <a:rPr lang="en-US" dirty="0" smtClean="0">
                <a:sym typeface="Symbol"/>
              </a:rPr>
              <a:t> latch </a:t>
            </a:r>
            <a:r>
              <a:rPr lang="en-US" dirty="0" err="1" smtClean="0">
                <a:sym typeface="Symbol"/>
              </a:rPr>
              <a:t>untuk</a:t>
            </a:r>
            <a:r>
              <a:rPr lang="en-US" dirty="0" smtClean="0">
                <a:sym typeface="Symbol"/>
              </a:rPr>
              <a:t> </a:t>
            </a:r>
            <a:r>
              <a:rPr lang="en-US" dirty="0" err="1" smtClean="0">
                <a:sym typeface="Symbol"/>
              </a:rPr>
              <a:t>melakukan</a:t>
            </a:r>
            <a:r>
              <a:rPr lang="en-US" dirty="0" smtClean="0">
                <a:sym typeface="Symbol"/>
              </a:rPr>
              <a:t> </a:t>
            </a:r>
            <a:r>
              <a:rPr lang="en-US" dirty="0" err="1" smtClean="0">
                <a:sym typeface="Symbol"/>
              </a:rPr>
              <a:t>penyimpanan</a:t>
            </a:r>
            <a:r>
              <a:rPr lang="en-US" dirty="0" smtClean="0">
                <a:sym typeface="Symbol"/>
              </a:rPr>
              <a:t> (</a:t>
            </a:r>
            <a:r>
              <a:rPr lang="en-US" dirty="0" err="1" smtClean="0">
                <a:sym typeface="Symbol"/>
              </a:rPr>
              <a:t>cth</a:t>
            </a:r>
            <a:r>
              <a:rPr lang="en-US" dirty="0" smtClean="0">
                <a:sym typeface="Symbol"/>
              </a:rPr>
              <a:t>: t</a:t>
            </a:r>
            <a:r>
              <a:rPr lang="en-US" baseline="-25000" dirty="0" smtClean="0">
                <a:sym typeface="Symbol"/>
              </a:rPr>
              <a:t>1</a:t>
            </a:r>
            <a:r>
              <a:rPr lang="en-US" dirty="0" smtClean="0">
                <a:sym typeface="Symbol"/>
              </a:rPr>
              <a:t>= 0), </a:t>
            </a:r>
            <a:r>
              <a:rPr lang="en-US" dirty="0" err="1" smtClean="0">
                <a:sym typeface="Symbol"/>
              </a:rPr>
              <a:t>maka</a:t>
            </a:r>
            <a:r>
              <a:rPr lang="en-US" dirty="0" smtClean="0">
                <a:sym typeface="Symbol"/>
              </a:rPr>
              <a:t>:</a:t>
            </a:r>
          </a:p>
          <a:p>
            <a:pPr>
              <a:buNone/>
            </a:pPr>
            <a:endParaRPr lang="en-US" dirty="0" smtClean="0"/>
          </a:p>
          <a:p>
            <a:pPr>
              <a:buNone/>
            </a:pPr>
            <a:endParaRPr lang="en-US" dirty="0"/>
          </a:p>
        </p:txBody>
      </p:sp>
      <p:pic>
        <p:nvPicPr>
          <p:cNvPr id="17412" name="Picture 4"/>
          <p:cNvPicPr>
            <a:picLocks noChangeAspect="1" noChangeArrowheads="1"/>
          </p:cNvPicPr>
          <p:nvPr/>
        </p:nvPicPr>
        <p:blipFill>
          <a:blip r:embed="rId2"/>
          <a:srcRect/>
          <a:stretch>
            <a:fillRect/>
          </a:stretch>
        </p:blipFill>
        <p:spPr bwMode="auto">
          <a:xfrm>
            <a:off x="5562600" y="2286000"/>
            <a:ext cx="1544874" cy="600075"/>
          </a:xfrm>
          <a:prstGeom prst="rect">
            <a:avLst/>
          </a:prstGeom>
          <a:noFill/>
          <a:ln w="9525">
            <a:noFill/>
            <a:miter lim="800000"/>
            <a:headEnd/>
            <a:tailEnd/>
          </a:ln>
          <a:effectLst/>
        </p:spPr>
      </p:pic>
      <p:pic>
        <p:nvPicPr>
          <p:cNvPr id="17414" name="Picture 6"/>
          <p:cNvPicPr>
            <a:picLocks noChangeAspect="1" noChangeArrowheads="1"/>
          </p:cNvPicPr>
          <p:nvPr/>
        </p:nvPicPr>
        <p:blipFill>
          <a:blip r:embed="rId3"/>
          <a:srcRect/>
          <a:stretch>
            <a:fillRect/>
          </a:stretch>
        </p:blipFill>
        <p:spPr bwMode="auto">
          <a:xfrm>
            <a:off x="3886199" y="4114800"/>
            <a:ext cx="2254469" cy="838200"/>
          </a:xfrm>
          <a:prstGeom prst="rect">
            <a:avLst/>
          </a:prstGeom>
          <a:noFill/>
          <a:ln w="9525">
            <a:noFill/>
            <a:miter lim="800000"/>
            <a:headEnd/>
            <a:tailEnd/>
          </a:ln>
          <a:effectLst/>
        </p:spPr>
      </p:pic>
      <p:pic>
        <p:nvPicPr>
          <p:cNvPr id="17415" name="Picture 7"/>
          <p:cNvPicPr>
            <a:picLocks noChangeAspect="1" noChangeArrowheads="1"/>
          </p:cNvPicPr>
          <p:nvPr/>
        </p:nvPicPr>
        <p:blipFill>
          <a:blip r:embed="rId4"/>
          <a:srcRect/>
          <a:stretch>
            <a:fillRect/>
          </a:stretch>
        </p:blipFill>
        <p:spPr bwMode="auto">
          <a:xfrm>
            <a:off x="2133600" y="5715000"/>
            <a:ext cx="2558562" cy="68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r>
              <a:rPr lang="en-US"/>
              <a:t>KINERJA PIPELINE</a:t>
            </a:r>
          </a:p>
        </p:txBody>
      </p:sp>
      <p:sp>
        <p:nvSpPr>
          <p:cNvPr id="504835" name="Rectangle 3"/>
          <p:cNvSpPr>
            <a:spLocks noGrp="1" noChangeArrowheads="1"/>
          </p:cNvSpPr>
          <p:nvPr>
            <p:ph sz="quarter" idx="1"/>
          </p:nvPr>
        </p:nvSpPr>
        <p:spPr>
          <a:xfrm>
            <a:off x="304800" y="1600200"/>
            <a:ext cx="8534400" cy="5257800"/>
          </a:xfrm>
        </p:spPr>
        <p:txBody>
          <a:bodyPr/>
          <a:lstStyle/>
          <a:p>
            <a:pPr>
              <a:spcBef>
                <a:spcPct val="40000"/>
              </a:spcBef>
            </a:pPr>
            <a:r>
              <a:rPr lang="en-US" sz="2400" dirty="0" err="1" smtClean="0"/>
              <a:t>Jika</a:t>
            </a:r>
            <a:r>
              <a:rPr lang="en-US" sz="2400" dirty="0" smtClean="0"/>
              <a:t> </a:t>
            </a:r>
            <a:r>
              <a:rPr lang="en-US" sz="2400" dirty="0" err="1" smtClean="0"/>
              <a:t>prosesor</a:t>
            </a:r>
            <a:r>
              <a:rPr lang="en-US" sz="2400" dirty="0" smtClean="0"/>
              <a:t> </a:t>
            </a:r>
            <a:r>
              <a:rPr lang="en-US" sz="2400" dirty="0" err="1" smtClean="0"/>
              <a:t>adalah</a:t>
            </a:r>
            <a:r>
              <a:rPr lang="en-US" sz="2400" dirty="0" smtClean="0"/>
              <a:t> non-pipeline, </a:t>
            </a:r>
            <a:r>
              <a:rPr lang="en-US" sz="2400" dirty="0" err="1" smtClean="0"/>
              <a:t>maka</a:t>
            </a:r>
            <a:r>
              <a:rPr lang="en-US" sz="2400" dirty="0" smtClean="0"/>
              <a:t> </a:t>
            </a:r>
            <a:r>
              <a:rPr lang="en-US" sz="2400" dirty="0" err="1" smtClean="0"/>
              <a:t>waktu</a:t>
            </a:r>
            <a:r>
              <a:rPr lang="en-US" sz="2400" dirty="0" smtClean="0"/>
              <a:t> yang </a:t>
            </a:r>
            <a:r>
              <a:rPr lang="en-US" sz="2400" dirty="0" err="1" smtClean="0"/>
              <a:t>digunakan</a:t>
            </a:r>
            <a:r>
              <a:rPr lang="en-US" sz="2400" dirty="0" smtClean="0"/>
              <a:t> </a:t>
            </a:r>
            <a:r>
              <a:rPr lang="en-US" sz="2400" dirty="0" err="1" smtClean="0"/>
              <a:t>untuk</a:t>
            </a:r>
            <a:r>
              <a:rPr lang="en-US" sz="2400" dirty="0" smtClean="0"/>
              <a:t> </a:t>
            </a:r>
            <a:r>
              <a:rPr lang="en-US" sz="2400" dirty="0" smtClean="0">
                <a:solidFill>
                  <a:schemeClr val="folHlink"/>
                </a:solidFill>
              </a:rPr>
              <a:t>m </a:t>
            </a:r>
            <a:r>
              <a:rPr lang="en-US" sz="2400" dirty="0" err="1" smtClean="0">
                <a:solidFill>
                  <a:schemeClr val="folHlink"/>
                </a:solidFill>
              </a:rPr>
              <a:t>instruksi</a:t>
            </a:r>
            <a:r>
              <a:rPr lang="en-US" sz="2400" dirty="0" smtClean="0"/>
              <a:t> </a:t>
            </a:r>
            <a:r>
              <a:rPr lang="en-US" sz="2400" dirty="0" err="1" smtClean="0"/>
              <a:t>adalam</a:t>
            </a:r>
            <a:r>
              <a:rPr lang="en-US" sz="2400" dirty="0" smtClean="0"/>
              <a:t> </a:t>
            </a:r>
            <a:r>
              <a:rPr lang="en-US" sz="2400" dirty="0" err="1" smtClean="0">
                <a:solidFill>
                  <a:schemeClr val="folHlink"/>
                </a:solidFill>
              </a:rPr>
              <a:t>nmtc</a:t>
            </a:r>
            <a:r>
              <a:rPr lang="en-US" sz="2400" dirty="0" smtClean="0">
                <a:solidFill>
                  <a:schemeClr val="folHlink"/>
                </a:solidFill>
              </a:rPr>
              <a:t> </a:t>
            </a:r>
            <a:r>
              <a:rPr lang="en-US" sz="2400" dirty="0" err="1" smtClean="0"/>
              <a:t>dengan</a:t>
            </a:r>
            <a:r>
              <a:rPr lang="en-US" sz="2400" dirty="0" smtClean="0"/>
              <a:t> </a:t>
            </a:r>
            <a:r>
              <a:rPr lang="en-US" sz="2400" dirty="0" err="1" smtClean="0"/>
              <a:t>menganggap</a:t>
            </a:r>
            <a:r>
              <a:rPr lang="en-US" sz="2400" dirty="0" smtClean="0"/>
              <a:t> </a:t>
            </a:r>
            <a:r>
              <a:rPr lang="en-US" sz="2400" dirty="0" err="1" smtClean="0">
                <a:solidFill>
                  <a:schemeClr val="folHlink"/>
                </a:solidFill>
              </a:rPr>
              <a:t>waktu</a:t>
            </a:r>
            <a:r>
              <a:rPr lang="en-US" sz="2400" dirty="0" smtClean="0">
                <a:solidFill>
                  <a:schemeClr val="folHlink"/>
                </a:solidFill>
              </a:rPr>
              <a:t> </a:t>
            </a:r>
            <a:r>
              <a:rPr lang="en-US" sz="2400" dirty="0" err="1" smtClean="0">
                <a:solidFill>
                  <a:schemeClr val="folHlink"/>
                </a:solidFill>
              </a:rPr>
              <a:t>siklus</a:t>
            </a:r>
            <a:r>
              <a:rPr lang="en-US" sz="2400" dirty="0" smtClean="0">
                <a:solidFill>
                  <a:schemeClr val="folHlink"/>
                </a:solidFill>
              </a:rPr>
              <a:t> </a:t>
            </a:r>
            <a:r>
              <a:rPr lang="en-US" sz="2400" dirty="0" err="1" smtClean="0">
                <a:solidFill>
                  <a:schemeClr val="folHlink"/>
                </a:solidFill>
              </a:rPr>
              <a:t>instruksi</a:t>
            </a:r>
            <a:r>
              <a:rPr lang="en-US" sz="2400" dirty="0" smtClean="0">
                <a:solidFill>
                  <a:schemeClr val="folHlink"/>
                </a:solidFill>
              </a:rPr>
              <a:t> </a:t>
            </a:r>
            <a:r>
              <a:rPr lang="en-US" sz="2400" dirty="0" err="1" smtClean="0">
                <a:solidFill>
                  <a:schemeClr val="folHlink"/>
                </a:solidFill>
              </a:rPr>
              <a:t>sama</a:t>
            </a:r>
            <a:r>
              <a:rPr lang="en-US" sz="2400" dirty="0" smtClean="0">
                <a:solidFill>
                  <a:schemeClr val="folHlink"/>
                </a:solidFill>
              </a:rPr>
              <a:t> </a:t>
            </a:r>
            <a:r>
              <a:rPr lang="en-US" sz="2400" dirty="0" err="1" smtClean="0">
                <a:solidFill>
                  <a:schemeClr val="folHlink"/>
                </a:solidFill>
              </a:rPr>
              <a:t>dengan</a:t>
            </a:r>
            <a:r>
              <a:rPr lang="en-US" sz="2400" dirty="0" smtClean="0">
                <a:solidFill>
                  <a:schemeClr val="folHlink"/>
                </a:solidFill>
              </a:rPr>
              <a:t>  </a:t>
            </a:r>
            <a:r>
              <a:rPr lang="en-US" sz="2400" dirty="0" err="1" smtClean="0">
                <a:solidFill>
                  <a:schemeClr val="folHlink"/>
                </a:solidFill>
              </a:rPr>
              <a:t>ntc</a:t>
            </a:r>
            <a:endParaRPr lang="en-US" sz="2400" dirty="0" smtClean="0">
              <a:solidFill>
                <a:schemeClr val="folHlink"/>
              </a:solidFill>
            </a:endParaRPr>
          </a:p>
          <a:p>
            <a:pPr>
              <a:spcBef>
                <a:spcPct val="40000"/>
              </a:spcBef>
            </a:pPr>
            <a:r>
              <a:rPr lang="en-US" sz="2400" dirty="0" smtClean="0"/>
              <a:t>Gain </a:t>
            </a:r>
            <a:r>
              <a:rPr lang="en-US" sz="2400" dirty="0" err="1"/>
              <a:t>Kinerja</a:t>
            </a:r>
            <a:r>
              <a:rPr lang="en-US" sz="2400" dirty="0"/>
              <a:t> (</a:t>
            </a:r>
            <a:r>
              <a:rPr lang="en-US" sz="2400" dirty="0">
                <a:solidFill>
                  <a:schemeClr val="folHlink"/>
                </a:solidFill>
              </a:rPr>
              <a:t>Speed-up</a:t>
            </a:r>
            <a:r>
              <a:rPr lang="en-US" sz="2400" dirty="0"/>
              <a:t>) pipeline </a:t>
            </a:r>
            <a:r>
              <a:rPr lang="en-US" sz="2400" dirty="0" err="1"/>
              <a:t>adalah</a:t>
            </a:r>
            <a:r>
              <a:rPr lang="en-US" sz="2400" dirty="0"/>
              <a:t> </a:t>
            </a:r>
            <a:r>
              <a:rPr lang="en-US" sz="2400" dirty="0" err="1"/>
              <a:t>waktu</a:t>
            </a:r>
            <a:r>
              <a:rPr lang="en-US" sz="2400" dirty="0"/>
              <a:t> yang </a:t>
            </a:r>
            <a:r>
              <a:rPr lang="en-US" sz="2400" dirty="0" err="1"/>
              <a:t>digunakan</a:t>
            </a:r>
            <a:r>
              <a:rPr lang="en-US" sz="2400" dirty="0"/>
              <a:t> </a:t>
            </a:r>
            <a:r>
              <a:rPr lang="en-US" sz="2400" dirty="0" err="1"/>
              <a:t>dalam</a:t>
            </a:r>
            <a:r>
              <a:rPr lang="en-US" sz="2400" dirty="0"/>
              <a:t> mode non-pipeline </a:t>
            </a:r>
            <a:r>
              <a:rPr lang="en-US" sz="2400" dirty="0" err="1"/>
              <a:t>dibagi</a:t>
            </a:r>
            <a:r>
              <a:rPr lang="en-US" sz="2400" dirty="0"/>
              <a:t> </a:t>
            </a:r>
            <a:r>
              <a:rPr lang="en-US" sz="2400" dirty="0" err="1"/>
              <a:t>waktu</a:t>
            </a:r>
            <a:r>
              <a:rPr lang="en-US" sz="2400" dirty="0"/>
              <a:t> yang </a:t>
            </a:r>
            <a:r>
              <a:rPr lang="en-US" sz="2400" dirty="0" err="1"/>
              <a:t>digunakan</a:t>
            </a:r>
            <a:r>
              <a:rPr lang="en-US" sz="2400" dirty="0"/>
              <a:t> </a:t>
            </a:r>
            <a:r>
              <a:rPr lang="en-US" sz="2400" dirty="0" err="1"/>
              <a:t>dalam</a:t>
            </a:r>
            <a:r>
              <a:rPr lang="en-US" sz="2400" dirty="0"/>
              <a:t> mode pipeline, </a:t>
            </a:r>
            <a:r>
              <a:rPr lang="en-US" sz="2400" dirty="0" err="1"/>
              <a:t>dapat</a:t>
            </a:r>
            <a:r>
              <a:rPr lang="en-US" sz="2400" dirty="0"/>
              <a:t> </a:t>
            </a:r>
            <a:r>
              <a:rPr lang="en-US" sz="2400" dirty="0" err="1"/>
              <a:t>dituliskan</a:t>
            </a:r>
            <a:r>
              <a:rPr lang="en-US" sz="2400" dirty="0"/>
              <a:t>:</a:t>
            </a:r>
          </a:p>
        </p:txBody>
      </p:sp>
      <p:sp>
        <p:nvSpPr>
          <p:cNvPr id="504837" name="Rectangle 5"/>
          <p:cNvSpPr>
            <a:spLocks noChangeArrowheads="1"/>
          </p:cNvSpPr>
          <p:nvPr/>
        </p:nvSpPr>
        <p:spPr bwMode="auto">
          <a:xfrm>
            <a:off x="0" y="3205163"/>
            <a:ext cx="9144000" cy="0"/>
          </a:xfrm>
          <a:prstGeom prst="rect">
            <a:avLst/>
          </a:prstGeom>
          <a:noFill/>
          <a:ln w="12700">
            <a:noFill/>
            <a:miter lim="800000"/>
            <a:headEnd/>
            <a:tailEnd/>
          </a:ln>
          <a:effectLst/>
        </p:spPr>
        <p:txBody>
          <a:bodyPr wrap="none" anchor="ctr">
            <a:spAutoFit/>
          </a:bodyPr>
          <a:lstStyle/>
          <a:p>
            <a:endParaRPr lang="en-US"/>
          </a:p>
        </p:txBody>
      </p:sp>
      <p:sp>
        <p:nvSpPr>
          <p:cNvPr id="504839" name="Rectangle 7"/>
          <p:cNvSpPr>
            <a:spLocks noChangeArrowheads="1"/>
          </p:cNvSpPr>
          <p:nvPr/>
        </p:nvSpPr>
        <p:spPr bwMode="auto">
          <a:xfrm>
            <a:off x="0" y="3214688"/>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504838" name="Object 6"/>
          <p:cNvGraphicFramePr>
            <a:graphicFrameLocks noChangeAspect="1"/>
          </p:cNvGraphicFramePr>
          <p:nvPr/>
        </p:nvGraphicFramePr>
        <p:xfrm>
          <a:off x="685800" y="4191000"/>
          <a:ext cx="8458200" cy="825500"/>
        </p:xfrm>
        <a:graphic>
          <a:graphicData uri="http://schemas.openxmlformats.org/presentationml/2006/ole">
            <p:oleObj spid="_x0000_s1026" name="Equation" r:id="rId3" imgW="4394200" imgH="431800" progId="Equation.3">
              <p:embed/>
            </p:oleObj>
          </a:graphicData>
        </a:graphic>
      </p:graphicFrame>
      <p:sp>
        <p:nvSpPr>
          <p:cNvPr id="504840" name="Rectangle 8"/>
          <p:cNvSpPr>
            <a:spLocks noChangeArrowheads="1"/>
          </p:cNvSpPr>
          <p:nvPr/>
        </p:nvSpPr>
        <p:spPr bwMode="auto">
          <a:xfrm>
            <a:off x="457200" y="5181600"/>
            <a:ext cx="8305800" cy="1015663"/>
          </a:xfrm>
          <a:prstGeom prst="rect">
            <a:avLst/>
          </a:prstGeom>
          <a:noFill/>
          <a:ln w="12700">
            <a:noFill/>
            <a:miter lim="800000"/>
            <a:headEnd/>
            <a:tailEnd/>
          </a:ln>
          <a:effectLst/>
        </p:spPr>
        <p:txBody>
          <a:bodyPr anchor="ctr">
            <a:spAutoFit/>
          </a:bodyPr>
          <a:lstStyle/>
          <a:p>
            <a:pPr algn="just"/>
            <a:r>
              <a:rPr lang="en-US" sz="2000" dirty="0" err="1">
                <a:solidFill>
                  <a:srgbClr val="FF0000"/>
                </a:solidFill>
              </a:rPr>
              <a:t>Untuk</a:t>
            </a:r>
            <a:r>
              <a:rPr lang="en-US" sz="2000" dirty="0">
                <a:solidFill>
                  <a:srgbClr val="FF0000"/>
                </a:solidFill>
              </a:rPr>
              <a:t> </a:t>
            </a:r>
            <a:r>
              <a:rPr lang="en-US" sz="2000" dirty="0" err="1">
                <a:solidFill>
                  <a:srgbClr val="FF0000"/>
                </a:solidFill>
              </a:rPr>
              <a:t>nilai</a:t>
            </a:r>
            <a:r>
              <a:rPr lang="en-US" sz="2000" dirty="0">
                <a:solidFill>
                  <a:srgbClr val="FF0000"/>
                </a:solidFill>
              </a:rPr>
              <a:t> </a:t>
            </a:r>
            <a:r>
              <a:rPr lang="en-US" sz="2000" i="1" dirty="0">
                <a:solidFill>
                  <a:srgbClr val="FF0000"/>
                </a:solidFill>
              </a:rPr>
              <a:t>m</a:t>
            </a:r>
            <a:r>
              <a:rPr lang="en-US" sz="2000" dirty="0">
                <a:solidFill>
                  <a:srgbClr val="FF0000"/>
                </a:solidFill>
              </a:rPr>
              <a:t> &gt;&gt; (</a:t>
            </a:r>
            <a:r>
              <a:rPr lang="en-US" sz="2000" i="1" dirty="0">
                <a:solidFill>
                  <a:srgbClr val="FF0000"/>
                </a:solidFill>
              </a:rPr>
              <a:t>n</a:t>
            </a:r>
            <a:r>
              <a:rPr lang="en-US" sz="2000" dirty="0">
                <a:solidFill>
                  <a:srgbClr val="FF0000"/>
                </a:solidFill>
              </a:rPr>
              <a:t> – 1), </a:t>
            </a:r>
            <a:r>
              <a:rPr lang="en-US" sz="2000" dirty="0" err="1">
                <a:solidFill>
                  <a:srgbClr val="FF0000"/>
                </a:solidFill>
              </a:rPr>
              <a:t>maka</a:t>
            </a:r>
            <a:r>
              <a:rPr lang="en-US" sz="2000" dirty="0">
                <a:solidFill>
                  <a:srgbClr val="FF0000"/>
                </a:solidFill>
              </a:rPr>
              <a:t> (</a:t>
            </a:r>
            <a:r>
              <a:rPr lang="en-US" sz="2000" i="1" dirty="0">
                <a:solidFill>
                  <a:srgbClr val="FF0000"/>
                </a:solidFill>
              </a:rPr>
              <a:t>n</a:t>
            </a:r>
            <a:r>
              <a:rPr lang="en-US" sz="2000" dirty="0">
                <a:solidFill>
                  <a:srgbClr val="FF0000"/>
                </a:solidFill>
              </a:rPr>
              <a:t> + </a:t>
            </a:r>
            <a:r>
              <a:rPr lang="en-US" sz="2000" i="1" dirty="0">
                <a:solidFill>
                  <a:srgbClr val="FF0000"/>
                </a:solidFill>
              </a:rPr>
              <a:t>m</a:t>
            </a:r>
            <a:r>
              <a:rPr lang="en-US" sz="2000" dirty="0">
                <a:solidFill>
                  <a:srgbClr val="FF0000"/>
                </a:solidFill>
              </a:rPr>
              <a:t> – 1) </a:t>
            </a:r>
            <a:r>
              <a:rPr lang="en-US" sz="2000" dirty="0" err="1">
                <a:solidFill>
                  <a:srgbClr val="FF0000"/>
                </a:solidFill>
              </a:rPr>
              <a:t>mendekati</a:t>
            </a:r>
            <a:r>
              <a:rPr lang="en-US" sz="2000" dirty="0">
                <a:solidFill>
                  <a:srgbClr val="FF0000"/>
                </a:solidFill>
              </a:rPr>
              <a:t> </a:t>
            </a:r>
            <a:r>
              <a:rPr lang="en-US" sz="2000" i="1" dirty="0">
                <a:solidFill>
                  <a:srgbClr val="FF0000"/>
                </a:solidFill>
              </a:rPr>
              <a:t>m</a:t>
            </a:r>
            <a:r>
              <a:rPr lang="en-US" sz="2000" dirty="0">
                <a:solidFill>
                  <a:srgbClr val="FF0000"/>
                </a:solidFill>
              </a:rPr>
              <a:t>. </a:t>
            </a:r>
            <a:r>
              <a:rPr lang="en-US" sz="2000" dirty="0" err="1" smtClean="0">
                <a:solidFill>
                  <a:srgbClr val="FF0000"/>
                </a:solidFill>
              </a:rPr>
              <a:t>Karena</a:t>
            </a:r>
            <a:r>
              <a:rPr lang="en-US" sz="2000" dirty="0" smtClean="0">
                <a:solidFill>
                  <a:srgbClr val="FF0000"/>
                </a:solidFill>
              </a:rPr>
              <a:t> </a:t>
            </a:r>
            <a:r>
              <a:rPr lang="en-US" sz="2000" dirty="0" err="1">
                <a:solidFill>
                  <a:srgbClr val="FF0000"/>
                </a:solidFill>
              </a:rPr>
              <a:t>itu</a:t>
            </a:r>
            <a:r>
              <a:rPr lang="en-US" sz="2000" dirty="0">
                <a:solidFill>
                  <a:srgbClr val="FF0000"/>
                </a:solidFill>
              </a:rPr>
              <a:t> speed-up = </a:t>
            </a:r>
            <a:r>
              <a:rPr lang="en-US" sz="2000" i="1" dirty="0">
                <a:solidFill>
                  <a:srgbClr val="FF0000"/>
                </a:solidFill>
              </a:rPr>
              <a:t>nm</a:t>
            </a:r>
            <a:r>
              <a:rPr lang="en-US" sz="2000" dirty="0">
                <a:solidFill>
                  <a:srgbClr val="FF0000"/>
                </a:solidFill>
              </a:rPr>
              <a:t>/</a:t>
            </a:r>
            <a:r>
              <a:rPr lang="en-US" sz="2000" i="1" dirty="0">
                <a:solidFill>
                  <a:srgbClr val="FF0000"/>
                </a:solidFill>
              </a:rPr>
              <a:t>m = n</a:t>
            </a:r>
          </a:p>
          <a:p>
            <a:pPr algn="just"/>
            <a:r>
              <a:rPr lang="en-US" b="1" i="1" dirty="0" err="1"/>
              <a:t>Jadi</a:t>
            </a:r>
            <a:r>
              <a:rPr lang="en-US" b="1" i="1" dirty="0"/>
              <a:t>, speed-up </a:t>
            </a:r>
            <a:r>
              <a:rPr lang="en-US" b="1" i="1" dirty="0" err="1"/>
              <a:t>maksimum</a:t>
            </a:r>
            <a:r>
              <a:rPr lang="en-US" b="1" i="1" dirty="0"/>
              <a:t> </a:t>
            </a:r>
            <a:r>
              <a:rPr lang="en-US" b="1" i="1" dirty="0" err="1"/>
              <a:t>secara</a:t>
            </a:r>
            <a:r>
              <a:rPr lang="en-US" b="1" i="1" dirty="0"/>
              <a:t> </a:t>
            </a:r>
            <a:r>
              <a:rPr lang="en-US" b="1" i="1" dirty="0" err="1"/>
              <a:t>teoritis</a:t>
            </a:r>
            <a:r>
              <a:rPr lang="en-US" b="1" i="1" dirty="0"/>
              <a:t> </a:t>
            </a:r>
            <a:r>
              <a:rPr lang="en-US" b="1" i="1" dirty="0" err="1"/>
              <a:t>adalah</a:t>
            </a:r>
            <a:r>
              <a:rPr lang="en-US" b="1" i="1" dirty="0"/>
              <a:t> </a:t>
            </a:r>
            <a:r>
              <a:rPr lang="en-US" b="1" i="1" dirty="0" err="1"/>
              <a:t>sama</a:t>
            </a:r>
            <a:r>
              <a:rPr lang="en-US" b="1" i="1" dirty="0"/>
              <a:t> </a:t>
            </a:r>
            <a:r>
              <a:rPr lang="en-US" b="1" i="1" dirty="0" err="1"/>
              <a:t>dengan</a:t>
            </a:r>
            <a:r>
              <a:rPr lang="en-US" b="1" i="1" dirty="0"/>
              <a:t> </a:t>
            </a:r>
            <a:r>
              <a:rPr lang="en-US" b="1" i="1" dirty="0" err="1"/>
              <a:t>jumlah</a:t>
            </a:r>
            <a:r>
              <a:rPr lang="en-US" b="1" i="1" dirty="0"/>
              <a:t> </a:t>
            </a:r>
            <a:r>
              <a:rPr lang="en-US" b="1" i="1" dirty="0" err="1"/>
              <a:t>tingkat</a:t>
            </a:r>
            <a:r>
              <a:rPr lang="en-US" b="1" i="1" dirty="0"/>
              <a:t> </a:t>
            </a:r>
            <a:r>
              <a:rPr lang="en-US" b="1" i="1" dirty="0" err="1"/>
              <a:t>dalam</a:t>
            </a:r>
            <a:r>
              <a:rPr lang="en-US" b="1" i="1" dirty="0"/>
              <a:t> pipeline</a:t>
            </a:r>
            <a:r>
              <a:rPr lang="en-US" dirty="0"/>
              <a:t> </a:t>
            </a:r>
            <a:r>
              <a:rPr lang="en-US" sz="2000" dirty="0">
                <a:solidFill>
                  <a:schemeClr val="hlink"/>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KINERJA PIPELINE</a:t>
            </a:r>
            <a:endParaRPr lang="en-US" dirty="0"/>
          </a:p>
        </p:txBody>
      </p:sp>
      <p:sp>
        <p:nvSpPr>
          <p:cNvPr id="3" name="Content Placeholder 2"/>
          <p:cNvSpPr>
            <a:spLocks noGrp="1"/>
          </p:cNvSpPr>
          <p:nvPr>
            <p:ph sz="quarter" idx="1"/>
          </p:nvPr>
        </p:nvSpPr>
        <p:spPr/>
        <p:txBody>
          <a:bodyPr/>
          <a:lstStyle/>
          <a:p>
            <a:r>
              <a:rPr lang="en-US" dirty="0" err="1" smtClean="0"/>
              <a:t>Dua</a:t>
            </a:r>
            <a:r>
              <a:rPr lang="en-US" dirty="0" smtClean="0"/>
              <a:t> </a:t>
            </a:r>
            <a:r>
              <a:rPr lang="en-US" dirty="0" err="1" smtClean="0"/>
              <a:t>faktor</a:t>
            </a:r>
            <a:r>
              <a:rPr lang="en-US" dirty="0" smtClean="0"/>
              <a:t> yang </a:t>
            </a:r>
            <a:r>
              <a:rPr lang="en-US" dirty="0" err="1" smtClean="0"/>
              <a:t>tidak</a:t>
            </a:r>
            <a:r>
              <a:rPr lang="en-US" dirty="0" smtClean="0"/>
              <a:t> </a:t>
            </a:r>
            <a:r>
              <a:rPr lang="en-US" dirty="0" err="1" smtClean="0"/>
              <a:t>kalah</a:t>
            </a:r>
            <a:r>
              <a:rPr lang="en-US" dirty="0" smtClean="0"/>
              <a:t> </a:t>
            </a:r>
            <a:r>
              <a:rPr lang="en-US" dirty="0" err="1" smtClean="0"/>
              <a:t>penting</a:t>
            </a:r>
            <a:r>
              <a:rPr lang="en-US" dirty="0" smtClean="0"/>
              <a:t> yang </a:t>
            </a:r>
            <a:r>
              <a:rPr lang="en-US" dirty="0" err="1" smtClean="0"/>
              <a:t>sering</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performansi</a:t>
            </a:r>
            <a:r>
              <a:rPr lang="en-US" dirty="0" smtClean="0"/>
              <a:t> </a:t>
            </a:r>
            <a:r>
              <a:rPr lang="en-US" dirty="0" err="1" smtClean="0"/>
              <a:t>sebuah</a:t>
            </a:r>
            <a:r>
              <a:rPr lang="en-US" dirty="0" smtClean="0"/>
              <a:t> pipeline </a:t>
            </a:r>
            <a:r>
              <a:rPr lang="en-US" dirty="0" err="1" smtClean="0"/>
              <a:t>adalah</a:t>
            </a:r>
            <a:r>
              <a:rPr lang="en-US" dirty="0" smtClean="0"/>
              <a:t> </a:t>
            </a:r>
            <a:r>
              <a:rPr lang="en-US" dirty="0" smtClean="0">
                <a:solidFill>
                  <a:srgbClr val="FF0000"/>
                </a:solidFill>
              </a:rPr>
              <a:t>efficiency</a:t>
            </a:r>
            <a:r>
              <a:rPr lang="en-US" dirty="0" smtClean="0"/>
              <a:t> </a:t>
            </a:r>
            <a:r>
              <a:rPr lang="en-US" dirty="0" err="1" smtClean="0"/>
              <a:t>dan</a:t>
            </a:r>
            <a:r>
              <a:rPr lang="en-US" dirty="0" smtClean="0"/>
              <a:t> </a:t>
            </a:r>
            <a:r>
              <a:rPr lang="en-US" dirty="0" smtClean="0">
                <a:solidFill>
                  <a:srgbClr val="FF0000"/>
                </a:solidFill>
              </a:rPr>
              <a:t>throughput </a:t>
            </a:r>
            <a:endParaRPr lang="en-US" dirty="0">
              <a:solidFill>
                <a:srgbClr val="FF0000"/>
              </a:solidFill>
            </a:endParaRPr>
          </a:p>
        </p:txBody>
      </p:sp>
      <p:graphicFrame>
        <p:nvGraphicFramePr>
          <p:cNvPr id="46081" name="Object 1"/>
          <p:cNvGraphicFramePr>
            <a:graphicFrameLocks noChangeAspect="1"/>
          </p:cNvGraphicFramePr>
          <p:nvPr/>
        </p:nvGraphicFramePr>
        <p:xfrm>
          <a:off x="457200" y="3505200"/>
          <a:ext cx="8229600" cy="701675"/>
        </p:xfrm>
        <a:graphic>
          <a:graphicData uri="http://schemas.openxmlformats.org/presentationml/2006/ole">
            <p:oleObj spid="_x0000_s2050" name="Equation" r:id="rId3" imgW="5016500" imgH="431800" progId="Equation.3">
              <p:embed/>
            </p:oleObj>
          </a:graphicData>
        </a:graphic>
      </p:graphicFrame>
      <p:graphicFrame>
        <p:nvGraphicFramePr>
          <p:cNvPr id="46082" name="Object 2"/>
          <p:cNvGraphicFramePr>
            <a:graphicFrameLocks noChangeAspect="1"/>
          </p:cNvGraphicFramePr>
          <p:nvPr/>
        </p:nvGraphicFramePr>
        <p:xfrm>
          <a:off x="304800" y="4800600"/>
          <a:ext cx="8610600" cy="601663"/>
        </p:xfrm>
        <a:graphic>
          <a:graphicData uri="http://schemas.openxmlformats.org/presentationml/2006/ole">
            <p:oleObj spid="_x0000_s2051" name="Equation" r:id="rId4" imgW="5803900" imgH="3937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lvl="0">
              <a:buNone/>
            </a:pPr>
            <a:r>
              <a:rPr lang="en-US" dirty="0" smtClean="0"/>
              <a:t>1. Consider a non-pipelined machine with 6 execution stages of lengths 50 ns, 50 ns, 60 ns, 60 ns, 50 ns, and 50 ns. </a:t>
            </a:r>
            <a:br>
              <a:rPr lang="en-US" dirty="0" smtClean="0"/>
            </a:br>
            <a:r>
              <a:rPr lang="en-US" dirty="0" smtClean="0"/>
              <a:t>-  Find the instruction latency on this machine. </a:t>
            </a:r>
            <a:br>
              <a:rPr lang="en-US" dirty="0" smtClean="0"/>
            </a:br>
            <a:r>
              <a:rPr lang="en-US" dirty="0" smtClean="0"/>
              <a:t>-  How much time does it take to execute 100 instructions? </a:t>
            </a:r>
          </a:p>
          <a:p>
            <a:pPr>
              <a:buNone/>
            </a:pPr>
            <a:r>
              <a:rPr lang="en-US" i="1" dirty="0" smtClean="0"/>
              <a:t>	Solution:</a:t>
            </a:r>
            <a:r>
              <a:rPr lang="en-US" dirty="0" smtClean="0"/>
              <a:t> </a:t>
            </a:r>
          </a:p>
          <a:p>
            <a:pPr>
              <a:buNone/>
            </a:pPr>
            <a:r>
              <a:rPr lang="en-US" dirty="0" smtClean="0"/>
              <a:t> </a:t>
            </a:r>
          </a:p>
          <a:p>
            <a:pPr lvl="0">
              <a:buNone/>
            </a:pPr>
            <a:r>
              <a:rPr lang="en-US" dirty="0" smtClean="0"/>
              <a:t>2. Suppose we introduce pipelining on this machine. Assume that when introducing pipelining, the clock skew adds 5ns of overhead to each execution stage. </a:t>
            </a:r>
          </a:p>
          <a:p>
            <a:pPr>
              <a:buNone/>
            </a:pPr>
            <a:r>
              <a:rPr lang="en-US" dirty="0" smtClean="0"/>
              <a:t>	 - What is the instruction latency on the pipelined machine? </a:t>
            </a:r>
            <a:br>
              <a:rPr lang="en-US" dirty="0" smtClean="0"/>
            </a:br>
            <a:r>
              <a:rPr lang="en-US" dirty="0" smtClean="0"/>
              <a:t> - How much time does it take to execute 100 instructions? </a:t>
            </a:r>
          </a:p>
          <a:p>
            <a:pPr>
              <a:buNone/>
            </a:pPr>
            <a:r>
              <a:rPr lang="en-US" i="1" dirty="0" smtClean="0"/>
              <a:t>	Solution:</a:t>
            </a:r>
            <a:r>
              <a:rPr lang="en-US" dirty="0" smtClean="0"/>
              <a:t>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1752600"/>
            <a:ext cx="8839200" cy="4495800"/>
          </a:xfrm>
        </p:spPr>
        <p:txBody>
          <a:bodyPr/>
          <a:lstStyle/>
          <a:p>
            <a:r>
              <a:rPr lang="en-US" b="1" i="1" dirty="0" smtClean="0"/>
              <a:t>Instruction latency </a:t>
            </a:r>
            <a:r>
              <a:rPr lang="en-US" i="1" dirty="0" smtClean="0"/>
              <a:t>= 50+50+60+60+50+50= 320 ns</a:t>
            </a:r>
            <a:r>
              <a:rPr lang="en-US" dirty="0" smtClean="0"/>
              <a:t> </a:t>
            </a:r>
            <a:br>
              <a:rPr lang="en-US" dirty="0" smtClean="0"/>
            </a:br>
            <a:r>
              <a:rPr lang="en-US" b="1" i="1" dirty="0" smtClean="0"/>
              <a:t>Time to execute 100 instructions </a:t>
            </a:r>
            <a:r>
              <a:rPr lang="en-US" i="1" dirty="0" smtClean="0"/>
              <a:t>= 100*320 = 32000 ns</a:t>
            </a:r>
          </a:p>
          <a:p>
            <a:endParaRPr lang="en-US" i="1" dirty="0" smtClean="0"/>
          </a:p>
          <a:p>
            <a:endParaRPr lang="en-US" i="1" dirty="0" smtClean="0"/>
          </a:p>
          <a:p>
            <a:endParaRPr lang="en-US" i="1" dirty="0" smtClean="0"/>
          </a:p>
          <a:p>
            <a:r>
              <a:rPr lang="en-US" dirty="0" smtClean="0"/>
              <a:t> </a:t>
            </a:r>
          </a:p>
          <a:p>
            <a:endParaRPr lang="en-US" dirty="0"/>
          </a:p>
        </p:txBody>
      </p:sp>
      <p:pic>
        <p:nvPicPr>
          <p:cNvPr id="7170" name="Picture 15"/>
          <p:cNvPicPr>
            <a:picLocks noChangeAspect="1" noChangeArrowheads="1"/>
          </p:cNvPicPr>
          <p:nvPr/>
        </p:nvPicPr>
        <p:blipFill>
          <a:blip r:embed="rId3"/>
          <a:srcRect/>
          <a:stretch>
            <a:fillRect/>
          </a:stretch>
        </p:blipFill>
        <p:spPr bwMode="auto">
          <a:xfrm>
            <a:off x="1676400" y="2819400"/>
            <a:ext cx="5821769"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1764</Words>
  <Application>Microsoft Office PowerPoint</Application>
  <PresentationFormat>On-screen Show (4:3)</PresentationFormat>
  <Paragraphs>138</Paragraphs>
  <Slides>41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Median</vt:lpstr>
      <vt:lpstr>Equation</vt:lpstr>
      <vt:lpstr>Pipeline hazard</vt:lpstr>
      <vt:lpstr>From M.R Zargham’s book (Chapter 3.1)</vt:lpstr>
      <vt:lpstr>1. Struktur Pipeline (Pipeline Structure)</vt:lpstr>
      <vt:lpstr>2. Pengukuran Performansi      (Pipeline Performance Measurements)</vt:lpstr>
      <vt:lpstr>Slide 5</vt:lpstr>
      <vt:lpstr>KINERJA PIPELINE</vt:lpstr>
      <vt:lpstr>KINERJA PIPELINE</vt:lpstr>
      <vt:lpstr>Slide 8</vt:lpstr>
      <vt:lpstr>Slide 9</vt:lpstr>
      <vt:lpstr>Slide 10</vt:lpstr>
      <vt:lpstr>Slide 11</vt:lpstr>
      <vt:lpstr>3. Jenis-jenis Pipeline </vt:lpstr>
      <vt:lpstr>Slide 13</vt:lpstr>
      <vt:lpstr>3.1. Instruksi Pipeline (From M.R Zargham’s book Chapter 3.2))</vt:lpstr>
      <vt:lpstr>Slide 15</vt:lpstr>
      <vt:lpstr>Slide 16</vt:lpstr>
      <vt:lpstr>Slide 17</vt:lpstr>
      <vt:lpstr>Slide 18</vt:lpstr>
      <vt:lpstr>Slide 19</vt:lpstr>
      <vt:lpstr>Slide 20</vt:lpstr>
      <vt:lpstr>Slide 21</vt:lpstr>
      <vt:lpstr>Slide 22</vt:lpstr>
      <vt:lpstr>From Zargham’s Book</vt:lpstr>
      <vt:lpstr>1. Structural Hazard</vt:lpstr>
      <vt:lpstr>2. Data Hazard</vt:lpstr>
      <vt:lpstr>Data Hazard</vt:lpstr>
      <vt:lpstr>Tipe Data Hazard</vt:lpstr>
      <vt:lpstr>Read After Write (RAW)</vt:lpstr>
      <vt:lpstr>Write After Read (WAR)</vt:lpstr>
      <vt:lpstr>Write After Write (WAW)</vt:lpstr>
      <vt:lpstr>PIPELINE STALL</vt:lpstr>
      <vt:lpstr>Menangani Data Hazard</vt:lpstr>
      <vt:lpstr>Slide 33</vt:lpstr>
      <vt:lpstr>Penjadwalan Instruksi -Menangani Data Hazard</vt:lpstr>
      <vt:lpstr>Latihan</vt:lpstr>
      <vt:lpstr>3. Control Hazard</vt:lpstr>
      <vt:lpstr>3.2. Aritmatika Pipeline</vt:lpstr>
      <vt:lpstr>Slide 38</vt:lpstr>
      <vt:lpstr>Slide 39</vt:lpstr>
      <vt:lpstr>Slide 40</vt:lpstr>
      <vt:lpstr>Slide 41</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Pipeline hazard</dc:title>
  <dc:creator>Universitas Komputer Indonesia</dc:creator>
  <cp:lastModifiedBy>Universitas Komputer Indonesia</cp:lastModifiedBy>
  <cp:revision>1</cp:revision>
  <dcterms:created xsi:type="dcterms:W3CDTF">2009-12-22T03:56:24Z</dcterms:created>
  <dcterms:modified xsi:type="dcterms:W3CDTF">2009-12-22T03:57:36Z</dcterms:modified>
</cp:coreProperties>
</file>