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19958-11D4-4309-A821-D7A4ECD345D1}" type="datetimeFigureOut">
              <a:rPr lang="en-US" smtClean="0"/>
              <a:t>4/27/2010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705C8-5942-411F-90B7-AE9CC47B90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B1DA3-D8FA-481F-B6DB-9478C8538397}" type="datetime1">
              <a:rPr lang="en-US" smtClean="0"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2D392-3024-46C9-B9CC-C56AC01EB610}" type="datetime1">
              <a:rPr lang="en-US" smtClean="0"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CEC10-5F8E-44DC-8173-846DBC02C2AC}" type="datetime1">
              <a:rPr lang="en-US" smtClean="0"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086AD-2284-48EB-A1BE-D2BEB6A3232A}" type="datetime1">
              <a:rPr lang="en-US" smtClean="0"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7EBBE-7252-4661-8EAC-900602DB2DFC}" type="datetime1">
              <a:rPr lang="en-US" smtClean="0"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E1D38-A89B-4E20-8115-98F4A209F4D9}" type="datetime1">
              <a:rPr lang="en-US" smtClean="0"/>
              <a:t>4/27/2010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54DC7-9B9C-46BA-9720-3213D4AE640C}" type="datetime1">
              <a:rPr lang="en-US" smtClean="0"/>
              <a:t>4/27/2010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954F7-39D7-422D-82FF-E1E7E230B500}" type="datetime1">
              <a:rPr lang="en-US" smtClean="0"/>
              <a:t>4/27/2010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A1D6A-C130-476D-9EAD-579B57272867}" type="datetime1">
              <a:rPr lang="en-US" smtClean="0"/>
              <a:t>4/27/2010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3151E-5B77-48FA-8471-4A94B102B9DB}" type="datetime1">
              <a:rPr lang="en-US" smtClean="0"/>
              <a:t>4/27/2010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3A73E-8308-4124-805F-479EFBB6C72B}" type="datetime1">
              <a:rPr lang="en-US" smtClean="0"/>
              <a:t>4/27/2010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B8A47-3237-4AC8-A78D-F28337D04B07}" type="datetime1">
              <a:rPr lang="en-US" smtClean="0"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HandOut Proses Legislatif,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3B2BE8-040B-497E-AFED-15A25B27B66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6000" b="-4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905000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PENGEMBANGAN PARTISIPASI DAN MEKANISME ARTIKULASI DAN AGREGASI DALAM PEMBUATAN PERATURAN PERUNDANG-UNDANGAN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26670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Disampaikan</a:t>
            </a:r>
            <a:r>
              <a:rPr lang="en-US" b="1" dirty="0" smtClean="0">
                <a:solidFill>
                  <a:schemeClr val="tx1"/>
                </a:solidFill>
              </a:rPr>
              <a:t>  </a:t>
            </a:r>
            <a:r>
              <a:rPr lang="en-US" b="1" dirty="0" err="1" smtClean="0">
                <a:solidFill>
                  <a:schemeClr val="tx1"/>
                </a:solidFill>
              </a:rPr>
              <a:t>Pada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Pertemuan</a:t>
            </a:r>
            <a:r>
              <a:rPr lang="en-US" b="1" dirty="0" smtClean="0">
                <a:solidFill>
                  <a:schemeClr val="tx1"/>
                </a:solidFill>
              </a:rPr>
              <a:t> ke-10 Mk. </a:t>
            </a:r>
            <a:r>
              <a:rPr lang="en-US" b="1" dirty="0" err="1" smtClean="0">
                <a:solidFill>
                  <a:schemeClr val="tx1"/>
                </a:solidFill>
              </a:rPr>
              <a:t>Proleg</a:t>
            </a:r>
            <a:r>
              <a:rPr lang="en-US" b="1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b="1" dirty="0" err="1" smtClean="0">
                <a:solidFill>
                  <a:schemeClr val="tx1"/>
                </a:solidFill>
              </a:rPr>
              <a:t>Dosen</a:t>
            </a:r>
            <a:r>
              <a:rPr lang="en-US" b="1" dirty="0" smtClean="0">
                <a:solidFill>
                  <a:schemeClr val="tx1"/>
                </a:solidFill>
              </a:rPr>
              <a:t> :</a:t>
            </a:r>
          </a:p>
          <a:p>
            <a:r>
              <a:rPr lang="en-US" b="1" dirty="0" err="1" smtClean="0">
                <a:solidFill>
                  <a:schemeClr val="tx1"/>
                </a:solidFill>
              </a:rPr>
              <a:t>Tatik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Rohmawati</a:t>
            </a:r>
            <a:r>
              <a:rPr lang="en-US" b="1" dirty="0" smtClean="0">
                <a:solidFill>
                  <a:schemeClr val="tx1"/>
                </a:solidFill>
              </a:rPr>
              <a:t>, S.IP.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8D359-CE92-4DDA-963C-7829F806F119}" type="datetime1">
              <a:rPr lang="en-US" smtClean="0">
                <a:solidFill>
                  <a:schemeClr val="tx1"/>
                </a:solidFill>
              </a:rPr>
              <a:t>4/27/2010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>
                <a:solidFill>
                  <a:schemeClr val="tx1"/>
                </a:solidFill>
              </a:rPr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77000"/>
            <a:ext cx="3733800" cy="244475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Proses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Legislatif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430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dirty="0" smtClean="0"/>
              <a:t>TERIMA KASIH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21336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SEMOGA BERMANFAAT…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B1DA3-D8FA-481F-B6DB-9478C8538397}" type="datetime1">
              <a:rPr lang="en-US" smtClean="0">
                <a:solidFill>
                  <a:schemeClr val="tx1"/>
                </a:solidFill>
              </a:rPr>
              <a:t>4/27/2010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3429000" cy="320675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Proses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Legislatif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>
                <a:solidFill>
                  <a:schemeClr val="tx1"/>
                </a:solidFill>
              </a:rPr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914400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MAKNA PARTISIPASI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76400"/>
            <a:ext cx="7620000" cy="44196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b="1" dirty="0" err="1">
                <a:solidFill>
                  <a:schemeClr val="tx1"/>
                </a:solidFill>
              </a:rPr>
              <a:t>Makna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patisipasi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secara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umum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adalah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penentuan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sikap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keterlibatan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setiap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individu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kehidupan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berbangs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bernegara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dalm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rangka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mencapai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suatu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tujuan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  <a:p>
            <a:pPr lvl="0" algn="just"/>
            <a:endParaRPr lang="en-US" b="1" dirty="0" smtClean="0">
              <a:solidFill>
                <a:schemeClr val="tx1"/>
              </a:solidFill>
            </a:endParaRPr>
          </a:p>
          <a:p>
            <a:pPr lvl="0" algn="just"/>
            <a:r>
              <a:rPr lang="en-US" b="1" dirty="0" smtClean="0">
                <a:solidFill>
                  <a:schemeClr val="tx1"/>
                </a:solidFill>
              </a:rPr>
              <a:t>Miriam</a:t>
            </a:r>
            <a:r>
              <a:rPr lang="en-US" b="1" dirty="0">
                <a:solidFill>
                  <a:schemeClr val="tx1"/>
                </a:solidFill>
              </a:rPr>
              <a:t>, 1982:2)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 err="1">
                <a:solidFill>
                  <a:schemeClr val="tx1"/>
                </a:solidFill>
              </a:rPr>
              <a:t>Partisipasi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bersifat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perorangan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kelompok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diorganisasikan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spontan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ditopang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baik-baik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kekerasan</a:t>
            </a:r>
            <a:r>
              <a:rPr lang="en-US" dirty="0">
                <a:solidFill>
                  <a:schemeClr val="tx1"/>
                </a:solidFill>
              </a:rPr>
              <a:t>, legal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legal, </a:t>
            </a:r>
            <a:r>
              <a:rPr lang="en-US" dirty="0" err="1">
                <a:solidFill>
                  <a:schemeClr val="tx1"/>
                </a:solidFill>
              </a:rPr>
              <a:t>aktif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aktif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lvl="0" algn="just"/>
            <a:r>
              <a:rPr lang="en-US" b="1" dirty="0" err="1">
                <a:solidFill>
                  <a:schemeClr val="tx1"/>
                </a:solidFill>
              </a:rPr>
              <a:t>Syafi’I</a:t>
            </a:r>
            <a:r>
              <a:rPr lang="en-US" b="1" dirty="0">
                <a:solidFill>
                  <a:schemeClr val="tx1"/>
                </a:solidFill>
              </a:rPr>
              <a:t>, 2001: 142)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 err="1">
                <a:solidFill>
                  <a:schemeClr val="tx1"/>
                </a:solidFill>
              </a:rPr>
              <a:t>Partisipasi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penentuan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sikap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keterlibatan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hasrat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setiap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individu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situasi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kondisi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organisasinya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sehingga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akhirnya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mendorong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individu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tersebut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berperan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serta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pencapaian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tujuan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organisasi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serta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ambil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bagian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setiap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pertanggungjawaban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bersama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B1DA3-D8FA-481F-B6DB-9478C8538397}" type="datetime1">
              <a:rPr lang="en-US" smtClean="0">
                <a:solidFill>
                  <a:schemeClr val="tx1"/>
                </a:solidFill>
              </a:rPr>
              <a:t>4/27/2010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3429000" cy="320675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Proses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Legislatif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>
                <a:solidFill>
                  <a:schemeClr val="tx1"/>
                </a:solidFill>
              </a:rPr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1"/>
            <a:ext cx="7772400" cy="685799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RELEVANSI PARTISIPASI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752600"/>
            <a:ext cx="7620000" cy="41910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dirty="0" err="1">
                <a:solidFill>
                  <a:schemeClr val="tx1"/>
                </a:solidFill>
              </a:rPr>
              <a:t>Keberadaan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rakyat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sebuah</a:t>
            </a:r>
            <a:r>
              <a:rPr lang="en-US" dirty="0">
                <a:solidFill>
                  <a:schemeClr val="tx1"/>
                </a:solidFill>
              </a:rPr>
              <a:t> Negara  </a:t>
            </a:r>
            <a:r>
              <a:rPr lang="en-US" dirty="0" err="1">
                <a:solidFill>
                  <a:schemeClr val="tx1"/>
                </a:solidFill>
              </a:rPr>
              <a:t>demokrasi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sama-sama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pentingnya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keberadaan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pemerintahan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sendiri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pemerintahan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demokratis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memiliki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makna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legitimasi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kuat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ditentukan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dukungan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rakyat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sebaliknya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Keberadaan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rakyat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dikelola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demokratis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melahirkan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tertekan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apatis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terhadap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pemerintahan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Kedua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kondisi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tersebut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sama-sama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kondusif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pertumbuhan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demokrasi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baik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memperkuat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mengawal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proses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demokratisasi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penyelenggaraan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pemerintahan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daerah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maka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perlu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diimbangidengan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pembuatan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seperangkat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peraturan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err="1">
                <a:solidFill>
                  <a:schemeClr val="tx1"/>
                </a:solidFill>
              </a:rPr>
              <a:t>regulasi</a:t>
            </a:r>
            <a:r>
              <a:rPr lang="en-US" dirty="0">
                <a:solidFill>
                  <a:schemeClr val="tx1"/>
                </a:solidFill>
              </a:rPr>
              <a:t>).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pembuatan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peraturan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perundang-undangan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terhadap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relevansi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partisipasi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pulik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Maksudnya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agar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mengetahui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terjadinya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perubahandari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peraturan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dibuat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Sudah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pengetahuan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umum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bahwa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i="1" dirty="0">
                <a:solidFill>
                  <a:schemeClr val="tx1"/>
                </a:solidFill>
              </a:rPr>
              <a:t>stakeholders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utama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kebijakan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publik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disamping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pemerintah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daerah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DPRD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B1DA3-D8FA-481F-B6DB-9478C8538397}" type="datetime1">
              <a:rPr lang="en-US" smtClean="0"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3429000" cy="320675"/>
          </a:xfrm>
        </p:spPr>
        <p:txBody>
          <a:bodyPr/>
          <a:lstStyle/>
          <a:p>
            <a:r>
              <a:rPr lang="en-US" dirty="0" err="1" smtClean="0"/>
              <a:t>HandOut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r>
              <a:rPr lang="en-US" dirty="0" smtClean="0"/>
              <a:t>, By </a:t>
            </a:r>
            <a:r>
              <a:rPr lang="en-US" dirty="0" err="1" smtClean="0"/>
              <a:t>Tatik</a:t>
            </a:r>
            <a:r>
              <a:rPr lang="en-US" dirty="0" smtClean="0"/>
              <a:t> </a:t>
            </a:r>
            <a:r>
              <a:rPr lang="en-US" dirty="0" err="1" smtClean="0"/>
              <a:t>Rohmawati</a:t>
            </a:r>
            <a:r>
              <a:rPr lang="en-US" dirty="0" smtClean="0"/>
              <a:t>, S.IP.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t>3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RELEVANSI PARTISIPASI (LANJUTAN)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981200"/>
            <a:ext cx="7696200" cy="36576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err="1"/>
              <a:t>Partisipasi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warga</a:t>
            </a:r>
            <a:r>
              <a:rPr lang="en-US" dirty="0"/>
              <a:t> </a:t>
            </a:r>
            <a:r>
              <a:rPr lang="en-US" dirty="0" err="1"/>
              <a:t>masyarakatlah</a:t>
            </a:r>
            <a:r>
              <a:rPr lang="en-US" dirty="0"/>
              <a:t> yang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merasakan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kenyataannya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sosiologis</a:t>
            </a:r>
            <a:r>
              <a:rPr lang="en-US" dirty="0"/>
              <a:t> yang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, </a:t>
            </a:r>
            <a:r>
              <a:rPr lang="en-US" dirty="0" err="1"/>
              <a:t>disamping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yuridis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filosofis</a:t>
            </a:r>
            <a:r>
              <a:rPr lang="en-US" dirty="0"/>
              <a:t>. </a:t>
            </a:r>
            <a:r>
              <a:rPr lang="en-US" dirty="0" err="1"/>
              <a:t>Asumsi</a:t>
            </a:r>
            <a:r>
              <a:rPr lang="en-US" dirty="0"/>
              <a:t> yang </a:t>
            </a:r>
            <a:r>
              <a:rPr lang="en-US" dirty="0" err="1"/>
              <a:t>dibangun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menanggulangi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sepatutnya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berorientasi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. </a:t>
            </a:r>
            <a:r>
              <a:rPr lang="en-US" dirty="0" err="1"/>
              <a:t>Konsekuensi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,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solusi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persoalan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diselesaikan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diharapkan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,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anggapan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asumsi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kebijakan</a:t>
            </a:r>
            <a:r>
              <a:rPr lang="en-US" dirty="0"/>
              <a:t> yang </a:t>
            </a:r>
            <a:r>
              <a:rPr lang="en-US" dirty="0" err="1"/>
              <a:t>dibuat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wajar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B1DA3-D8FA-481F-B6DB-9478C8538397}" type="datetime1">
              <a:rPr lang="en-US" smtClean="0"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HandOut Proses Legislatif,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t>4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MODEL-MODEL PARTISIPASI DALAM PEMBUATAN PERATURAN PERUNDANG-UNDANGAN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209800"/>
            <a:ext cx="7772400" cy="4114800"/>
          </a:xfrm>
        </p:spPr>
        <p:txBody>
          <a:bodyPr>
            <a:noAutofit/>
          </a:bodyPr>
          <a:lstStyle/>
          <a:p>
            <a:pPr lvl="0" algn="just"/>
            <a:r>
              <a:rPr lang="en-US" sz="1500" dirty="0">
                <a:solidFill>
                  <a:schemeClr val="tx1"/>
                </a:solidFill>
              </a:rPr>
              <a:t>Model </a:t>
            </a:r>
            <a:r>
              <a:rPr lang="en-US" sz="1500" dirty="0" err="1">
                <a:solidFill>
                  <a:schemeClr val="tx1"/>
                </a:solidFill>
              </a:rPr>
              <a:t>dengar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pendapat</a:t>
            </a:r>
            <a:endParaRPr lang="en-US" sz="1500" dirty="0">
              <a:solidFill>
                <a:schemeClr val="tx1"/>
              </a:solidFill>
            </a:endParaRPr>
          </a:p>
          <a:p>
            <a:pPr algn="just"/>
            <a:r>
              <a:rPr lang="en-US" sz="1500" dirty="0" err="1">
                <a:solidFill>
                  <a:schemeClr val="tx1"/>
                </a:solidFill>
              </a:rPr>
              <a:t>Yaitu</a:t>
            </a:r>
            <a:r>
              <a:rPr lang="en-US" sz="1500" dirty="0">
                <a:solidFill>
                  <a:schemeClr val="tx1"/>
                </a:solidFill>
              </a:rPr>
              <a:t> model </a:t>
            </a:r>
            <a:r>
              <a:rPr lang="en-US" sz="1500" dirty="0" err="1">
                <a:solidFill>
                  <a:schemeClr val="tx1"/>
                </a:solidFill>
              </a:rPr>
              <a:t>dalam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pembuatan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peraturan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perundang-undangan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dengan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mendengar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pendapat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dari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setiap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orang</a:t>
            </a:r>
            <a:r>
              <a:rPr lang="en-US" sz="1500" dirty="0">
                <a:solidFill>
                  <a:schemeClr val="tx1"/>
                </a:solidFill>
              </a:rPr>
              <a:t> yang </a:t>
            </a:r>
            <a:r>
              <a:rPr lang="en-US" sz="1500" dirty="0" err="1">
                <a:solidFill>
                  <a:schemeClr val="tx1"/>
                </a:solidFill>
              </a:rPr>
              <a:t>mengeluarkan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aspirasi</a:t>
            </a:r>
            <a:r>
              <a:rPr lang="en-US" sz="1500" dirty="0">
                <a:solidFill>
                  <a:schemeClr val="tx1"/>
                </a:solidFill>
              </a:rPr>
              <a:t>. </a:t>
            </a:r>
            <a:r>
              <a:rPr lang="en-US" sz="1500" dirty="0" err="1">
                <a:solidFill>
                  <a:schemeClr val="tx1"/>
                </a:solidFill>
              </a:rPr>
              <a:t>Musyawarah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tidak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hanya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melibatkan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segelintir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orang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tetapi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melibatkan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semua</a:t>
            </a:r>
            <a:r>
              <a:rPr lang="en-US" sz="1500" dirty="0">
                <a:solidFill>
                  <a:schemeClr val="tx1"/>
                </a:solidFill>
              </a:rPr>
              <a:t> yang </a:t>
            </a:r>
            <a:r>
              <a:rPr lang="en-US" sz="1500" dirty="0" err="1">
                <a:solidFill>
                  <a:schemeClr val="tx1"/>
                </a:solidFill>
              </a:rPr>
              <a:t>berkepentingan</a:t>
            </a:r>
            <a:r>
              <a:rPr lang="en-US" sz="1500" dirty="0">
                <a:solidFill>
                  <a:schemeClr val="tx1"/>
                </a:solidFill>
              </a:rPr>
              <a:t>, </a:t>
            </a:r>
            <a:r>
              <a:rPr lang="en-US" sz="1500" dirty="0" err="1">
                <a:solidFill>
                  <a:schemeClr val="tx1"/>
                </a:solidFill>
              </a:rPr>
              <a:t>berkumpul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secara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fisik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atau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bersama-sama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untuk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membahas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atau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membicarakan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sesuatu</a:t>
            </a:r>
            <a:r>
              <a:rPr lang="en-US" sz="1500" dirty="0">
                <a:solidFill>
                  <a:schemeClr val="tx1"/>
                </a:solidFill>
              </a:rPr>
              <a:t>/</a:t>
            </a:r>
            <a:r>
              <a:rPr lang="en-US" sz="1500" dirty="0" err="1">
                <a:solidFill>
                  <a:schemeClr val="tx1"/>
                </a:solidFill>
              </a:rPr>
              <a:t>beberapa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hal</a:t>
            </a:r>
            <a:r>
              <a:rPr lang="en-US" sz="1500" dirty="0">
                <a:solidFill>
                  <a:schemeClr val="tx1"/>
                </a:solidFill>
              </a:rPr>
              <a:t> yang </a:t>
            </a:r>
            <a:r>
              <a:rPr lang="en-US" sz="1500" dirty="0" err="1">
                <a:solidFill>
                  <a:schemeClr val="tx1"/>
                </a:solidFill>
              </a:rPr>
              <a:t>bersama</a:t>
            </a:r>
            <a:endParaRPr lang="en-US" sz="1500" dirty="0">
              <a:solidFill>
                <a:schemeClr val="tx1"/>
              </a:solidFill>
            </a:endParaRPr>
          </a:p>
          <a:p>
            <a:pPr lvl="0" algn="just"/>
            <a:r>
              <a:rPr lang="en-US" sz="1500" dirty="0" err="1">
                <a:solidFill>
                  <a:schemeClr val="tx1"/>
                </a:solidFill>
              </a:rPr>
              <a:t>Pemberian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suara</a:t>
            </a:r>
            <a:r>
              <a:rPr lang="en-US" sz="1500" dirty="0">
                <a:solidFill>
                  <a:schemeClr val="tx1"/>
                </a:solidFill>
              </a:rPr>
              <a:t> (</a:t>
            </a:r>
            <a:r>
              <a:rPr lang="en-US" sz="1500" i="1" dirty="0">
                <a:solidFill>
                  <a:schemeClr val="tx1"/>
                </a:solidFill>
              </a:rPr>
              <a:t>voting</a:t>
            </a:r>
            <a:r>
              <a:rPr lang="en-US" sz="1500" dirty="0">
                <a:solidFill>
                  <a:schemeClr val="tx1"/>
                </a:solidFill>
              </a:rPr>
              <a:t>)</a:t>
            </a:r>
          </a:p>
          <a:p>
            <a:pPr algn="just"/>
            <a:r>
              <a:rPr lang="en-US" sz="1500" dirty="0" err="1">
                <a:solidFill>
                  <a:schemeClr val="tx1"/>
                </a:solidFill>
              </a:rPr>
              <a:t>Yaitu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masyarakat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dapat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memberikan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suara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atas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pembuatan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peraturan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perundang-undangan</a:t>
            </a:r>
            <a:r>
              <a:rPr lang="en-US" sz="1500" dirty="0">
                <a:solidFill>
                  <a:schemeClr val="tx1"/>
                </a:solidFill>
              </a:rPr>
              <a:t>. </a:t>
            </a:r>
            <a:r>
              <a:rPr lang="en-US" sz="1500" dirty="0" err="1">
                <a:solidFill>
                  <a:schemeClr val="tx1"/>
                </a:solidFill>
              </a:rPr>
              <a:t>Adapun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pilihan-pilihan</a:t>
            </a:r>
            <a:r>
              <a:rPr lang="en-US" sz="1500" dirty="0">
                <a:solidFill>
                  <a:schemeClr val="tx1"/>
                </a:solidFill>
              </a:rPr>
              <a:t> yang </a:t>
            </a:r>
            <a:r>
              <a:rPr lang="en-US" sz="1500" dirty="0" err="1">
                <a:solidFill>
                  <a:schemeClr val="tx1"/>
                </a:solidFill>
              </a:rPr>
              <a:t>diberikan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oleh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pemerintah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kepada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masyarakat</a:t>
            </a:r>
            <a:r>
              <a:rPr lang="en-US" sz="1500" dirty="0">
                <a:solidFill>
                  <a:schemeClr val="tx1"/>
                </a:solidFill>
              </a:rPr>
              <a:t>. Dan </a:t>
            </a:r>
            <a:r>
              <a:rPr lang="en-US" sz="1500" dirty="0" err="1">
                <a:solidFill>
                  <a:schemeClr val="tx1"/>
                </a:solidFill>
              </a:rPr>
              <a:t>hasil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akhirnya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ditentukan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oleh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suara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terbanyak</a:t>
            </a:r>
            <a:r>
              <a:rPr lang="en-US" sz="1500" dirty="0">
                <a:solidFill>
                  <a:schemeClr val="tx1"/>
                </a:solidFill>
              </a:rPr>
              <a:t>.</a:t>
            </a:r>
          </a:p>
          <a:p>
            <a:pPr lvl="0" algn="just"/>
            <a:r>
              <a:rPr lang="en-US" sz="1500" dirty="0" err="1">
                <a:solidFill>
                  <a:schemeClr val="tx1"/>
                </a:solidFill>
              </a:rPr>
              <a:t>Memberikan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dukungan</a:t>
            </a:r>
            <a:endParaRPr lang="en-US" sz="1500" dirty="0">
              <a:solidFill>
                <a:schemeClr val="tx1"/>
              </a:solidFill>
            </a:endParaRPr>
          </a:p>
          <a:p>
            <a:pPr algn="just"/>
            <a:r>
              <a:rPr lang="en-US" sz="1500" dirty="0" err="1">
                <a:solidFill>
                  <a:schemeClr val="tx1"/>
                </a:solidFill>
              </a:rPr>
              <a:t>Publik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dapat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memberikan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dukungan</a:t>
            </a:r>
            <a:r>
              <a:rPr lang="en-US" sz="1500" dirty="0">
                <a:solidFill>
                  <a:schemeClr val="tx1"/>
                </a:solidFill>
              </a:rPr>
              <a:t> moral </a:t>
            </a:r>
            <a:r>
              <a:rPr lang="en-US" sz="1500" dirty="0" err="1">
                <a:solidFill>
                  <a:schemeClr val="tx1"/>
                </a:solidFill>
              </a:rPr>
              <a:t>atau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moril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dalam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suatu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proses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pembuatan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peraturan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perundang-undangan</a:t>
            </a:r>
            <a:r>
              <a:rPr lang="en-US" sz="1500" dirty="0">
                <a:solidFill>
                  <a:schemeClr val="tx1"/>
                </a:solidFill>
              </a:rPr>
              <a:t>.</a:t>
            </a:r>
          </a:p>
          <a:p>
            <a:pPr lvl="0" algn="just"/>
            <a:r>
              <a:rPr lang="en-US" sz="1500" dirty="0" err="1">
                <a:solidFill>
                  <a:schemeClr val="tx1"/>
                </a:solidFill>
              </a:rPr>
              <a:t>Membuat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petisi</a:t>
            </a:r>
            <a:endParaRPr lang="en-US" sz="1500" dirty="0">
              <a:solidFill>
                <a:schemeClr val="tx1"/>
              </a:solidFill>
            </a:endParaRPr>
          </a:p>
          <a:p>
            <a:pPr algn="just"/>
            <a:r>
              <a:rPr lang="en-US" sz="1500" dirty="0" err="1">
                <a:solidFill>
                  <a:schemeClr val="tx1"/>
                </a:solidFill>
              </a:rPr>
              <a:t>Yaitu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masyarakat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atau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publik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membuat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surat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permohonan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kepada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pemerintah</a:t>
            </a:r>
            <a:r>
              <a:rPr lang="en-US" sz="1500" dirty="0">
                <a:solidFill>
                  <a:schemeClr val="tx1"/>
                </a:solidFill>
              </a:rPr>
              <a:t>. </a:t>
            </a:r>
            <a:r>
              <a:rPr lang="en-US" sz="1500" dirty="0" err="1">
                <a:solidFill>
                  <a:schemeClr val="tx1"/>
                </a:solidFill>
              </a:rPr>
              <a:t>Permohonan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disini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bisa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diartikan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sebagai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permohonan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ketidaksetujuan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masyarakat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atas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pembuatan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peraturan</a:t>
            </a:r>
            <a:r>
              <a:rPr lang="en-US" sz="1500" dirty="0">
                <a:solidFill>
                  <a:schemeClr val="tx1"/>
                </a:solidFill>
              </a:rPr>
              <a:t> </a:t>
            </a:r>
            <a:r>
              <a:rPr lang="en-US" sz="1500" dirty="0" err="1">
                <a:solidFill>
                  <a:schemeClr val="tx1"/>
                </a:solidFill>
              </a:rPr>
              <a:t>perundang-undangan</a:t>
            </a:r>
            <a:r>
              <a:rPr lang="en-US" sz="15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B1DA3-D8FA-481F-B6DB-9478C8538397}" type="datetime1">
              <a:rPr lang="en-US" smtClean="0"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657600" cy="396875"/>
          </a:xfrm>
        </p:spPr>
        <p:txBody>
          <a:bodyPr/>
          <a:lstStyle/>
          <a:p>
            <a:r>
              <a:rPr lang="en-US" smtClean="0"/>
              <a:t>HandOut Proses Legislatif, By Tatik Rohmawati, S.IP.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/>
              <a:t>5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1"/>
            <a:ext cx="7772400" cy="10668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MODEL-MODEL PARTISIPASI DALAM PEMBUATAN PERATURAN PERUNDANG-UNDANGAN (LANJUTAN)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057400"/>
            <a:ext cx="7620000" cy="3581400"/>
          </a:xfrm>
        </p:spPr>
        <p:txBody>
          <a:bodyPr>
            <a:normAutofit fontScale="55000" lnSpcReduction="20000"/>
          </a:bodyPr>
          <a:lstStyle/>
          <a:p>
            <a:pPr lvl="0" algn="just"/>
            <a:r>
              <a:rPr lang="en-US" dirty="0" err="1">
                <a:solidFill>
                  <a:schemeClr val="tx1"/>
                </a:solidFill>
              </a:rPr>
              <a:t>Diskusi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politik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 err="1">
                <a:solidFill>
                  <a:schemeClr val="tx1"/>
                </a:solidFill>
              </a:rPr>
              <a:t>Yaitu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serta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publik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proses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pembuatan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peraturan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perundang-undangan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Apa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bagaimana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peraturan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perundang-undangan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dibuat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tanpa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merugikan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publik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seharusnya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berdampak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positif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sendiri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lvl="0" algn="just"/>
            <a:r>
              <a:rPr lang="en-US" dirty="0" err="1">
                <a:solidFill>
                  <a:schemeClr val="tx1"/>
                </a:solidFill>
              </a:rPr>
              <a:t>Lobi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 err="1">
                <a:solidFill>
                  <a:schemeClr val="tx1"/>
                </a:solidFill>
              </a:rPr>
              <a:t>Yaitu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pemerintah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melakukan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tukar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mendengarkan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pendapat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sama</a:t>
            </a:r>
            <a:r>
              <a:rPr lang="en-US" dirty="0">
                <a:solidFill>
                  <a:schemeClr val="tx1"/>
                </a:solidFill>
              </a:rPr>
              <a:t> lain </a:t>
            </a:r>
            <a:r>
              <a:rPr lang="en-US" dirty="0" err="1">
                <a:solidFill>
                  <a:schemeClr val="tx1"/>
                </a:solidFill>
              </a:rPr>
              <a:t>ataupun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memberi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pembuat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peraturan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perundang-undangan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bisa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dikatakan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model </a:t>
            </a:r>
            <a:r>
              <a:rPr lang="en-US" dirty="0" err="1">
                <a:solidFill>
                  <a:schemeClr val="tx1"/>
                </a:solidFill>
              </a:rPr>
              <a:t>tawar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menawar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lvl="0" algn="just"/>
            <a:r>
              <a:rPr lang="en-US" dirty="0" err="1">
                <a:solidFill>
                  <a:schemeClr val="tx1"/>
                </a:solidFill>
              </a:rPr>
              <a:t>Kontak</a:t>
            </a:r>
            <a:r>
              <a:rPr lang="en-US" dirty="0">
                <a:solidFill>
                  <a:schemeClr val="tx1"/>
                </a:solidFill>
              </a:rPr>
              <a:t> formal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informal </a:t>
            </a:r>
            <a:r>
              <a:rPr lang="en-US" dirty="0" err="1">
                <a:solidFill>
                  <a:schemeClr val="tx1"/>
                </a:solidFill>
              </a:rPr>
              <a:t>serta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aktivitas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kerjasama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 err="1">
                <a:solidFill>
                  <a:schemeClr val="tx1"/>
                </a:solidFill>
              </a:rPr>
              <a:t>Yaitu</a:t>
            </a:r>
            <a:r>
              <a:rPr lang="en-US" dirty="0">
                <a:solidFill>
                  <a:schemeClr val="tx1"/>
                </a:solidFill>
              </a:rPr>
              <a:t> model </a:t>
            </a:r>
            <a:r>
              <a:rPr lang="en-US" dirty="0" err="1">
                <a:solidFill>
                  <a:schemeClr val="tx1"/>
                </a:solidFill>
              </a:rPr>
              <a:t>pembuatan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peraturan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perundang-undangan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dibuat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kontak</a:t>
            </a:r>
            <a:r>
              <a:rPr lang="en-US" dirty="0">
                <a:solidFill>
                  <a:schemeClr val="tx1"/>
                </a:solidFill>
              </a:rPr>
              <a:t> formal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informal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pemerintah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masyarakat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ataupun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aktivitas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bersama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dilakukan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bersangkutan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B1DA3-D8FA-481F-B6DB-9478C8538397}" type="datetime1">
              <a:rPr lang="en-US" smtClean="0">
                <a:solidFill>
                  <a:schemeClr val="tx1"/>
                </a:solidFill>
              </a:rPr>
              <a:t>4/27/2010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657600" cy="396875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Proses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Legislatif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>
                <a:solidFill>
                  <a:schemeClr val="tx1"/>
                </a:solidFill>
              </a:rPr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066800"/>
          </a:xfrm>
        </p:spPr>
        <p:txBody>
          <a:bodyPr/>
          <a:lstStyle/>
          <a:p>
            <a:r>
              <a:rPr lang="en-US" b="1" dirty="0" smtClean="0"/>
              <a:t>MEKANISME ARTIKULASI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3581400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>
                <a:solidFill>
                  <a:schemeClr val="tx1"/>
                </a:solidFill>
              </a:rPr>
              <a:t>Artikulasi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penyaluran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aspirasi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i="1" dirty="0">
                <a:solidFill>
                  <a:schemeClr val="tx1"/>
                </a:solidFill>
              </a:rPr>
              <a:t>voice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 err="1">
                <a:solidFill>
                  <a:schemeClr val="tx1"/>
                </a:solidFill>
              </a:rPr>
              <a:t>warga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pemerintah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pembuat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kebijakan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Artikulasi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selalu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berbicara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tentang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bagaimana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proses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mekanisme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bisa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dijalankan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baik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warga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maupun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partai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politik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parlemen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pemerintah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B1DA3-D8FA-481F-B6DB-9478C8538397}" type="datetime1">
              <a:rPr lang="en-US" smtClean="0">
                <a:solidFill>
                  <a:schemeClr val="tx1"/>
                </a:solidFill>
              </a:rPr>
              <a:t>4/27/2010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581400" cy="396875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Proses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Legislatif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>
                <a:solidFill>
                  <a:schemeClr val="tx1"/>
                </a:solidFill>
              </a:rPr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1999"/>
            <a:ext cx="7772400" cy="914401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MEKANISME AGREGASI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676400"/>
            <a:ext cx="7239000" cy="39624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err="1">
                <a:solidFill>
                  <a:schemeClr val="tx1"/>
                </a:solidFill>
              </a:rPr>
              <a:t>Agregasi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fungsi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mengubah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mengknversikan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tuntutan-tuntutan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sampai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alternative-</a:t>
            </a:r>
            <a:r>
              <a:rPr lang="en-US" dirty="0" err="1">
                <a:solidFill>
                  <a:schemeClr val="tx1"/>
                </a:solidFill>
              </a:rPr>
              <a:t>alternatif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kebijaksanaan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umum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Pengertian</a:t>
            </a:r>
            <a:r>
              <a:rPr lang="en-US" dirty="0">
                <a:solidFill>
                  <a:schemeClr val="tx1"/>
                </a:solidFill>
              </a:rPr>
              <a:t> lain </a:t>
            </a:r>
            <a:r>
              <a:rPr lang="en-US" dirty="0" err="1">
                <a:solidFill>
                  <a:schemeClr val="tx1"/>
                </a:solidFill>
              </a:rPr>
              <a:t>agregasi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yaitu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fungsi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menampung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kepentingan-kepentingan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tuntutan-tuntutan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en-US" dirty="0" err="1">
                <a:solidFill>
                  <a:schemeClr val="tx1"/>
                </a:solidFill>
              </a:rPr>
              <a:t>Artikulasi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agregasi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merupakan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proses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politik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mendasar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demokrasi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Agregasi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kepentingan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proses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dilakukan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parlemen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mengidentifikasi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mengumpulkan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seleksi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merumuskan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kepentingan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telah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diartikulasikan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err="1">
                <a:solidFill>
                  <a:schemeClr val="tx1"/>
                </a:solidFill>
              </a:rPr>
              <a:t>disalurkan</a:t>
            </a:r>
            <a:r>
              <a:rPr lang="en-US" dirty="0">
                <a:solidFill>
                  <a:schemeClr val="tx1"/>
                </a:solidFill>
              </a:rPr>
              <a:t>)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perumusan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kebijakan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Mengingat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begitu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banyaknya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aspirasi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diartikulasikan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maka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proses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agregasi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melakukan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sortir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penentuan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prioritas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kepentingan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bakal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dijadikan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basis </a:t>
            </a:r>
            <a:r>
              <a:rPr lang="en-US" dirty="0" err="1">
                <a:solidFill>
                  <a:schemeClr val="tx1"/>
                </a:solidFill>
              </a:rPr>
              <a:t>formulasi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kebijakan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B1DA3-D8FA-481F-B6DB-9478C8538397}" type="datetime1">
              <a:rPr lang="en-US" smtClean="0">
                <a:solidFill>
                  <a:schemeClr val="tx1"/>
                </a:solidFill>
              </a:rPr>
              <a:t>4/27/2010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3505200" cy="320675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Proses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Legislatif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>
                <a:solidFill>
                  <a:schemeClr val="tx1"/>
                </a:solidFill>
              </a:rPr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1470025"/>
          </a:xfrm>
        </p:spPr>
        <p:txBody>
          <a:bodyPr/>
          <a:lstStyle/>
          <a:p>
            <a:r>
              <a:rPr lang="en-US" b="1" dirty="0" smtClean="0"/>
              <a:t>MEKANISME AGREGASI (LANJUTAN)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362200"/>
            <a:ext cx="7543800" cy="39624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err="1">
                <a:solidFill>
                  <a:schemeClr val="tx1"/>
                </a:solidFill>
              </a:rPr>
              <a:t>Seperti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halnya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proses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perencanaan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proses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agregasi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dilakukan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untuk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membuat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pilihan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tepat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sesuai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aspirasi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warga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tengah-tengah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kelangkaan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sumber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ekonomi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politik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Agregasi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aspirasi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sebenarnya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merupakan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tahapan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kompleks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kritis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Mengingat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agregasi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menampung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menyalurkan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aspirasi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tetapi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membuat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pilihan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maupun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mengelola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konflik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Jika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aspirasi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sangat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kompleks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saling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bertentangan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Jika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muncul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aspirasi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saling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bertentangan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ketika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konflik</a:t>
            </a:r>
            <a:r>
              <a:rPr lang="en-US" dirty="0">
                <a:solidFill>
                  <a:schemeClr val="tx1"/>
                </a:solidFill>
              </a:rPr>
              <a:t> internal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parlemen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maka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diperlukan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metode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artikulasi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agregasi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B1DA3-D8FA-481F-B6DB-9478C8538397}" type="datetime1">
              <a:rPr lang="en-US" smtClean="0">
                <a:solidFill>
                  <a:schemeClr val="tx1"/>
                </a:solidFill>
              </a:rPr>
              <a:t>4/27/2010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3581400" cy="396875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HandOut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Proses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Legislatif</a:t>
            </a:r>
            <a:r>
              <a:rPr lang="en-US" dirty="0" smtClean="0">
                <a:solidFill>
                  <a:schemeClr val="tx1"/>
                </a:solidFill>
              </a:rPr>
              <a:t>, By </a:t>
            </a:r>
            <a:r>
              <a:rPr lang="en-US" dirty="0" err="1" smtClean="0">
                <a:solidFill>
                  <a:schemeClr val="tx1"/>
                </a:solidFill>
              </a:rPr>
              <a:t>Tatik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Rohmawati</a:t>
            </a:r>
            <a:r>
              <a:rPr lang="en-US" dirty="0" smtClean="0">
                <a:solidFill>
                  <a:schemeClr val="tx1"/>
                </a:solidFill>
              </a:rPr>
              <a:t>, S.IP.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3B2BE8-040B-497E-AFED-15A25B27B66C}" type="slidenum">
              <a:rPr lang="en-US" smtClean="0">
                <a:solidFill>
                  <a:schemeClr val="tx1"/>
                </a:solidFill>
              </a:rPr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940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PENGEMBANGAN PARTISIPASI DAN MEKANISME ARTIKULASI DAN AGREGASI DALAM PEMBUATAN PERATURAN PERUNDANG-UNDANGAN </vt:lpstr>
      <vt:lpstr>MAKNA PARTISIPASI </vt:lpstr>
      <vt:lpstr>RELEVANSI PARTISIPASI </vt:lpstr>
      <vt:lpstr>RELEVANSI PARTISIPASI (LANJUTAN)</vt:lpstr>
      <vt:lpstr>MODEL-MODEL PARTISIPASI DALAM PEMBUATAN PERATURAN PERUNDANG-UNDANGAN</vt:lpstr>
      <vt:lpstr>MODEL-MODEL PARTISIPASI DALAM PEMBUATAN PERATURAN PERUNDANG-UNDANGAN (LANJUTAN)</vt:lpstr>
      <vt:lpstr>MEKANISME ARTIKULASI</vt:lpstr>
      <vt:lpstr>MEKANISME AGREGASI </vt:lpstr>
      <vt:lpstr>MEKANISME AGREGASI (LANJUTAN)</vt:lpstr>
      <vt:lpstr>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PENGEMBANGAN PARTISIPASI DAN MEKANISME ARTIKULASI DAN AGREGASI DALAM PEMBUATAN PERATURAN PERUNDANG-UNDANGAN</dc:title>
  <dc:creator>IK-dosen</dc:creator>
  <cp:lastModifiedBy>IK-dosen</cp:lastModifiedBy>
  <cp:revision>9</cp:revision>
  <dcterms:created xsi:type="dcterms:W3CDTF">2010-04-27T05:10:19Z</dcterms:created>
  <dcterms:modified xsi:type="dcterms:W3CDTF">2010-04-27T06:35:22Z</dcterms:modified>
</cp:coreProperties>
</file>