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9" r:id="rId12"/>
    <p:sldId id="267" r:id="rId13"/>
    <p:sldId id="268" r:id="rId14"/>
    <p:sldId id="270" r:id="rId15"/>
    <p:sldId id="271" r:id="rId16"/>
    <p:sldId id="272" r:id="rId17"/>
    <p:sldId id="29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5D5F5-4E64-46BE-8BF4-8B2C8A6E83B3}" type="datetimeFigureOut">
              <a:rPr lang="id-ID" smtClean="0"/>
              <a:pPr/>
              <a:t>09/03/2010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0EF70-7E45-49A7-86C2-49547DF9CF63}"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370EF70-7E45-49A7-86C2-49547DF9CF63}"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95D26A-319C-4922-850E-F4125D685A9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4920B1-585E-4C35-891D-F330A4A66619}" type="datetimeFigureOut">
              <a:rPr lang="id-ID" smtClean="0"/>
              <a:pPr/>
              <a:t>09/03/2010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D295D26A-319C-4922-850E-F4125D685A9F}"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4920B1-585E-4C35-891D-F330A4A66619}" type="datetimeFigureOut">
              <a:rPr lang="id-ID" smtClean="0"/>
              <a:pPr/>
              <a:t>09/03/2010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95D26A-319C-4922-850E-F4125D685A9F}"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0098" y="500042"/>
            <a:ext cx="7343804" cy="5857916"/>
          </a:xfrm>
          <a:solidFill>
            <a:schemeClr val="bg2">
              <a:lumMod val="20000"/>
              <a:lumOff val="80000"/>
            </a:schemeClr>
          </a:solidFill>
          <a:effectLst/>
        </p:spPr>
        <p:txBody>
          <a:bodyPr>
            <a:normAutofit fontScale="92500" lnSpcReduction="10000"/>
          </a:bodyPr>
          <a:lstStyle/>
          <a:p>
            <a:pPr algn="ctr"/>
            <a:r>
              <a:rPr lang="id-ID" sz="2400" dirty="0" smtClean="0">
                <a:solidFill>
                  <a:srgbClr val="000000"/>
                </a:solidFill>
                <a:latin typeface="Times New Roman" pitchFamily="18" charset="0"/>
                <a:cs typeface="Times New Roman" pitchFamily="18" charset="0"/>
              </a:rPr>
              <a:t>BAB I</a:t>
            </a:r>
          </a:p>
          <a:p>
            <a:pPr algn="ctr"/>
            <a:r>
              <a:rPr lang="id-ID" sz="2600" dirty="0" smtClean="0">
                <a:solidFill>
                  <a:srgbClr val="000000"/>
                </a:solidFill>
                <a:latin typeface="Times New Roman" pitchFamily="18" charset="0"/>
                <a:cs typeface="Times New Roman" pitchFamily="18" charset="0"/>
              </a:rPr>
              <a:t>Pendahuluan</a:t>
            </a:r>
          </a:p>
          <a:p>
            <a:pPr marL="72000" algn="just"/>
            <a:r>
              <a:rPr lang="id-ID" sz="2200" dirty="0" smtClean="0">
                <a:solidFill>
                  <a:srgbClr val="000000"/>
                </a:solidFill>
                <a:latin typeface="Times New Roman" pitchFamily="18" charset="0"/>
                <a:cs typeface="Times New Roman" pitchFamily="18" charset="0"/>
              </a:rPr>
              <a:t>Scott </a:t>
            </a:r>
            <a:r>
              <a:rPr lang="id-ID" sz="2200" dirty="0">
                <a:solidFill>
                  <a:srgbClr val="000000"/>
                </a:solidFill>
                <a:latin typeface="Times New Roman" pitchFamily="18" charset="0"/>
                <a:cs typeface="Times New Roman" pitchFamily="18" charset="0"/>
              </a:rPr>
              <a:t>G</a:t>
            </a:r>
            <a:r>
              <a:rPr lang="id-ID" sz="2200" dirty="0" smtClean="0">
                <a:solidFill>
                  <a:srgbClr val="000000"/>
                </a:solidFill>
                <a:latin typeface="Times New Roman" pitchFamily="18" charset="0"/>
                <a:cs typeface="Times New Roman" pitchFamily="18" charset="0"/>
              </a:rPr>
              <a:t>.</a:t>
            </a:r>
            <a:r>
              <a:rPr lang="id-ID" sz="2200" dirty="0">
                <a:solidFill>
                  <a:srgbClr val="000000"/>
                </a:solidFill>
                <a:latin typeface="Times New Roman" pitchFamily="18" charset="0"/>
                <a:cs typeface="Times New Roman" pitchFamily="18" charset="0"/>
              </a:rPr>
              <a:t> </a:t>
            </a:r>
            <a:r>
              <a:rPr lang="id-ID" sz="2200" dirty="0" smtClean="0">
                <a:solidFill>
                  <a:srgbClr val="000000"/>
                </a:solidFill>
                <a:latin typeface="Times New Roman" pitchFamily="18" charset="0"/>
                <a:cs typeface="Times New Roman" pitchFamily="18" charset="0"/>
              </a:rPr>
              <a:t>McNealy, adalah CEO dari Sun Microsystem, Inc. </a:t>
            </a:r>
          </a:p>
          <a:p>
            <a:pPr marL="72000" algn="just"/>
            <a:endParaRPr lang="id-ID" sz="2200" dirty="0" smtClean="0">
              <a:solidFill>
                <a:srgbClr val="000000"/>
              </a:solidFill>
              <a:latin typeface="Times New Roman" pitchFamily="18" charset="0"/>
              <a:cs typeface="Times New Roman" pitchFamily="18" charset="0"/>
            </a:endParaRPr>
          </a:p>
          <a:p>
            <a:pPr marL="529200" lvl="1" algn="just">
              <a:spcBef>
                <a:spcPts val="0"/>
              </a:spcBef>
            </a:pPr>
            <a:r>
              <a:rPr lang="id-ID" sz="2200" dirty="0" smtClean="0">
                <a:solidFill>
                  <a:srgbClr val="000000"/>
                </a:solidFill>
                <a:latin typeface="Times New Roman" pitchFamily="18" charset="0"/>
                <a:cs typeface="Times New Roman" pitchFamily="18" charset="0"/>
              </a:rPr>
              <a:t>Dikenal karena keunikan Visi-nya tentang hagih-tech, yang berdasarkan jaringan komputer. </a:t>
            </a:r>
          </a:p>
          <a:p>
            <a:pPr marL="529200" lvl="1" algn="just">
              <a:spcBef>
                <a:spcPts val="0"/>
              </a:spcBef>
            </a:pPr>
            <a:endParaRPr lang="id-ID" sz="2200" dirty="0" smtClean="0">
              <a:solidFill>
                <a:srgbClr val="000000"/>
              </a:solidFill>
              <a:latin typeface="Times New Roman" pitchFamily="18" charset="0"/>
              <a:cs typeface="Times New Roman" pitchFamily="18" charset="0"/>
            </a:endParaRPr>
          </a:p>
          <a:p>
            <a:pPr marL="529200" lvl="1" algn="just">
              <a:spcBef>
                <a:spcPts val="0"/>
              </a:spcBef>
            </a:pPr>
            <a:r>
              <a:rPr lang="id-ID" sz="2200" dirty="0" smtClean="0">
                <a:solidFill>
                  <a:srgbClr val="000000"/>
                </a:solidFill>
                <a:latin typeface="Times New Roman" pitchFamily="18" charset="0"/>
                <a:cs typeface="Times New Roman" pitchFamily="18" charset="0"/>
              </a:rPr>
              <a:t>Memahami bahwa informasi dan komunikasi adalah kunci untuk melanjutkan pengembangan organisasi .</a:t>
            </a:r>
          </a:p>
          <a:p>
            <a:pPr marL="529200" lvl="1" algn="just">
              <a:spcBef>
                <a:spcPts val="0"/>
              </a:spcBef>
            </a:pPr>
            <a:r>
              <a:rPr lang="id-ID" sz="2200" dirty="0" smtClean="0">
                <a:solidFill>
                  <a:srgbClr val="000000"/>
                </a:solidFill>
                <a:latin typeface="Times New Roman" pitchFamily="18" charset="0"/>
                <a:cs typeface="Times New Roman" pitchFamily="18" charset="0"/>
              </a:rPr>
              <a:t>	</a:t>
            </a:r>
          </a:p>
          <a:p>
            <a:pPr marL="529200" lvl="1" algn="just">
              <a:spcBef>
                <a:spcPts val="0"/>
              </a:spcBef>
            </a:pPr>
            <a:r>
              <a:rPr lang="id-ID" sz="2200" dirty="0" smtClean="0">
                <a:solidFill>
                  <a:srgbClr val="000000"/>
                </a:solidFill>
                <a:latin typeface="Times New Roman" pitchFamily="18" charset="0"/>
                <a:cs typeface="Times New Roman" pitchFamily="18" charset="0"/>
              </a:rPr>
              <a:t>Memanfaatkan </a:t>
            </a:r>
            <a:r>
              <a:rPr lang="id-ID" sz="2200" dirty="0">
                <a:solidFill>
                  <a:srgbClr val="000000"/>
                </a:solidFill>
                <a:latin typeface="Times New Roman" pitchFamily="18" charset="0"/>
                <a:cs typeface="Times New Roman" pitchFamily="18" charset="0"/>
              </a:rPr>
              <a:t>kekuatan komputer </a:t>
            </a:r>
            <a:r>
              <a:rPr lang="id-ID" sz="2200" dirty="0" smtClean="0">
                <a:solidFill>
                  <a:srgbClr val="000000"/>
                </a:solidFill>
                <a:latin typeface="Times New Roman" pitchFamily="18" charset="0"/>
                <a:cs typeface="Times New Roman" pitchFamily="18" charset="0"/>
              </a:rPr>
              <a:t>untuk </a:t>
            </a:r>
            <a:r>
              <a:rPr lang="id-ID" sz="2200" dirty="0">
                <a:solidFill>
                  <a:srgbClr val="000000"/>
                </a:solidFill>
                <a:latin typeface="Times New Roman" pitchFamily="18" charset="0"/>
                <a:cs typeface="Times New Roman" pitchFamily="18" charset="0"/>
              </a:rPr>
              <a:t>mendorong sebuah </a:t>
            </a:r>
            <a:r>
              <a:rPr lang="id-ID" sz="2200" dirty="0" smtClean="0">
                <a:solidFill>
                  <a:srgbClr val="000000"/>
                </a:solidFill>
                <a:latin typeface="Times New Roman" pitchFamily="18" charset="0"/>
                <a:cs typeface="Times New Roman" pitchFamily="18" charset="0"/>
              </a:rPr>
              <a:t>program </a:t>
            </a:r>
            <a:r>
              <a:rPr lang="id-ID" sz="2200" dirty="0">
                <a:solidFill>
                  <a:srgbClr val="000000"/>
                </a:solidFill>
                <a:latin typeface="Times New Roman" pitchFamily="18" charset="0"/>
                <a:cs typeface="Times New Roman" pitchFamily="18" charset="0"/>
              </a:rPr>
              <a:t>komunikasi organisasi yang </a:t>
            </a:r>
            <a:r>
              <a:rPr lang="id-ID" sz="2200" dirty="0" smtClean="0">
                <a:solidFill>
                  <a:srgbClr val="000000"/>
                </a:solidFill>
                <a:latin typeface="Times New Roman" pitchFamily="18" charset="0"/>
                <a:cs typeface="Times New Roman" pitchFamily="18" charset="0"/>
              </a:rPr>
              <a:t>komprehensif.  termasuk </a:t>
            </a:r>
            <a:r>
              <a:rPr lang="id-ID" sz="2200" dirty="0">
                <a:solidFill>
                  <a:srgbClr val="000000"/>
                </a:solidFill>
                <a:latin typeface="Times New Roman" pitchFamily="18" charset="0"/>
                <a:cs typeface="Times New Roman" pitchFamily="18" charset="0"/>
              </a:rPr>
              <a:t>polling atau penyebaran kuesioner melalui e-mail </a:t>
            </a:r>
            <a:r>
              <a:rPr lang="id-ID" sz="2200" dirty="0" smtClean="0">
                <a:solidFill>
                  <a:srgbClr val="000000"/>
                </a:solidFill>
                <a:latin typeface="Times New Roman" pitchFamily="18" charset="0"/>
                <a:cs typeface="Times New Roman" pitchFamily="18" charset="0"/>
              </a:rPr>
              <a:t>untuk </a:t>
            </a:r>
            <a:r>
              <a:rPr lang="id-ID" sz="2200" dirty="0">
                <a:solidFill>
                  <a:srgbClr val="000000"/>
                </a:solidFill>
                <a:latin typeface="Times New Roman" pitchFamily="18" charset="0"/>
                <a:cs typeface="Times New Roman" pitchFamily="18" charset="0"/>
              </a:rPr>
              <a:t>mengumpulkan informasi tentang persepsi karyawan </a:t>
            </a:r>
            <a:r>
              <a:rPr lang="id-ID" sz="2200" dirty="0" smtClean="0">
                <a:solidFill>
                  <a:srgbClr val="000000"/>
                </a:solidFill>
                <a:latin typeface="Times New Roman" pitchFamily="18" charset="0"/>
                <a:cs typeface="Times New Roman" pitchFamily="18" charset="0"/>
              </a:rPr>
              <a:t>mengenai </a:t>
            </a:r>
            <a:r>
              <a:rPr lang="id-ID" sz="2200" dirty="0">
                <a:solidFill>
                  <a:srgbClr val="000000"/>
                </a:solidFill>
                <a:latin typeface="Times New Roman" pitchFamily="18" charset="0"/>
                <a:cs typeface="Times New Roman" pitchFamily="18" charset="0"/>
              </a:rPr>
              <a:t>hal-hal seperti </a:t>
            </a:r>
            <a:r>
              <a:rPr lang="id-ID" sz="2200" i="1" dirty="0">
                <a:solidFill>
                  <a:srgbClr val="000000"/>
                </a:solidFill>
                <a:latin typeface="Times New Roman" pitchFamily="18" charset="0"/>
                <a:cs typeface="Times New Roman" pitchFamily="18" charset="0"/>
              </a:rPr>
              <a:t>“performance inhibitors” </a:t>
            </a:r>
            <a:r>
              <a:rPr lang="id-ID" sz="2200" dirty="0">
                <a:solidFill>
                  <a:srgbClr val="000000"/>
                </a:solidFill>
                <a:latin typeface="Times New Roman" pitchFamily="18" charset="0"/>
                <a:cs typeface="Times New Roman" pitchFamily="18" charset="0"/>
              </a:rPr>
              <a:t>yang </a:t>
            </a:r>
            <a:r>
              <a:rPr lang="id-ID" sz="2200" dirty="0" smtClean="0">
                <a:solidFill>
                  <a:srgbClr val="000000"/>
                </a:solidFill>
                <a:latin typeface="Times New Roman" pitchFamily="18" charset="0"/>
                <a:cs typeface="Times New Roman" pitchFamily="18" charset="0"/>
              </a:rPr>
              <a:t>membuatnya </a:t>
            </a:r>
            <a:r>
              <a:rPr lang="id-ID" sz="2200" dirty="0">
                <a:solidFill>
                  <a:srgbClr val="000000"/>
                </a:solidFill>
                <a:latin typeface="Times New Roman" pitchFamily="18" charset="0"/>
                <a:cs typeface="Times New Roman" pitchFamily="18" charset="0"/>
              </a:rPr>
              <a:t>sulit melakukan pekerjaan dengan baik.</a:t>
            </a:r>
            <a:r>
              <a:rPr lang="id-ID" sz="2200" dirty="0" smtClean="0">
                <a:solidFill>
                  <a:srgbClr val="000000"/>
                </a:solidFill>
                <a:latin typeface="Times New Roman" pitchFamily="18" charset="0"/>
                <a:cs typeface="Times New Roman" pitchFamily="18" charset="0"/>
              </a:rPr>
              <a:t> </a:t>
            </a:r>
          </a:p>
          <a:p>
            <a:pPr marL="72000" algn="just">
              <a:spcBef>
                <a:spcPts val="0"/>
              </a:spcBef>
            </a:pPr>
            <a:r>
              <a:rPr lang="id-ID" sz="2200" dirty="0">
                <a:solidFill>
                  <a:srgbClr val="000000"/>
                </a:solidFill>
                <a:latin typeface="Times New Roman" pitchFamily="18" charset="0"/>
                <a:cs typeface="Times New Roman" pitchFamily="18" charset="0"/>
              </a:rPr>
              <a:t>	</a:t>
            </a:r>
            <a:endParaRPr lang="id-ID" sz="2200" dirty="0" smtClean="0">
              <a:solidFill>
                <a:srgbClr val="000000"/>
              </a:solidFill>
              <a:latin typeface="Times New Roman" pitchFamily="18" charset="0"/>
              <a:cs typeface="Times New Roman" pitchFamily="18" charset="0"/>
            </a:endParaRPr>
          </a:p>
          <a:p>
            <a:pPr marL="529200" lvl="1" algn="just">
              <a:spcBef>
                <a:spcPts val="0"/>
              </a:spcBef>
            </a:pPr>
            <a:r>
              <a:rPr lang="id-ID" sz="2200" dirty="0" smtClean="0">
                <a:solidFill>
                  <a:srgbClr val="000000"/>
                </a:solidFill>
                <a:latin typeface="Times New Roman" pitchFamily="18" charset="0"/>
                <a:cs typeface="Times New Roman" pitchFamily="18" charset="0"/>
              </a:rPr>
              <a:t>Organisasi </a:t>
            </a:r>
            <a:r>
              <a:rPr lang="id-ID" sz="2200" dirty="0">
                <a:solidFill>
                  <a:srgbClr val="000000"/>
                </a:solidFill>
                <a:latin typeface="Times New Roman" pitchFamily="18" charset="0"/>
                <a:cs typeface="Times New Roman" pitchFamily="18" charset="0"/>
              </a:rPr>
              <a:t>besar dibangun atas keinginan yang luar biasa dari para manajer untuk berkomunikasi dan untuk membangun budaya organisasi yang kaya komunikasi.</a:t>
            </a:r>
          </a:p>
          <a:p>
            <a:pPr marL="72000" algn="just">
              <a:spcBef>
                <a:spcPts val="0"/>
              </a:spcBef>
            </a:pPr>
            <a:endParaRPr lang="id-ID" sz="2000" dirty="0">
              <a:solidFill>
                <a:schemeClr val="tx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428604"/>
            <a:ext cx="8472518" cy="5929354"/>
          </a:xfrm>
        </p:spPr>
        <p:txBody>
          <a:bodyPr>
            <a:normAutofit/>
          </a:bodyPr>
          <a:lstStyle/>
          <a:p>
            <a:pPr algn="ctr">
              <a:buNone/>
            </a:pPr>
            <a:r>
              <a:rPr lang="id-ID" sz="2000" dirty="0" smtClean="0">
                <a:latin typeface="Times New Roman" pitchFamily="18" charset="0"/>
                <a:cs typeface="Times New Roman" pitchFamily="18" charset="0"/>
              </a:rPr>
              <a:t>BAB II</a:t>
            </a:r>
          </a:p>
          <a:p>
            <a:pPr algn="ctr">
              <a:buNone/>
            </a:pPr>
            <a:r>
              <a:rPr lang="id-ID" sz="2000" dirty="0" smtClean="0">
                <a:latin typeface="Times New Roman" pitchFamily="18" charset="0"/>
                <a:cs typeface="Times New Roman" pitchFamily="18" charset="0"/>
              </a:rPr>
              <a:t>KAJIAN PUSTAKA</a:t>
            </a:r>
          </a:p>
          <a:p>
            <a:pPr algn="just">
              <a:buNone/>
            </a:pPr>
            <a:r>
              <a:rPr lang="id-ID" sz="2000" dirty="0" smtClean="0">
                <a:latin typeface="Times New Roman" pitchFamily="18" charset="0"/>
                <a:cs typeface="Times New Roman" pitchFamily="18" charset="0"/>
              </a:rPr>
              <a:t>Communication:</a:t>
            </a:r>
          </a:p>
          <a:p>
            <a:pPr algn="just">
              <a:buNone/>
            </a:pPr>
            <a:r>
              <a:rPr lang="id-ID" sz="2000" dirty="0" smtClean="0">
                <a:latin typeface="Times New Roman" pitchFamily="18" charset="0"/>
                <a:cs typeface="Times New Roman" pitchFamily="18" charset="0"/>
              </a:rPr>
              <a:t>	It is the process of sending and receiving symbols with attached meaning.</a:t>
            </a:r>
          </a:p>
          <a:p>
            <a:pPr algn="ctr">
              <a:buNone/>
            </a:pPr>
            <a:endParaRPr lang="id-ID" sz="2000" dirty="0" smtClean="0">
              <a:latin typeface="Times New Roman" pitchFamily="18" charset="0"/>
              <a:cs typeface="Times New Roman" pitchFamily="18" charset="0"/>
            </a:endParaRPr>
          </a:p>
          <a:p>
            <a:pPr marL="457200" indent="-457200" algn="just">
              <a:spcBef>
                <a:spcPts val="0"/>
              </a:spcBef>
              <a:buNone/>
            </a:pPr>
            <a:r>
              <a:rPr lang="id-ID" sz="2000" dirty="0" smtClean="0"/>
              <a:t>Terdapat tiga</a:t>
            </a:r>
            <a:r>
              <a:rPr lang="en-US" sz="2000" dirty="0" smtClean="0"/>
              <a:t> </a:t>
            </a:r>
            <a:r>
              <a:rPr lang="id-ID" sz="2000" dirty="0" smtClean="0"/>
              <a:t>dimensi</a:t>
            </a:r>
            <a:r>
              <a:rPr lang="en-US" sz="2000" dirty="0" smtClean="0"/>
              <a:t> </a:t>
            </a:r>
            <a:r>
              <a:rPr lang="id-ID" sz="2000" dirty="0" smtClean="0"/>
              <a:t>p</a:t>
            </a:r>
            <a:r>
              <a:rPr lang="id-ID" sz="2000" noProof="1" smtClean="0"/>
              <a:t>enting</a:t>
            </a:r>
            <a:r>
              <a:rPr lang="en-US" sz="2000" dirty="0" smtClean="0"/>
              <a:t> </a:t>
            </a:r>
            <a:r>
              <a:rPr lang="id-ID" sz="2000" dirty="0" smtClean="0"/>
              <a:t>y</a:t>
            </a:r>
            <a:r>
              <a:rPr lang="id-ID" sz="2000" noProof="1" smtClean="0"/>
              <a:t>ang</a:t>
            </a:r>
            <a:r>
              <a:rPr lang="en-US" sz="2000" dirty="0" smtClean="0"/>
              <a:t> </a:t>
            </a:r>
            <a:r>
              <a:rPr lang="id-ID" sz="2000" dirty="0" smtClean="0"/>
              <a:t>m</a:t>
            </a:r>
            <a:r>
              <a:rPr lang="id-ID" sz="2000" noProof="1" smtClean="0"/>
              <a:t>endasari</a:t>
            </a:r>
            <a:r>
              <a:rPr lang="en-US" sz="2000" dirty="0" smtClean="0"/>
              <a:t> </a:t>
            </a:r>
            <a:r>
              <a:rPr lang="id-ID" sz="2000" dirty="0" smtClean="0"/>
              <a:t>d</a:t>
            </a:r>
            <a:r>
              <a:rPr lang="id-ID" sz="2000" noProof="1" smtClean="0"/>
              <a:t>efinisi-definisi </a:t>
            </a:r>
            <a:r>
              <a:rPr lang="id-ID" sz="2000" dirty="0" smtClean="0"/>
              <a:t>k</a:t>
            </a:r>
            <a:r>
              <a:rPr lang="id-ID" sz="2000" noProof="1" smtClean="0"/>
              <a:t>omunikasi</a:t>
            </a:r>
            <a:r>
              <a:rPr lang="id-ID" sz="2000" dirty="0" smtClean="0"/>
              <a:t>:</a:t>
            </a:r>
          </a:p>
          <a:p>
            <a:pPr marL="457200" indent="-457200" algn="just">
              <a:spcBef>
                <a:spcPts val="0"/>
              </a:spcBef>
              <a:buNone/>
            </a:pPr>
            <a:r>
              <a:rPr lang="id-ID" sz="2000" i="1" dirty="0"/>
              <a:t>	</a:t>
            </a:r>
            <a:r>
              <a:rPr lang="id-ID" sz="2000" i="1" dirty="0" smtClean="0"/>
              <a:t>	Dimensi</a:t>
            </a:r>
            <a:r>
              <a:rPr lang="en-US" sz="2000" i="1" dirty="0" smtClean="0"/>
              <a:t> </a:t>
            </a:r>
            <a:r>
              <a:rPr lang="id-ID" sz="2000" i="1" dirty="0" smtClean="0"/>
              <a:t>p</a:t>
            </a:r>
            <a:r>
              <a:rPr lang="id-ID" sz="2000" i="1" noProof="1" smtClean="0"/>
              <a:t>ertama</a:t>
            </a:r>
            <a:r>
              <a:rPr lang="id-ID" sz="2000" i="1" dirty="0" smtClean="0"/>
              <a:t>,</a:t>
            </a:r>
            <a:r>
              <a:rPr lang="id-ID" sz="2000" dirty="0" smtClean="0"/>
              <a:t> t</a:t>
            </a:r>
            <a:r>
              <a:rPr lang="id-ID" sz="2000" noProof="1" smtClean="0"/>
              <a:t>ingkat</a:t>
            </a:r>
            <a:r>
              <a:rPr lang="en-US" sz="2000" dirty="0" smtClean="0"/>
              <a:t> </a:t>
            </a:r>
            <a:r>
              <a:rPr lang="id-ID" sz="2000" dirty="0" smtClean="0"/>
              <a:t>o</a:t>
            </a:r>
            <a:r>
              <a:rPr lang="en-US" sz="2000" dirty="0" err="1" smtClean="0"/>
              <a:t>bservasi</a:t>
            </a:r>
            <a:r>
              <a:rPr lang="en-US" sz="2000" dirty="0" smtClean="0"/>
              <a:t> </a:t>
            </a:r>
            <a:r>
              <a:rPr lang="en-US" sz="2000" dirty="0" err="1" smtClean="0"/>
              <a:t>atau</a:t>
            </a:r>
            <a:r>
              <a:rPr lang="en-US" sz="2000" dirty="0" smtClean="0"/>
              <a:t> </a:t>
            </a:r>
            <a:r>
              <a:rPr lang="en-US" sz="2000" noProof="1" smtClean="0"/>
              <a:t>derajat</a:t>
            </a:r>
            <a:r>
              <a:rPr lang="en-US" sz="2000" dirty="0" smtClean="0"/>
              <a:t> </a:t>
            </a:r>
            <a:r>
              <a:rPr lang="en-US" sz="2000" dirty="0" err="1" smtClean="0"/>
              <a:t>keabstrakannya</a:t>
            </a:r>
            <a:r>
              <a:rPr lang="id-ID" sz="2000" dirty="0" smtClean="0"/>
              <a:t>.	</a:t>
            </a:r>
          </a:p>
          <a:p>
            <a:pPr algn="just">
              <a:spcBef>
                <a:spcPts val="0"/>
              </a:spcBef>
              <a:buNone/>
            </a:pPr>
            <a:r>
              <a:rPr lang="id-ID" sz="2000" i="1" dirty="0" smtClean="0"/>
              <a:t>		</a:t>
            </a:r>
            <a:r>
              <a:rPr lang="en-US" sz="2000" i="1" dirty="0" err="1" smtClean="0"/>
              <a:t>Dimensi</a:t>
            </a:r>
            <a:r>
              <a:rPr lang="en-US" sz="2000" i="1" dirty="0" smtClean="0"/>
              <a:t> </a:t>
            </a:r>
            <a:r>
              <a:rPr lang="en-US" sz="2000" i="1" dirty="0" err="1" smtClean="0"/>
              <a:t>Kedua</a:t>
            </a:r>
            <a:r>
              <a:rPr lang="id-ID" sz="2000" i="1" dirty="0" smtClean="0"/>
              <a:t>,  </a:t>
            </a:r>
            <a:r>
              <a:rPr lang="id-ID" sz="2000" i="1" dirty="0"/>
              <a:t>k</a:t>
            </a:r>
            <a:r>
              <a:rPr lang="en-US" sz="2000" i="1" dirty="0" err="1"/>
              <a:t>esengajaan</a:t>
            </a:r>
            <a:r>
              <a:rPr lang="en-US" sz="2000" i="1" dirty="0"/>
              <a:t> </a:t>
            </a:r>
            <a:r>
              <a:rPr lang="en-US" sz="2000" dirty="0"/>
              <a:t>(</a:t>
            </a:r>
            <a:r>
              <a:rPr lang="id-ID" sz="2000" dirty="0"/>
              <a:t>i</a:t>
            </a:r>
            <a:r>
              <a:rPr lang="en-US" sz="2000" dirty="0" err="1"/>
              <a:t>ntent</a:t>
            </a:r>
            <a:r>
              <a:rPr lang="id-ID" sz="2000" dirty="0"/>
              <a:t>i</a:t>
            </a:r>
            <a:r>
              <a:rPr lang="en-US" sz="2000" dirty="0" err="1"/>
              <a:t>onality</a:t>
            </a:r>
            <a:r>
              <a:rPr lang="en-US" sz="2000" dirty="0" smtClean="0"/>
              <a:t>)</a:t>
            </a:r>
            <a:r>
              <a:rPr lang="id-ID" sz="2000" dirty="0"/>
              <a:t>.</a:t>
            </a:r>
            <a:endParaRPr lang="id-ID" sz="2000" dirty="0" smtClean="0"/>
          </a:p>
          <a:p>
            <a:pPr algn="just">
              <a:spcBef>
                <a:spcPts val="0"/>
              </a:spcBef>
              <a:buNone/>
            </a:pPr>
            <a:r>
              <a:rPr lang="id-ID" sz="2000" i="1" dirty="0" smtClean="0"/>
              <a:t>		</a:t>
            </a:r>
            <a:r>
              <a:rPr lang="en-US" sz="2000" i="1" dirty="0" err="1" smtClean="0"/>
              <a:t>Dimensi</a:t>
            </a:r>
            <a:r>
              <a:rPr lang="en-US" sz="2000" i="1" dirty="0" smtClean="0"/>
              <a:t> </a:t>
            </a:r>
            <a:r>
              <a:rPr lang="en-US" sz="2000" i="1" dirty="0" err="1"/>
              <a:t>Ket</a:t>
            </a:r>
            <a:r>
              <a:rPr lang="id-ID" sz="2000" i="1" dirty="0"/>
              <a:t>i</a:t>
            </a:r>
            <a:r>
              <a:rPr lang="en-US" sz="2000" i="1" dirty="0" err="1" smtClean="0"/>
              <a:t>ga</a:t>
            </a:r>
            <a:r>
              <a:rPr lang="id-ID" sz="2000" i="1" dirty="0" smtClean="0"/>
              <a:t>,</a:t>
            </a:r>
            <a:r>
              <a:rPr lang="id-ID" sz="2000" dirty="0" smtClean="0"/>
              <a:t>  </a:t>
            </a:r>
            <a:r>
              <a:rPr lang="id-ID" sz="2000" i="1" dirty="0"/>
              <a:t>p</a:t>
            </a:r>
            <a:r>
              <a:rPr lang="en-US" sz="2000" i="1" dirty="0" err="1"/>
              <a:t>eni</a:t>
            </a:r>
            <a:r>
              <a:rPr lang="id-ID" sz="2000" i="1" dirty="0"/>
              <a:t>l</a:t>
            </a:r>
            <a:r>
              <a:rPr lang="en-US" sz="2000" i="1" dirty="0" err="1"/>
              <a:t>aian</a:t>
            </a:r>
            <a:r>
              <a:rPr lang="en-US" sz="2000" i="1" dirty="0"/>
              <a:t> </a:t>
            </a:r>
            <a:r>
              <a:rPr lang="id-ID" sz="2000" i="1" dirty="0" smtClean="0"/>
              <a:t>normatif.</a:t>
            </a:r>
          </a:p>
          <a:p>
            <a:pPr algn="just">
              <a:spcBef>
                <a:spcPts val="0"/>
              </a:spcBef>
              <a:buNone/>
            </a:pPr>
            <a:endParaRPr lang="id-ID" sz="2000" i="1" dirty="0" smtClean="0"/>
          </a:p>
          <a:p>
            <a:pPr algn="just">
              <a:spcBef>
                <a:spcPts val="0"/>
              </a:spcBef>
              <a:buNone/>
            </a:pPr>
            <a:r>
              <a:rPr lang="id-ID" sz="2000" dirty="0"/>
              <a:t>Tiga Konseptualisasi Komunikasi</a:t>
            </a:r>
          </a:p>
          <a:p>
            <a:pPr algn="just">
              <a:spcBef>
                <a:spcPts val="0"/>
              </a:spcBef>
              <a:buNone/>
            </a:pPr>
            <a:r>
              <a:rPr lang="id-ID" sz="2000" b="1" i="1" dirty="0"/>
              <a:t>Komunikasi sebagai tindakan satu-arah</a:t>
            </a:r>
            <a:endParaRPr lang="id-ID" sz="2000" dirty="0"/>
          </a:p>
          <a:p>
            <a:pPr algn="just">
              <a:spcBef>
                <a:spcPts val="0"/>
              </a:spcBef>
              <a:buNone/>
            </a:pPr>
            <a:r>
              <a:rPr lang="id-ID" sz="2000" b="1" i="1" dirty="0"/>
              <a:t>Komunikasi sebagai interaksl</a:t>
            </a:r>
            <a:endParaRPr lang="id-ID" sz="2000" dirty="0"/>
          </a:p>
          <a:p>
            <a:pPr algn="just">
              <a:spcBef>
                <a:spcPts val="0"/>
              </a:spcBef>
              <a:buNone/>
            </a:pPr>
            <a:r>
              <a:rPr lang="id-ID" sz="2000" b="1" i="1" dirty="0"/>
              <a:t>Komunikasi sebagai transaksi</a:t>
            </a:r>
            <a:endParaRPr lang="id-ID" sz="2000" dirty="0"/>
          </a:p>
          <a:p>
            <a:pPr algn="just">
              <a:spcBef>
                <a:spcPts val="0"/>
              </a:spcBef>
              <a:buNone/>
            </a:pPr>
            <a:r>
              <a:rPr lang="id-ID" sz="2000" dirty="0" smtClean="0">
                <a:latin typeface="Times New Roman" pitchFamily="18" charset="0"/>
                <a:cs typeface="Times New Roman" pitchFamily="18" charset="0"/>
              </a:rPr>
              <a:t> </a:t>
            </a:r>
            <a:endParaRPr lang="id-ID"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pPr>
              <a:buNone/>
            </a:pPr>
            <a:r>
              <a:rPr lang="id-ID" sz="2000" b="1" dirty="0" smtClean="0"/>
              <a:t>Sifat dan Proses Komunikasi</a:t>
            </a:r>
          </a:p>
          <a:p>
            <a:pPr>
              <a:buNone/>
            </a:pPr>
            <a:r>
              <a:rPr lang="id-ID" sz="1800" dirty="0" smtClean="0"/>
              <a:t>Dapat dipahami dengan memperhatikan figure di bawah ini</a:t>
            </a:r>
          </a:p>
          <a:p>
            <a:endParaRPr lang="id-ID" sz="1800" b="1" dirty="0"/>
          </a:p>
          <a:p>
            <a:pPr>
              <a:buNone/>
            </a:pPr>
            <a:r>
              <a:rPr lang="id-ID" sz="1600" dirty="0" smtClean="0"/>
              <a:t>Source						Receiver</a:t>
            </a:r>
          </a:p>
          <a:p>
            <a:pPr>
              <a:spcBef>
                <a:spcPts val="600"/>
              </a:spcBef>
              <a:buNone/>
            </a:pPr>
            <a:r>
              <a:rPr lang="id-ID" sz="1600" dirty="0" smtClean="0"/>
              <a:t>Intended     Encodes		               Channel		Decodes	   Perceived</a:t>
            </a:r>
          </a:p>
          <a:p>
            <a:pPr>
              <a:spcBef>
                <a:spcPts val="0"/>
              </a:spcBef>
              <a:buNone/>
            </a:pPr>
            <a:r>
              <a:rPr lang="id-ID" sz="1600" dirty="0" smtClean="0"/>
              <a:t>Meaning	 message					message	   meaning</a:t>
            </a:r>
            <a:endParaRPr lang="id-ID" sz="1600" dirty="0"/>
          </a:p>
          <a:p>
            <a:endParaRPr lang="id-ID" sz="1800" b="1" dirty="0" smtClean="0"/>
          </a:p>
          <a:p>
            <a:endParaRPr lang="id-ID" sz="1800" b="1" dirty="0"/>
          </a:p>
          <a:p>
            <a:pPr>
              <a:buNone/>
            </a:pPr>
            <a:r>
              <a:rPr lang="id-ID" sz="1800" dirty="0" smtClean="0"/>
              <a:t>				            Feedback</a:t>
            </a:r>
            <a:endParaRPr lang="id-ID" sz="1800" dirty="0"/>
          </a:p>
          <a:p>
            <a:endParaRPr lang="id-ID" sz="1800" b="1" dirty="0" smtClean="0"/>
          </a:p>
          <a:p>
            <a:pPr>
              <a:spcBef>
                <a:spcPts val="600"/>
              </a:spcBef>
              <a:buNone/>
            </a:pPr>
            <a:r>
              <a:rPr lang="id-ID" sz="1800" dirty="0" smtClean="0"/>
              <a:t>				    Noise</a:t>
            </a:r>
          </a:p>
          <a:p>
            <a:pPr marL="0" lvl="1">
              <a:spcBef>
                <a:spcPts val="0"/>
              </a:spcBef>
              <a:buNone/>
            </a:pPr>
            <a:r>
              <a:rPr lang="id-ID" sz="1400" dirty="0" smtClean="0"/>
              <a:t>	</a:t>
            </a:r>
            <a:r>
              <a:rPr lang="id-ID" sz="1400" dirty="0"/>
              <a:t>	</a:t>
            </a:r>
            <a:r>
              <a:rPr lang="id-ID" sz="1400" dirty="0" smtClean="0"/>
              <a:t>	     Physical distraction</a:t>
            </a:r>
          </a:p>
          <a:p>
            <a:pPr marL="0" lvl="1">
              <a:spcBef>
                <a:spcPts val="0"/>
              </a:spcBef>
              <a:buNone/>
            </a:pPr>
            <a:r>
              <a:rPr lang="id-ID" sz="1400" dirty="0" smtClean="0"/>
              <a:t>		</a:t>
            </a:r>
            <a:r>
              <a:rPr lang="id-ID" sz="1400" dirty="0"/>
              <a:t>	</a:t>
            </a:r>
            <a:r>
              <a:rPr lang="id-ID" sz="1400" dirty="0" smtClean="0"/>
              <a:t>     Semantic errors</a:t>
            </a:r>
          </a:p>
          <a:p>
            <a:pPr marL="0" lvl="1">
              <a:spcBef>
                <a:spcPts val="0"/>
              </a:spcBef>
              <a:buNone/>
            </a:pPr>
            <a:r>
              <a:rPr lang="id-ID" sz="1400" dirty="0"/>
              <a:t>	</a:t>
            </a:r>
            <a:r>
              <a:rPr lang="id-ID" sz="1400" dirty="0" smtClean="0"/>
              <a:t>		     Mixed messages</a:t>
            </a:r>
            <a:endParaRPr lang="id-ID" sz="600" dirty="0" smtClean="0"/>
          </a:p>
          <a:p>
            <a:pPr marL="3086100" lvl="7">
              <a:spcBef>
                <a:spcPts val="0"/>
              </a:spcBef>
              <a:buNone/>
            </a:pPr>
            <a:r>
              <a:rPr lang="id-ID" sz="1400" dirty="0" smtClean="0"/>
              <a:t>  Cultural differences</a:t>
            </a:r>
          </a:p>
          <a:p>
            <a:pPr marL="3086100" lvl="7">
              <a:spcBef>
                <a:spcPts val="0"/>
              </a:spcBef>
              <a:buNone/>
            </a:pPr>
            <a:r>
              <a:rPr lang="id-ID" sz="1400" dirty="0"/>
              <a:t> </a:t>
            </a:r>
            <a:r>
              <a:rPr lang="id-ID" sz="1400" dirty="0" smtClean="0"/>
              <a:t> Absence of feedback</a:t>
            </a:r>
          </a:p>
          <a:p>
            <a:pPr marL="3086100" lvl="7">
              <a:spcBef>
                <a:spcPts val="0"/>
              </a:spcBef>
              <a:buNone/>
            </a:pPr>
            <a:r>
              <a:rPr lang="id-ID" sz="1400" dirty="0"/>
              <a:t> </a:t>
            </a:r>
            <a:r>
              <a:rPr lang="id-ID" sz="1400" dirty="0" smtClean="0"/>
              <a:t> Status effect</a:t>
            </a:r>
          </a:p>
          <a:p>
            <a:endParaRPr lang="id-ID" sz="1800" b="1" dirty="0"/>
          </a:p>
          <a:p>
            <a:pPr>
              <a:buNone/>
            </a:pPr>
            <a:r>
              <a:rPr lang="id-ID" sz="1800" b="1" dirty="0" smtClean="0"/>
              <a:t>Figure </a:t>
            </a:r>
            <a:r>
              <a:rPr lang="id-ID" sz="1800" b="1" dirty="0"/>
              <a:t>1. The Communication process and possible sources of “noise”.</a:t>
            </a:r>
            <a:endParaRPr lang="id-ID" sz="1800" dirty="0"/>
          </a:p>
          <a:p>
            <a:endParaRPr lang="id-ID" sz="1800" dirty="0">
              <a:latin typeface="Times New Roman" pitchFamily="18" charset="0"/>
              <a:cs typeface="Times New Roman" pitchFamily="18" charset="0"/>
            </a:endParaRPr>
          </a:p>
        </p:txBody>
      </p:sp>
      <p:cxnSp>
        <p:nvCxnSpPr>
          <p:cNvPr id="5" name="Straight Connector 4"/>
          <p:cNvCxnSpPr/>
          <p:nvPr/>
        </p:nvCxnSpPr>
        <p:spPr>
          <a:xfrm>
            <a:off x="571472" y="1571612"/>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035819" y="2035165"/>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786712" y="1857364"/>
            <a:ext cx="128509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428860" y="1857364"/>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357818" y="1785132"/>
            <a:ext cx="128509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00760" y="1571612"/>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535751" y="2035165"/>
            <a:ext cx="78581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429520" y="2357430"/>
            <a:ext cx="142876"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1" name="Straight Connector 20"/>
          <p:cNvCxnSpPr/>
          <p:nvPr/>
        </p:nvCxnSpPr>
        <p:spPr>
          <a:xfrm rot="5400000">
            <a:off x="7179884" y="2749942"/>
            <a:ext cx="64294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1000100" y="3071810"/>
            <a:ext cx="650085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607985" y="2678107"/>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28992" y="3714752"/>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3536149" y="332184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822827" y="332104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3250397" y="2393149"/>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4537075" y="2392355"/>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pPr>
              <a:buNone/>
            </a:pPr>
            <a:r>
              <a:rPr lang="id-ID" sz="2000" b="1" dirty="0"/>
              <a:t>Arah dan Aliran </a:t>
            </a:r>
            <a:r>
              <a:rPr lang="id-ID" sz="2000" b="1" dirty="0" smtClean="0"/>
              <a:t>Komunikasi</a:t>
            </a:r>
          </a:p>
          <a:p>
            <a:pPr algn="just"/>
            <a:r>
              <a:rPr lang="id-ID" sz="2000" dirty="0" smtClean="0"/>
              <a:t>Dewasa ini </a:t>
            </a:r>
            <a:r>
              <a:rPr lang="id-ID" sz="2000" i="1" dirty="0" smtClean="0"/>
              <a:t>customer-sensitive</a:t>
            </a:r>
            <a:r>
              <a:rPr lang="id-ID" sz="2000" dirty="0" smtClean="0"/>
              <a:t> organisasi memerlukan secara tepat dan akurat feedback dan informasi produk. Untuk melayani kebutuhan konsumen, mereka harus memperoleh informasi yang benar, dan memperolehnya secara cepat dari para pekerja. Selanjutnya, setiap bagian dalam organisasi, harus berkeinginan dan dapat berkomunikasi keseluruh bidang atau batas-batas fungsional, dan mendengar kebutuhan satu sama lain sebagai “internal customers”.</a:t>
            </a:r>
          </a:p>
          <a:p>
            <a:pPr algn="just"/>
            <a:endParaRPr lang="id-ID" sz="2000" dirty="0"/>
          </a:p>
          <a:p>
            <a:pPr algn="just"/>
            <a:r>
              <a:rPr lang="id-ID" sz="2000" dirty="0" smtClean="0"/>
              <a:t>Desain </a:t>
            </a:r>
            <a:r>
              <a:rPr lang="id-ID" sz="2000" dirty="0"/>
              <a:t>organisasi baru </a:t>
            </a:r>
            <a:r>
              <a:rPr lang="id-ID" sz="2000" i="1" dirty="0"/>
              <a:t>(new organization)</a:t>
            </a:r>
            <a:r>
              <a:rPr lang="id-ID" sz="2000" dirty="0"/>
              <a:t> menekankan </a:t>
            </a:r>
            <a:r>
              <a:rPr lang="id-ID" sz="2000" i="1" dirty="0"/>
              <a:t>lateral communication</a:t>
            </a:r>
            <a:r>
              <a:rPr lang="id-ID" sz="2000" dirty="0"/>
              <a:t>  dalam bentuk </a:t>
            </a:r>
            <a:r>
              <a:rPr lang="id-ID" sz="2000" i="1" dirty="0"/>
              <a:t>cross-departmental committess, </a:t>
            </a:r>
            <a:r>
              <a:rPr lang="id-ID" sz="2000" dirty="0"/>
              <a:t>tim, task force dan matriks organisasi. Diantara pengembangan tersebut adalah mengembangkan perhatian terhadap ekologi organisasi. Study tentang bagaimana membangun desain mungkin mempengaruhi komunikasi dan produktivitas melalui peningkatan lateral communication.</a:t>
            </a:r>
          </a:p>
          <a:p>
            <a:pPr algn="just">
              <a:buNone/>
            </a:pPr>
            <a:endParaRPr lang="id-ID"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14348" y="0"/>
            <a:ext cx="8215370" cy="6858000"/>
          </a:xfrm>
        </p:spPr>
        <p:txBody>
          <a:bodyPr>
            <a:normAutofit fontScale="62500" lnSpcReduction="20000"/>
          </a:bodyPr>
          <a:lstStyle/>
          <a:p>
            <a:pPr>
              <a:buNone/>
            </a:pPr>
            <a:r>
              <a:rPr lang="id-ID" sz="2600" b="1" dirty="0" smtClean="0">
                <a:latin typeface="Times New Roman" pitchFamily="18" charset="0"/>
                <a:cs typeface="Times New Roman" pitchFamily="18" charset="0"/>
              </a:rPr>
              <a:t>Arah dan Aliran Komunikasi</a:t>
            </a:r>
            <a:endParaRPr lang="id-ID" sz="2600" dirty="0" smtClean="0">
              <a:latin typeface="Times New Roman" pitchFamily="18" charset="0"/>
              <a:cs typeface="Times New Roman" pitchFamily="18" charset="0"/>
            </a:endParaRPr>
          </a:p>
          <a:p>
            <a:pPr algn="just">
              <a:buNone/>
            </a:pPr>
            <a:r>
              <a:rPr lang="id-ID" sz="1600" dirty="0" smtClean="0"/>
              <a:t>	</a:t>
            </a:r>
            <a:r>
              <a:rPr lang="id-ID" sz="2600" dirty="0" smtClean="0">
                <a:latin typeface="Times New Roman" pitchFamily="18" charset="0"/>
                <a:cs typeface="Times New Roman" pitchFamily="18" charset="0"/>
              </a:rPr>
              <a:t>Komunikasi diantara anggota organisasi, serta antara mereka dan kostumer eksternal, suplier, distributor, alliance partner,  dan diluar rumah, menyediakan informasi vital bagi perusahaan. </a:t>
            </a:r>
            <a:r>
              <a:rPr lang="id-ID" sz="2600" b="1" i="1" dirty="0" smtClean="0">
                <a:latin typeface="Times New Roman" pitchFamily="18" charset="0"/>
                <a:cs typeface="Times New Roman" pitchFamily="18" charset="0"/>
              </a:rPr>
              <a:t>Komunikasi organisasional</a:t>
            </a:r>
            <a:r>
              <a:rPr lang="id-ID" sz="2600" dirty="0" smtClean="0">
                <a:latin typeface="Times New Roman" pitchFamily="18" charset="0"/>
                <a:cs typeface="Times New Roman" pitchFamily="18" charset="0"/>
              </a:rPr>
              <a:t> adalah proses spesifik yang melalui gerakan informasi dan dipertukarkan dalam organisasi keseluruhan. Informasi mengalir baik melalui saluran formal maupun informal sebagaimana yang dibuat, dan saluran saluran tersebut mengalir ke bawah, ke atas dan ke samping.</a:t>
            </a:r>
          </a:p>
          <a:p>
            <a:pPr>
              <a:buNone/>
            </a:pPr>
            <a:endParaRPr lang="id-ID" sz="2100" b="1" dirty="0" smtClean="0">
              <a:latin typeface="Times New Roman" pitchFamily="18" charset="0"/>
              <a:cs typeface="Times New Roman" pitchFamily="18" charset="0"/>
            </a:endParaRPr>
          </a:p>
          <a:p>
            <a:pPr>
              <a:buNone/>
            </a:pPr>
            <a:r>
              <a:rPr lang="id-ID" sz="2100" b="1" dirty="0" smtClean="0">
                <a:latin typeface="Times New Roman" pitchFamily="18" charset="0"/>
                <a:cs typeface="Times New Roman" pitchFamily="18" charset="0"/>
              </a:rPr>
              <a:t>Downward Communication</a:t>
            </a:r>
          </a:p>
          <a:p>
            <a:pPr>
              <a:buNone/>
            </a:pPr>
            <a:r>
              <a:rPr lang="id-ID" sz="2100" dirty="0" smtClean="0">
                <a:latin typeface="Times New Roman" pitchFamily="18" charset="0"/>
                <a:cs typeface="Times New Roman" pitchFamily="18" charset="0"/>
              </a:rPr>
              <a:t>				                  Seperior</a:t>
            </a:r>
          </a:p>
          <a:p>
            <a:pPr>
              <a:buNone/>
            </a:pPr>
            <a:endParaRPr lang="id-ID" sz="2100" dirty="0" smtClean="0">
              <a:latin typeface="Times New Roman" pitchFamily="18" charset="0"/>
              <a:cs typeface="Times New Roman" pitchFamily="18" charset="0"/>
            </a:endParaRPr>
          </a:p>
          <a:p>
            <a:pPr>
              <a:spcBef>
                <a:spcPts val="0"/>
              </a:spcBef>
              <a:buNone/>
            </a:pPr>
            <a:r>
              <a:rPr lang="id-ID" sz="2100" dirty="0" smtClean="0">
                <a:latin typeface="Times New Roman" pitchFamily="18" charset="0"/>
                <a:cs typeface="Times New Roman" pitchFamily="18" charset="0"/>
              </a:rPr>
              <a:t>		To influance:				To inform:</a:t>
            </a:r>
          </a:p>
          <a:p>
            <a:pPr algn="just">
              <a:buNone/>
            </a:pPr>
            <a:r>
              <a:rPr lang="id-ID" sz="2100" dirty="0" smtClean="0">
                <a:latin typeface="Times New Roman" pitchFamily="18" charset="0"/>
                <a:cs typeface="Times New Roman" pitchFamily="18" charset="0"/>
              </a:rPr>
              <a:t>		Strategies		   Peer         Manager        Peer	Problems</a:t>
            </a:r>
          </a:p>
          <a:p>
            <a:pPr>
              <a:buNone/>
            </a:pPr>
            <a:r>
              <a:rPr lang="id-ID" sz="2100" dirty="0" smtClean="0">
                <a:latin typeface="Times New Roman" pitchFamily="18" charset="0"/>
                <a:cs typeface="Times New Roman" pitchFamily="18" charset="0"/>
              </a:rPr>
              <a:t>		Objectives					Results</a:t>
            </a:r>
          </a:p>
          <a:p>
            <a:pPr>
              <a:buNone/>
            </a:pPr>
            <a:r>
              <a:rPr lang="id-ID" sz="2100" dirty="0" smtClean="0">
                <a:latin typeface="Times New Roman" pitchFamily="18" charset="0"/>
                <a:cs typeface="Times New Roman" pitchFamily="18" charset="0"/>
              </a:rPr>
              <a:t>		Instructions					Suggestions</a:t>
            </a:r>
          </a:p>
          <a:p>
            <a:pPr>
              <a:buNone/>
            </a:pPr>
            <a:r>
              <a:rPr lang="id-ID" sz="2100" dirty="0" smtClean="0">
                <a:latin typeface="Times New Roman" pitchFamily="18" charset="0"/>
                <a:cs typeface="Times New Roman" pitchFamily="18" charset="0"/>
              </a:rPr>
              <a:t>		Publics					Questions</a:t>
            </a:r>
          </a:p>
          <a:p>
            <a:pPr>
              <a:buNone/>
            </a:pPr>
            <a:r>
              <a:rPr lang="id-ID" sz="2100" dirty="0" smtClean="0">
                <a:latin typeface="Times New Roman" pitchFamily="18" charset="0"/>
                <a:cs typeface="Times New Roman" pitchFamily="18" charset="0"/>
              </a:rPr>
              <a:t>		Policies					Needs</a:t>
            </a:r>
          </a:p>
          <a:p>
            <a:pPr>
              <a:buNone/>
            </a:pPr>
            <a:r>
              <a:rPr lang="id-ID" sz="2100" dirty="0" smtClean="0">
                <a:latin typeface="Times New Roman" pitchFamily="18" charset="0"/>
                <a:cs typeface="Times New Roman" pitchFamily="18" charset="0"/>
              </a:rPr>
              <a:t>		Feedback                                           Subordinates</a:t>
            </a:r>
          </a:p>
          <a:p>
            <a:pPr>
              <a:buNone/>
            </a:pPr>
            <a:endParaRPr lang="id-ID" sz="2100" dirty="0" smtClean="0">
              <a:latin typeface="Times New Roman" pitchFamily="18" charset="0"/>
              <a:cs typeface="Times New Roman" pitchFamily="18" charset="0"/>
            </a:endParaRPr>
          </a:p>
          <a:p>
            <a:pPr>
              <a:buNone/>
            </a:pPr>
            <a:r>
              <a:rPr lang="id-ID" sz="2100" dirty="0" smtClean="0">
                <a:latin typeface="Times New Roman" pitchFamily="18" charset="0"/>
                <a:cs typeface="Times New Roman" pitchFamily="18" charset="0"/>
              </a:rPr>
              <a:t>							</a:t>
            </a:r>
            <a:r>
              <a:rPr lang="id-ID" sz="2100" b="1" dirty="0" smtClean="0">
                <a:latin typeface="Times New Roman" pitchFamily="18" charset="0"/>
                <a:cs typeface="Times New Roman" pitchFamily="18" charset="0"/>
              </a:rPr>
              <a:t>Upward Communication</a:t>
            </a:r>
          </a:p>
          <a:p>
            <a:pPr>
              <a:buNone/>
            </a:pPr>
            <a:r>
              <a:rPr lang="id-ID" sz="2100" dirty="0" smtClean="0">
                <a:latin typeface="Times New Roman" pitchFamily="18" charset="0"/>
                <a:cs typeface="Times New Roman" pitchFamily="18" charset="0"/>
              </a:rPr>
              <a:t>				Lateral Communication</a:t>
            </a:r>
          </a:p>
          <a:p>
            <a:pPr>
              <a:buNone/>
            </a:pPr>
            <a:endParaRPr lang="id-ID" sz="2100" dirty="0" smtClean="0">
              <a:latin typeface="Times New Roman" pitchFamily="18" charset="0"/>
              <a:cs typeface="Times New Roman" pitchFamily="18" charset="0"/>
            </a:endParaRPr>
          </a:p>
          <a:p>
            <a:pPr>
              <a:buNone/>
            </a:pPr>
            <a:r>
              <a:rPr lang="id-ID" sz="2100" dirty="0" smtClean="0">
                <a:latin typeface="Times New Roman" pitchFamily="18" charset="0"/>
                <a:cs typeface="Times New Roman" pitchFamily="18" charset="0"/>
              </a:rPr>
              <a:t>				           To coordinate:</a:t>
            </a:r>
          </a:p>
          <a:p>
            <a:pPr>
              <a:buNone/>
            </a:pPr>
            <a:r>
              <a:rPr lang="id-ID" sz="2100" dirty="0" smtClean="0">
                <a:latin typeface="Times New Roman" pitchFamily="18" charset="0"/>
                <a:cs typeface="Times New Roman" pitchFamily="18" charset="0"/>
              </a:rPr>
              <a:t>				           Problems</a:t>
            </a:r>
          </a:p>
          <a:p>
            <a:pPr>
              <a:buNone/>
            </a:pPr>
            <a:r>
              <a:rPr lang="id-ID" sz="2100" dirty="0" smtClean="0">
                <a:latin typeface="Times New Roman" pitchFamily="18" charset="0"/>
                <a:cs typeface="Times New Roman" pitchFamily="18" charset="0"/>
              </a:rPr>
              <a:t>				           Needs</a:t>
            </a:r>
          </a:p>
          <a:p>
            <a:pPr>
              <a:buNone/>
            </a:pPr>
            <a:r>
              <a:rPr lang="id-ID" sz="2100" dirty="0" smtClean="0">
                <a:latin typeface="Times New Roman" pitchFamily="18" charset="0"/>
                <a:cs typeface="Times New Roman" pitchFamily="18" charset="0"/>
              </a:rPr>
              <a:t>				           Advice</a:t>
            </a:r>
          </a:p>
          <a:p>
            <a:pPr>
              <a:buNone/>
            </a:pPr>
            <a:r>
              <a:rPr lang="id-ID" sz="2100" dirty="0" smtClean="0">
                <a:latin typeface="Times New Roman" pitchFamily="18" charset="0"/>
                <a:cs typeface="Times New Roman" pitchFamily="18" charset="0"/>
              </a:rPr>
              <a:t>				           Feedback</a:t>
            </a:r>
          </a:p>
          <a:p>
            <a:pPr>
              <a:buNone/>
            </a:pPr>
            <a:endParaRPr lang="id-ID" sz="2100" dirty="0" smtClean="0">
              <a:latin typeface="Times New Roman" pitchFamily="18" charset="0"/>
              <a:cs typeface="Times New Roman" pitchFamily="18" charset="0"/>
            </a:endParaRPr>
          </a:p>
          <a:p>
            <a:pPr>
              <a:buNone/>
            </a:pPr>
            <a:endParaRPr lang="id-ID" sz="1600" dirty="0" smtClean="0">
              <a:latin typeface="Times New Roman" pitchFamily="18" charset="0"/>
              <a:cs typeface="Times New Roman" pitchFamily="18" charset="0"/>
            </a:endParaRPr>
          </a:p>
          <a:p>
            <a:pPr>
              <a:buNone/>
            </a:pPr>
            <a:endParaRPr lang="id-ID" sz="1600" dirty="0" smtClean="0">
              <a:latin typeface="Times New Roman" pitchFamily="18" charset="0"/>
              <a:cs typeface="Times New Roman" pitchFamily="18" charset="0"/>
            </a:endParaRPr>
          </a:p>
          <a:p>
            <a:pPr>
              <a:buNone/>
            </a:pPr>
            <a:r>
              <a:rPr lang="id-ID" sz="2000" dirty="0" smtClean="0"/>
              <a:t>Figura </a:t>
            </a:r>
            <a:r>
              <a:rPr lang="id-ID" sz="2000" dirty="0"/>
              <a:t>2.  Direction for information flow in and around organizations</a:t>
            </a:r>
          </a:p>
          <a:p>
            <a:endParaRPr lang="id-ID" sz="2000" dirty="0">
              <a:latin typeface="Times New Roman" pitchFamily="18" charset="0"/>
              <a:cs typeface="Times New Roman" pitchFamily="18" charset="0"/>
            </a:endParaRPr>
          </a:p>
        </p:txBody>
      </p:sp>
      <p:cxnSp>
        <p:nvCxnSpPr>
          <p:cNvPr id="5" name="Straight Connector 4"/>
          <p:cNvCxnSpPr/>
          <p:nvPr/>
        </p:nvCxnSpPr>
        <p:spPr>
          <a:xfrm rot="5400000">
            <a:off x="4429918" y="2213760"/>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29190" y="2500306"/>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14810" y="3071810"/>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287042" y="299957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108447" y="317817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821239" y="317817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00496" y="2500306"/>
            <a:ext cx="28575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29288"/>
          </a:xfrm>
        </p:spPr>
        <p:txBody>
          <a:bodyPr>
            <a:normAutofit/>
          </a:bodyPr>
          <a:lstStyle/>
          <a:p>
            <a:pPr>
              <a:buNone/>
            </a:pPr>
            <a:endParaRPr lang="id-ID" sz="2000" b="1" dirty="0" smtClean="0">
              <a:latin typeface="Times New Roman" pitchFamily="18" charset="0"/>
              <a:cs typeface="Times New Roman" pitchFamily="18" charset="0"/>
            </a:endParaRPr>
          </a:p>
          <a:p>
            <a:pPr>
              <a:buNone/>
            </a:pPr>
            <a:r>
              <a:rPr lang="id-ID" sz="2000" b="1" dirty="0" smtClean="0">
                <a:latin typeface="Times New Roman" pitchFamily="18" charset="0"/>
                <a:cs typeface="Times New Roman" pitchFamily="18" charset="0"/>
              </a:rPr>
              <a:t>Dasar- dasar Komunikasi Interpersonal</a:t>
            </a:r>
          </a:p>
          <a:p>
            <a:pPr algn="just"/>
            <a:r>
              <a:rPr lang="id-ID" sz="1800" dirty="0" smtClean="0"/>
              <a:t>Organisasi dewasa ini, penekanannya pada struktur horisontal dan integrasi fungsional. Orang yang berkeinginan dan mampu bekerja sama, dan komitmen bakatnya yang saling mendukung, serta semangat kerja, merupakan dasar dari suatu organisasi berkinerja tinggi. Untuk menciptakan dasar ini, orang harus unggul dalam proses komunikasi interpersonal.</a:t>
            </a:r>
          </a:p>
          <a:p>
            <a:pPr>
              <a:buNone/>
            </a:pPr>
            <a:r>
              <a:rPr lang="id-ID" sz="2000" b="1" dirty="0" smtClean="0">
                <a:latin typeface="Times New Roman" pitchFamily="18" charset="0"/>
                <a:cs typeface="Times New Roman" pitchFamily="18" charset="0"/>
              </a:rPr>
              <a:t>Komunikasi yang Efisien dan Efektif </a:t>
            </a:r>
          </a:p>
          <a:p>
            <a:pPr algn="just"/>
            <a:r>
              <a:rPr lang="id-ID" sz="1800" dirty="0" smtClean="0"/>
              <a:t>Ketika orang berkomunikasi dengan orang lainnya, sekurang-kurangnya ada dua hal penting yakni,</a:t>
            </a:r>
            <a:r>
              <a:rPr lang="id-ID" sz="1800" i="1" dirty="0" smtClean="0"/>
              <a:t> pertama</a:t>
            </a:r>
            <a:r>
              <a:rPr lang="id-ID" sz="1800" dirty="0" smtClean="0"/>
              <a:t> adalah keakuratan komunikasi sebagai suatu hasil yang efektif, </a:t>
            </a:r>
            <a:r>
              <a:rPr lang="id-ID" sz="1800" i="1" dirty="0" smtClean="0"/>
              <a:t>kedua</a:t>
            </a:r>
            <a:r>
              <a:rPr lang="id-ID" sz="1800" dirty="0" smtClean="0"/>
              <a:t> adalah biayanya sebagai suatu hasil yang efisien.</a:t>
            </a:r>
          </a:p>
          <a:p>
            <a:pPr algn="just"/>
            <a:r>
              <a:rPr lang="id-ID" sz="1800" dirty="0" smtClean="0"/>
              <a:t> </a:t>
            </a:r>
            <a:r>
              <a:rPr lang="id-ID" sz="1800" b="1" dirty="0" smtClean="0"/>
              <a:t>Komunikasi yang efektif </a:t>
            </a:r>
            <a:r>
              <a:rPr lang="id-ID" sz="1800" dirty="0" smtClean="0"/>
              <a:t>terjadi ketika sumber makna yang dimaksud dan makna yang dipahami oleh </a:t>
            </a:r>
            <a:r>
              <a:rPr lang="id-ID" sz="1800" i="1" dirty="0" smtClean="0"/>
              <a:t>receiver</a:t>
            </a:r>
            <a:r>
              <a:rPr lang="id-ID" sz="1800" dirty="0" smtClean="0"/>
              <a:t> adalah benar-benar sama. </a:t>
            </a:r>
          </a:p>
          <a:p>
            <a:pPr algn="just"/>
            <a:r>
              <a:rPr lang="id-ID" sz="1800" b="1" dirty="0" smtClean="0"/>
              <a:t>Komunikasi yang efisien </a:t>
            </a:r>
            <a:r>
              <a:rPr lang="id-ID" sz="1800" dirty="0" smtClean="0"/>
              <a:t>terjadi pada biaya yang rendah dikaitkan dengan pengeluaran sumber daya. </a:t>
            </a:r>
          </a:p>
          <a:p>
            <a:pPr>
              <a:buNone/>
            </a:pPr>
            <a:endParaRPr lang="id-ID" sz="1800" dirty="0" smtClean="0"/>
          </a:p>
          <a:p>
            <a:endParaRPr lang="id-ID"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a:buNone/>
            </a:pPr>
            <a:endParaRPr lang="id-ID" sz="1800" b="1" dirty="0" smtClean="0"/>
          </a:p>
          <a:p>
            <a:pPr>
              <a:buNone/>
            </a:pPr>
            <a:endParaRPr lang="id-ID" sz="1800" b="1" dirty="0" smtClean="0"/>
          </a:p>
          <a:p>
            <a:pPr>
              <a:buNone/>
            </a:pPr>
            <a:endParaRPr lang="id-ID" sz="1800" b="1" dirty="0" smtClean="0"/>
          </a:p>
          <a:p>
            <a:pPr>
              <a:buNone/>
            </a:pPr>
            <a:r>
              <a:rPr lang="id-ID" sz="1800" b="1" dirty="0" smtClean="0"/>
              <a:t>Aktif Mendengarkan</a:t>
            </a:r>
            <a:endParaRPr lang="id-ID" sz="1800" dirty="0" smtClean="0"/>
          </a:p>
          <a:p>
            <a:r>
              <a:rPr lang="id-ID" sz="1800" dirty="0" smtClean="0"/>
              <a:t>Kemampuan mendengar dengan baik adalah suatu aset yang nyata seseorang. Terdapat dua sisi dalam proses komunikasi: </a:t>
            </a:r>
          </a:p>
          <a:p>
            <a:pPr>
              <a:buNone/>
            </a:pPr>
            <a:r>
              <a:rPr lang="id-ID" sz="1800" dirty="0" smtClean="0"/>
              <a:t>		1) pengiriman suatu pesan, atau “telling”, dan </a:t>
            </a:r>
          </a:p>
          <a:p>
            <a:pPr algn="just">
              <a:buNone/>
            </a:pPr>
            <a:r>
              <a:rPr lang="id-ID" sz="1800" dirty="0" smtClean="0"/>
              <a:t>		2) menerima suatu pesan atau “listening”. Sayangnya, terlalu banyak orang 	     menekankan </a:t>
            </a:r>
            <a:r>
              <a:rPr lang="id-ID" sz="1800" i="1" dirty="0" smtClean="0"/>
              <a:t>telling</a:t>
            </a:r>
            <a:r>
              <a:rPr lang="id-ID" sz="1800" dirty="0" smtClean="0"/>
              <a:t> dan mengabaikan </a:t>
            </a:r>
            <a:r>
              <a:rPr lang="id-ID" sz="1800" i="1" dirty="0" smtClean="0"/>
              <a:t>listening</a:t>
            </a:r>
            <a:r>
              <a:rPr lang="id-ID" sz="1800" dirty="0" smtClean="0"/>
              <a:t>. </a:t>
            </a:r>
          </a:p>
          <a:p>
            <a:pPr algn="just"/>
            <a:r>
              <a:rPr lang="id-ID" sz="1800" dirty="0" smtClean="0"/>
              <a:t>Setiap orang didalam lingkungan kerja yang baru, seharusnya mengembangkan skill dalam bentuk </a:t>
            </a:r>
            <a:r>
              <a:rPr lang="id-ID" sz="1800" i="1" dirty="0" smtClean="0"/>
              <a:t>aktif mendengar</a:t>
            </a:r>
            <a:r>
              <a:rPr lang="id-ID" sz="1800" dirty="0" smtClean="0"/>
              <a:t> – kemampuan membantu suatu sumber pesan katakanlah, apa yang benar-benar dia maksudkan. </a:t>
            </a:r>
          </a:p>
          <a:p>
            <a:endParaRPr lang="id-ID" sz="1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a:bodyPr>
          <a:lstStyle/>
          <a:p>
            <a:pPr>
              <a:buNone/>
            </a:pPr>
            <a:endParaRPr lang="id-ID" sz="2000" b="1" dirty="0" smtClean="0">
              <a:latin typeface="Times New Roman" pitchFamily="18" charset="0"/>
              <a:cs typeface="Times New Roman" pitchFamily="18" charset="0"/>
            </a:endParaRPr>
          </a:p>
          <a:p>
            <a:pPr>
              <a:buNone/>
            </a:pPr>
            <a:endParaRPr lang="id-ID" sz="2000" b="1" dirty="0" smtClean="0">
              <a:latin typeface="Times New Roman" pitchFamily="18" charset="0"/>
              <a:cs typeface="Times New Roman" pitchFamily="18" charset="0"/>
            </a:endParaRPr>
          </a:p>
          <a:p>
            <a:pPr>
              <a:buNone/>
            </a:pPr>
            <a:r>
              <a:rPr lang="id-ID" sz="2000" b="1" dirty="0" smtClean="0">
                <a:latin typeface="Times New Roman" pitchFamily="18" charset="0"/>
                <a:cs typeface="Times New Roman" pitchFamily="18" charset="0"/>
              </a:rPr>
              <a:t>Pengertian kreativitas</a:t>
            </a:r>
          </a:p>
          <a:p>
            <a:pPr>
              <a:buNone/>
            </a:pPr>
            <a:r>
              <a:rPr lang="id-ID" sz="2000" dirty="0" smtClean="0"/>
              <a:t>Apa yang dimaksud dengan kreativitas? </a:t>
            </a:r>
          </a:p>
          <a:p>
            <a:pPr algn="just"/>
            <a:r>
              <a:rPr lang="id-ID" sz="2000" dirty="0" smtClean="0"/>
              <a:t>Menurut Jeff DeGraff and Katherine A. Lawrence (2002) menetapkan kreativitas “as a purposeful activity (or set of activities) that produces valuable products, services, processes, or ideas that are better or new. </a:t>
            </a:r>
          </a:p>
          <a:p>
            <a:pPr algn="just"/>
            <a:r>
              <a:rPr lang="id-ID" sz="2000" dirty="0" smtClean="0"/>
              <a:t>Tindakan kreativitas dapat dilakukan oleh individu, suatu kelompok, atau sebuah organisasi, ataupun orang-orang bekerja bersama-sama untuk menghasilkan sesuatu, apakah inovasi, profit, kualitas, pengetahuan atau beberapa hasil lainnya yang diinginkan. </a:t>
            </a:r>
            <a:endParaRPr lang="id-ID"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500858"/>
          </a:xfrm>
        </p:spPr>
        <p:txBody>
          <a:bodyPr>
            <a:normAutofit/>
          </a:bodyPr>
          <a:lstStyle/>
          <a:p>
            <a:pPr>
              <a:buNone/>
            </a:pPr>
            <a:r>
              <a:rPr lang="id-ID" sz="1600" dirty="0" smtClean="0">
                <a:latin typeface="Times New Roman" pitchFamily="18" charset="0"/>
                <a:cs typeface="Times New Roman" pitchFamily="18" charset="0"/>
              </a:rPr>
              <a:t>Figure 4. Factors affecting organisational creativity</a:t>
            </a:r>
          </a:p>
          <a:p>
            <a:pPr>
              <a:buNone/>
            </a:pPr>
            <a:endParaRPr lang="id-ID" sz="1600" dirty="0" smtClean="0">
              <a:latin typeface="Times New Roman" pitchFamily="18" charset="0"/>
              <a:cs typeface="Times New Roman" pitchFamily="18" charset="0"/>
            </a:endParaRPr>
          </a:p>
          <a:p>
            <a:pPr>
              <a:buNone/>
            </a:pPr>
            <a:endParaRPr lang="id-ID" sz="1600" dirty="0">
              <a:latin typeface="Times New Roman" pitchFamily="18" charset="0"/>
              <a:cs typeface="Times New Roman" pitchFamily="18" charset="0"/>
            </a:endParaRPr>
          </a:p>
        </p:txBody>
      </p:sp>
      <p:sp>
        <p:nvSpPr>
          <p:cNvPr id="4" name="Rectangle 3"/>
          <p:cNvSpPr/>
          <p:nvPr/>
        </p:nvSpPr>
        <p:spPr>
          <a:xfrm>
            <a:off x="357158" y="642918"/>
            <a:ext cx="2643206" cy="1643074"/>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d-ID" sz="1600" dirty="0" smtClean="0">
                <a:solidFill>
                  <a:schemeClr val="tx1"/>
                </a:solidFill>
              </a:rPr>
              <a:t>Organisational Climate</a:t>
            </a:r>
          </a:p>
          <a:p>
            <a:pPr>
              <a:buFont typeface="Wingdings" pitchFamily="2" charset="2"/>
              <a:buChar char="§"/>
            </a:pPr>
            <a:r>
              <a:rPr lang="id-ID" sz="1400" dirty="0" smtClean="0">
                <a:solidFill>
                  <a:schemeClr val="tx1"/>
                </a:solidFill>
              </a:rPr>
              <a:t> Participation</a:t>
            </a:r>
          </a:p>
          <a:p>
            <a:pPr>
              <a:buFont typeface="Wingdings" pitchFamily="2" charset="2"/>
              <a:buChar char="§"/>
            </a:pPr>
            <a:r>
              <a:rPr lang="id-ID" sz="1400" dirty="0" smtClean="0">
                <a:solidFill>
                  <a:schemeClr val="tx1"/>
                </a:solidFill>
              </a:rPr>
              <a:t> Freedom of expression</a:t>
            </a:r>
          </a:p>
          <a:p>
            <a:pPr>
              <a:buFont typeface="Wingdings" pitchFamily="2" charset="2"/>
              <a:buChar char="§"/>
            </a:pPr>
            <a:r>
              <a:rPr lang="id-ID" sz="1400" dirty="0" smtClean="0">
                <a:solidFill>
                  <a:schemeClr val="tx1"/>
                </a:solidFill>
              </a:rPr>
              <a:t> Interaction with small barriers</a:t>
            </a:r>
          </a:p>
          <a:p>
            <a:pPr>
              <a:buFont typeface="Wingdings" pitchFamily="2" charset="2"/>
              <a:buChar char="§"/>
            </a:pPr>
            <a:r>
              <a:rPr lang="id-ID" sz="1400" dirty="0" smtClean="0">
                <a:solidFill>
                  <a:schemeClr val="tx1"/>
                </a:solidFill>
              </a:rPr>
              <a:t> Large number of stimuli</a:t>
            </a:r>
          </a:p>
          <a:p>
            <a:pPr>
              <a:buFont typeface="Wingdings" pitchFamily="2" charset="2"/>
              <a:buChar char="§"/>
            </a:pPr>
            <a:r>
              <a:rPr lang="id-ID" sz="1400" dirty="0" smtClean="0">
                <a:solidFill>
                  <a:schemeClr val="tx1"/>
                </a:solidFill>
              </a:rPr>
              <a:t> Freedom to experiment</a:t>
            </a:r>
          </a:p>
          <a:p>
            <a:pPr>
              <a:buFont typeface="Wingdings" pitchFamily="2" charset="2"/>
              <a:buChar char="§"/>
            </a:pPr>
            <a:r>
              <a:rPr lang="id-ID" sz="1400" dirty="0" smtClean="0">
                <a:solidFill>
                  <a:schemeClr val="tx1"/>
                </a:solidFill>
              </a:rPr>
              <a:t> Building on earlier ideas</a:t>
            </a:r>
            <a:endParaRPr lang="id-ID" sz="1400" dirty="0">
              <a:solidFill>
                <a:schemeClr val="tx1"/>
              </a:solidFill>
            </a:endParaRPr>
          </a:p>
        </p:txBody>
      </p:sp>
      <p:sp>
        <p:nvSpPr>
          <p:cNvPr id="5" name="Rectangle 4"/>
          <p:cNvSpPr/>
          <p:nvPr/>
        </p:nvSpPr>
        <p:spPr>
          <a:xfrm>
            <a:off x="357158" y="5000636"/>
            <a:ext cx="3071834"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d-ID" sz="1600" dirty="0" smtClean="0">
                <a:solidFill>
                  <a:schemeClr val="tx1"/>
                </a:solidFill>
              </a:rPr>
              <a:t>Organisational Climate</a:t>
            </a:r>
          </a:p>
          <a:p>
            <a:pPr>
              <a:buFont typeface="Arial" pitchFamily="34" charset="0"/>
              <a:buChar char="•"/>
            </a:pPr>
            <a:r>
              <a:rPr lang="id-ID" sz="1400" dirty="0" smtClean="0">
                <a:solidFill>
                  <a:schemeClr val="tx1"/>
                </a:solidFill>
              </a:rPr>
              <a:t> Open flow of communication</a:t>
            </a:r>
          </a:p>
          <a:p>
            <a:pPr>
              <a:buFont typeface="Arial" pitchFamily="34" charset="0"/>
              <a:buChar char="•"/>
            </a:pPr>
            <a:r>
              <a:rPr lang="id-ID" sz="1400" dirty="0" smtClean="0">
                <a:solidFill>
                  <a:schemeClr val="tx1"/>
                </a:solidFill>
              </a:rPr>
              <a:t> Risk taking</a:t>
            </a:r>
          </a:p>
          <a:p>
            <a:pPr>
              <a:buFont typeface="Arial" pitchFamily="34" charset="0"/>
              <a:buChar char="•"/>
            </a:pPr>
            <a:r>
              <a:rPr lang="id-ID" sz="1400" dirty="0" smtClean="0">
                <a:solidFill>
                  <a:schemeClr val="tx1"/>
                </a:solidFill>
              </a:rPr>
              <a:t> Self-inisiative activity</a:t>
            </a:r>
          </a:p>
          <a:p>
            <a:pPr>
              <a:buFont typeface="Arial" pitchFamily="34" charset="0"/>
              <a:buChar char="•"/>
            </a:pPr>
            <a:r>
              <a:rPr lang="id-ID" sz="1400" dirty="0" smtClean="0">
                <a:solidFill>
                  <a:schemeClr val="tx1"/>
                </a:solidFill>
              </a:rPr>
              <a:t> Participative safety</a:t>
            </a:r>
          </a:p>
          <a:p>
            <a:pPr>
              <a:buFont typeface="Arial" pitchFamily="34" charset="0"/>
              <a:buChar char="•"/>
            </a:pPr>
            <a:r>
              <a:rPr lang="id-ID" sz="1400" dirty="0" smtClean="0">
                <a:solidFill>
                  <a:schemeClr val="tx1"/>
                </a:solidFill>
              </a:rPr>
              <a:t> Trust and respect for the individual</a:t>
            </a:r>
            <a:endParaRPr lang="id-ID" sz="1400" dirty="0">
              <a:solidFill>
                <a:schemeClr val="tx1"/>
              </a:solidFill>
            </a:endParaRPr>
          </a:p>
        </p:txBody>
      </p:sp>
      <p:sp>
        <p:nvSpPr>
          <p:cNvPr id="6" name="Rectangle 5"/>
          <p:cNvSpPr/>
          <p:nvPr/>
        </p:nvSpPr>
        <p:spPr>
          <a:xfrm>
            <a:off x="5572132" y="4929198"/>
            <a:ext cx="3357586" cy="1428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id-ID" sz="1600" dirty="0" smtClean="0">
                <a:solidFill>
                  <a:schemeClr val="tx1"/>
                </a:solidFill>
              </a:rPr>
              <a:t>Structure &amp; System</a:t>
            </a:r>
          </a:p>
          <a:p>
            <a:pPr>
              <a:buFont typeface="Arial" pitchFamily="34" charset="0"/>
              <a:buChar char="•"/>
            </a:pPr>
            <a:r>
              <a:rPr lang="id-ID" sz="1400" dirty="0" smtClean="0">
                <a:solidFill>
                  <a:schemeClr val="tx1"/>
                </a:solidFill>
              </a:rPr>
              <a:t> Long-terism</a:t>
            </a:r>
          </a:p>
          <a:p>
            <a:pPr>
              <a:buFont typeface="Arial" pitchFamily="34" charset="0"/>
              <a:buChar char="•"/>
            </a:pPr>
            <a:r>
              <a:rPr lang="id-ID" sz="1400" dirty="0" smtClean="0">
                <a:solidFill>
                  <a:schemeClr val="tx1"/>
                </a:solidFill>
              </a:rPr>
              <a:t> Flat structure</a:t>
            </a:r>
          </a:p>
          <a:p>
            <a:pPr>
              <a:buFont typeface="Arial" pitchFamily="34" charset="0"/>
              <a:buChar char="•"/>
            </a:pPr>
            <a:r>
              <a:rPr lang="id-ID" sz="1400" dirty="0" smtClean="0">
                <a:solidFill>
                  <a:schemeClr val="tx1"/>
                </a:solidFill>
              </a:rPr>
              <a:t>Fair, supportive evaluation of employees</a:t>
            </a:r>
          </a:p>
          <a:p>
            <a:pPr>
              <a:buFont typeface="Arial" pitchFamily="34" charset="0"/>
              <a:buChar char="•"/>
            </a:pPr>
            <a:r>
              <a:rPr lang="id-ID" sz="1400" dirty="0" smtClean="0">
                <a:solidFill>
                  <a:schemeClr val="tx1"/>
                </a:solidFill>
              </a:rPr>
              <a:t> Rewarding creative performance</a:t>
            </a:r>
            <a:endParaRPr lang="id-ID" sz="1400" dirty="0">
              <a:solidFill>
                <a:schemeClr val="tx1"/>
              </a:solidFill>
            </a:endParaRPr>
          </a:p>
        </p:txBody>
      </p:sp>
      <p:sp>
        <p:nvSpPr>
          <p:cNvPr id="7" name="Rectangle 6"/>
          <p:cNvSpPr/>
          <p:nvPr/>
        </p:nvSpPr>
        <p:spPr>
          <a:xfrm>
            <a:off x="5429256" y="2857496"/>
            <a:ext cx="3214710" cy="1428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id-ID" sz="1600" dirty="0" smtClean="0">
                <a:solidFill>
                  <a:schemeClr val="tx1"/>
                </a:solidFill>
              </a:rPr>
              <a:t>Resource &amp; System</a:t>
            </a:r>
          </a:p>
          <a:p>
            <a:endParaRPr lang="id-ID" sz="1400" dirty="0" smtClean="0">
              <a:solidFill>
                <a:schemeClr val="tx1"/>
              </a:solidFill>
            </a:endParaRPr>
          </a:p>
          <a:p>
            <a:pPr>
              <a:buFont typeface="Wingdings" pitchFamily="2" charset="2"/>
              <a:buChar char="§"/>
            </a:pPr>
            <a:r>
              <a:rPr lang="id-ID" sz="1400" dirty="0" smtClean="0">
                <a:solidFill>
                  <a:schemeClr val="tx1"/>
                </a:solidFill>
              </a:rPr>
              <a:t> Sufficient resourcing</a:t>
            </a:r>
          </a:p>
          <a:p>
            <a:pPr>
              <a:buFont typeface="Arial" pitchFamily="34" charset="0"/>
              <a:buChar char="•"/>
            </a:pPr>
            <a:r>
              <a:rPr lang="id-ID" sz="1400" dirty="0" smtClean="0">
                <a:solidFill>
                  <a:schemeClr val="tx1"/>
                </a:solidFill>
              </a:rPr>
              <a:t> Effective system of   communication</a:t>
            </a:r>
          </a:p>
          <a:p>
            <a:pPr>
              <a:buFont typeface="Arial" pitchFamily="34" charset="0"/>
              <a:buChar char="•"/>
            </a:pPr>
            <a:r>
              <a:rPr lang="id-ID" sz="1400" dirty="0" smtClean="0">
                <a:solidFill>
                  <a:schemeClr val="tx1"/>
                </a:solidFill>
              </a:rPr>
              <a:t> Challenging work</a:t>
            </a:r>
          </a:p>
        </p:txBody>
      </p:sp>
      <p:sp>
        <p:nvSpPr>
          <p:cNvPr id="8" name="Rectangle 7"/>
          <p:cNvSpPr/>
          <p:nvPr/>
        </p:nvSpPr>
        <p:spPr>
          <a:xfrm>
            <a:off x="5929322" y="714356"/>
            <a:ext cx="2500330" cy="1214446"/>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id-ID" sz="1600" dirty="0" smtClean="0">
                <a:solidFill>
                  <a:schemeClr val="tx1"/>
                </a:solidFill>
                <a:latin typeface="Times New Roman" pitchFamily="18" charset="0"/>
                <a:cs typeface="Times New Roman" pitchFamily="18" charset="0"/>
              </a:rPr>
              <a:t>Leadership Style</a:t>
            </a:r>
          </a:p>
          <a:p>
            <a:pPr>
              <a:buFont typeface="Arial" pitchFamily="34" charset="0"/>
              <a:buChar char="•"/>
            </a:pPr>
            <a:r>
              <a:rPr lang="id-ID" sz="1400" dirty="0" smtClean="0">
                <a:solidFill>
                  <a:schemeClr val="tx1"/>
                </a:solidFill>
                <a:latin typeface="Times New Roman" pitchFamily="18" charset="0"/>
                <a:cs typeface="Times New Roman" pitchFamily="18" charset="0"/>
              </a:rPr>
              <a:t> Participative</a:t>
            </a:r>
          </a:p>
          <a:p>
            <a:pPr>
              <a:buFont typeface="Arial" pitchFamily="34" charset="0"/>
              <a:buChar char="•"/>
            </a:pPr>
            <a:r>
              <a:rPr lang="id-ID" sz="1400" dirty="0" smtClean="0">
                <a:solidFill>
                  <a:schemeClr val="tx1"/>
                </a:solidFill>
                <a:latin typeface="Times New Roman" pitchFamily="18" charset="0"/>
                <a:cs typeface="Times New Roman" pitchFamily="18" charset="0"/>
              </a:rPr>
              <a:t> Leader’s vision</a:t>
            </a:r>
          </a:p>
          <a:p>
            <a:pPr>
              <a:buFont typeface="Arial" pitchFamily="34" charset="0"/>
              <a:buChar char="•"/>
            </a:pPr>
            <a:r>
              <a:rPr lang="id-ID" sz="1400" dirty="0" smtClean="0">
                <a:solidFill>
                  <a:schemeClr val="tx1"/>
                </a:solidFill>
                <a:latin typeface="Times New Roman" pitchFamily="18" charset="0"/>
                <a:cs typeface="Times New Roman" pitchFamily="18" charset="0"/>
              </a:rPr>
              <a:t> Develop effective group</a:t>
            </a:r>
          </a:p>
        </p:txBody>
      </p:sp>
      <p:sp>
        <p:nvSpPr>
          <p:cNvPr id="9" name="Oval 8"/>
          <p:cNvSpPr/>
          <p:nvPr/>
        </p:nvSpPr>
        <p:spPr>
          <a:xfrm>
            <a:off x="2571736" y="3071810"/>
            <a:ext cx="2286016" cy="10715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Organisational </a:t>
            </a:r>
          </a:p>
          <a:p>
            <a:pPr algn="ctr"/>
            <a:r>
              <a:rPr lang="id-ID" dirty="0" smtClean="0">
                <a:solidFill>
                  <a:schemeClr val="tx1"/>
                </a:solidFill>
              </a:rPr>
              <a:t>creativity</a:t>
            </a:r>
            <a:endParaRPr lang="id-ID" dirty="0">
              <a:solidFill>
                <a:schemeClr val="tx1"/>
              </a:solidFill>
            </a:endParaRPr>
          </a:p>
        </p:txBody>
      </p:sp>
      <p:cxnSp>
        <p:nvCxnSpPr>
          <p:cNvPr id="11" name="Straight Arrow Connector 10"/>
          <p:cNvCxnSpPr/>
          <p:nvPr/>
        </p:nvCxnSpPr>
        <p:spPr>
          <a:xfrm>
            <a:off x="1214414" y="2285992"/>
            <a:ext cx="178595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3"/>
          </p:cNvCxnSpPr>
          <p:nvPr/>
        </p:nvCxnSpPr>
        <p:spPr>
          <a:xfrm flipV="1">
            <a:off x="1571604" y="3986452"/>
            <a:ext cx="1334912" cy="942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857620" y="928670"/>
            <a:ext cx="2071702" cy="2071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929190"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V="1">
            <a:off x="3964777" y="4464851"/>
            <a:ext cx="2000264"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357166"/>
            <a:ext cx="7829576" cy="6143668"/>
          </a:xfrm>
        </p:spPr>
        <p:txBody>
          <a:bodyPr>
            <a:normAutofit/>
          </a:bodyPr>
          <a:lstStyle/>
          <a:p>
            <a:pPr>
              <a:buNone/>
            </a:pPr>
            <a:r>
              <a:rPr lang="id-ID" sz="2000" b="1" dirty="0" smtClean="0">
                <a:latin typeface="Times New Roman" pitchFamily="18" charset="0"/>
                <a:cs typeface="Times New Roman" pitchFamily="18" charset="0"/>
              </a:rPr>
              <a:t>Pemetaan Kreativitas: Empat Profile</a:t>
            </a:r>
          </a:p>
          <a:p>
            <a:pPr>
              <a:buNone/>
            </a:pPr>
            <a:r>
              <a:rPr lang="id-ID" sz="2000" b="1" dirty="0" smtClean="0">
                <a:latin typeface="Times New Roman" pitchFamily="18" charset="0"/>
                <a:cs typeface="Times New Roman" pitchFamily="18" charset="0"/>
              </a:rPr>
              <a:t>	Profil Imagine</a:t>
            </a:r>
            <a:endParaRPr lang="id-ID" sz="2000" dirty="0" smtClean="0">
              <a:latin typeface="Times New Roman" pitchFamily="18" charset="0"/>
              <a:cs typeface="Times New Roman" pitchFamily="18" charset="0"/>
            </a:endParaRPr>
          </a:p>
          <a:p>
            <a:pPr algn="just">
              <a:buNone/>
            </a:pPr>
            <a:r>
              <a:rPr lang="id-ID" sz="1800" dirty="0" smtClean="0"/>
              <a:t>	Berupaya menciptakan sesuatu yang baru, yang sebelumnya dipikirkan tidak mungkin. Tujuannya bercirikan inovasi atau pertumbuhan.</a:t>
            </a:r>
          </a:p>
          <a:p>
            <a:pPr>
              <a:buNone/>
            </a:pPr>
            <a:r>
              <a:rPr lang="id-ID" sz="1800" b="1" dirty="0" smtClean="0"/>
              <a:t>	Profil Investasi</a:t>
            </a:r>
          </a:p>
          <a:p>
            <a:pPr lvl="1">
              <a:spcBef>
                <a:spcPts val="0"/>
              </a:spcBef>
            </a:pPr>
            <a:r>
              <a:rPr lang="id-ID" sz="1800" dirty="0" smtClean="0">
                <a:latin typeface="Times New Roman" pitchFamily="18" charset="0"/>
                <a:cs typeface="Times New Roman" pitchFamily="18" charset="0"/>
              </a:rPr>
              <a:t>Berfokus pada kinerja dan tujuan. </a:t>
            </a:r>
          </a:p>
          <a:p>
            <a:pPr lvl="1">
              <a:spcBef>
                <a:spcPts val="0"/>
              </a:spcBef>
            </a:pPr>
            <a:r>
              <a:rPr lang="id-ID" sz="1800" dirty="0" smtClean="0">
                <a:latin typeface="Times New Roman" pitchFamily="18" charset="0"/>
                <a:cs typeface="Times New Roman" pitchFamily="18" charset="0"/>
              </a:rPr>
              <a:t>Bersaing dan mencintai tantangan </a:t>
            </a:r>
          </a:p>
          <a:p>
            <a:pPr lvl="1" algn="just">
              <a:spcBef>
                <a:spcPts val="0"/>
              </a:spcBef>
            </a:pPr>
            <a:r>
              <a:rPr lang="id-ID" sz="1800" dirty="0" smtClean="0">
                <a:latin typeface="Times New Roman" pitchFamily="18" charset="0"/>
                <a:cs typeface="Times New Roman" pitchFamily="18" charset="0"/>
              </a:rPr>
              <a:t>Budaya  yang menekankan pencapaian hasil dan disiplin </a:t>
            </a:r>
          </a:p>
          <a:p>
            <a:pPr lvl="1" algn="just">
              <a:spcBef>
                <a:spcPts val="0"/>
              </a:spcBef>
            </a:pPr>
            <a:r>
              <a:rPr lang="id-ID" sz="1800" dirty="0" smtClean="0">
                <a:latin typeface="Times New Roman" pitchFamily="18" charset="0"/>
                <a:cs typeface="Times New Roman" pitchFamily="18" charset="0"/>
              </a:rPr>
              <a:t>Memotivasi kearah percepatan dan outcome yang menguntungkan, sebelum pesaing melakukannya. Secara khusus berfokus pada profit melalui marketshare, revenu, dan pemilikan brand, atau melalui kecepatan respon</a:t>
            </a:r>
            <a:r>
              <a:rPr lang="id-ID" sz="1400" dirty="0" smtClean="0">
                <a:latin typeface="Times New Roman" pitchFamily="18" charset="0"/>
                <a:cs typeface="Times New Roman" pitchFamily="18" charset="0"/>
              </a:rPr>
              <a:t>. </a:t>
            </a:r>
          </a:p>
          <a:p>
            <a:pPr>
              <a:buNone/>
            </a:pPr>
            <a:r>
              <a:rPr lang="id-ID" sz="1800" b="1" dirty="0" smtClean="0"/>
              <a:t>	Profil Improve</a:t>
            </a:r>
            <a:r>
              <a:rPr lang="id-ID" sz="1800" dirty="0" smtClean="0"/>
              <a:t> (perbaikan/peningkatan)</a:t>
            </a:r>
          </a:p>
          <a:p>
            <a:pPr algn="just">
              <a:buNone/>
            </a:pPr>
            <a:r>
              <a:rPr lang="id-ID" sz="1800" dirty="0" smtClean="0"/>
              <a:t>	Berupaya menciptakan sesuatu lebih baik bergantung pada keadaan sekarang. Tujuan khususnya adalah kualitas dan optimisasi, kadang-kadang dinyatakan sebagai prediktabilitas atau produktifitas.</a:t>
            </a:r>
          </a:p>
          <a:p>
            <a:pPr algn="just">
              <a:buNone/>
            </a:pPr>
            <a:r>
              <a:rPr lang="id-ID" sz="1800" b="1" dirty="0" smtClean="0"/>
              <a:t>	Profile Incubate </a:t>
            </a:r>
            <a:endParaRPr lang="id-ID" sz="1800" dirty="0" smtClean="0"/>
          </a:p>
          <a:p>
            <a:pPr algn="just">
              <a:buNone/>
            </a:pPr>
            <a:r>
              <a:rPr lang="id-ID" sz="1800" dirty="0" smtClean="0"/>
              <a:t>	Berkomitmen terhadap komunitasnya, berfokus kepada sharing </a:t>
            </a:r>
            <a:r>
              <a:rPr lang="id-ID" sz="1800" i="1" dirty="0" smtClean="0"/>
              <a:t>value</a:t>
            </a:r>
            <a:r>
              <a:rPr lang="id-ID" sz="1800" dirty="0" smtClean="0"/>
              <a:t> dan komunikasi. Budaya mereka selalu berusaha belajar setiap saat, dan bila kompetensi tersebut sudah tercipta, jumlah waktu yang diperlukan untuk memahami situasi dan tindakan benar-benar dapat diperpendek</a:t>
            </a:r>
            <a:endParaRPr lang="id-ID" sz="1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042" y="1285860"/>
            <a:ext cx="7043758" cy="3786214"/>
          </a:xfrm>
        </p:spPr>
        <p:txBody>
          <a:bodyPr>
            <a:normAutofit/>
          </a:bodyPr>
          <a:lstStyle/>
          <a:p>
            <a:pPr>
              <a:buNone/>
            </a:pPr>
            <a:endParaRPr lang="id-ID" sz="2000" b="1" dirty="0" smtClean="0">
              <a:latin typeface="Times New Roman" pitchFamily="18" charset="0"/>
              <a:cs typeface="Times New Roman" pitchFamily="18" charset="0"/>
            </a:endParaRPr>
          </a:p>
          <a:p>
            <a:pPr>
              <a:buNone/>
            </a:pPr>
            <a:r>
              <a:rPr lang="id-ID" sz="2000" b="1" dirty="0" smtClean="0">
                <a:latin typeface="Times New Roman" pitchFamily="18" charset="0"/>
                <a:cs typeface="Times New Roman" pitchFamily="18" charset="0"/>
              </a:rPr>
              <a:t>Determinan Kreativitas Organisasi</a:t>
            </a:r>
            <a:endParaRPr lang="id-ID" sz="2000" dirty="0" smtClean="0">
              <a:latin typeface="Times New Roman" pitchFamily="18" charset="0"/>
              <a:cs typeface="Times New Roman" pitchFamily="18" charset="0"/>
            </a:endParaRPr>
          </a:p>
          <a:p>
            <a:pPr algn="just">
              <a:spcBef>
                <a:spcPts val="0"/>
              </a:spcBef>
              <a:buNone/>
            </a:pPr>
            <a:r>
              <a:rPr lang="id-ID" sz="2000" dirty="0" smtClean="0">
                <a:latin typeface="Times New Roman" pitchFamily="18" charset="0"/>
                <a:cs typeface="Times New Roman" pitchFamily="18" charset="0"/>
              </a:rPr>
              <a:t>     Berdasarkan literatur menyoroti lima faktor utama yang meningkatkan kreativitas dalam suatu lingkungan kerja:</a:t>
            </a:r>
          </a:p>
          <a:p>
            <a:pPr lvl="1"/>
            <a:r>
              <a:rPr lang="id-ID" sz="2000" dirty="0" smtClean="0">
                <a:latin typeface="Times New Roman" pitchFamily="18" charset="0"/>
                <a:cs typeface="Times New Roman" pitchFamily="18" charset="0"/>
              </a:rPr>
              <a:t>Iklim organisasi </a:t>
            </a:r>
          </a:p>
          <a:p>
            <a:pPr lvl="1"/>
            <a:r>
              <a:rPr lang="id-ID" sz="2000" dirty="0" smtClean="0">
                <a:latin typeface="Times New Roman" pitchFamily="18" charset="0"/>
                <a:cs typeface="Times New Roman" pitchFamily="18" charset="0"/>
              </a:rPr>
              <a:t>Gaya kepemimpinan</a:t>
            </a:r>
          </a:p>
          <a:p>
            <a:pPr lvl="1"/>
            <a:r>
              <a:rPr lang="id-ID" sz="2000" dirty="0" smtClean="0">
                <a:latin typeface="Times New Roman" pitchFamily="18" charset="0"/>
                <a:cs typeface="Times New Roman" pitchFamily="18" charset="0"/>
              </a:rPr>
              <a:t>Budaya organisasi</a:t>
            </a:r>
          </a:p>
          <a:p>
            <a:pPr lvl="1"/>
            <a:r>
              <a:rPr lang="id-ID" sz="2000" dirty="0" smtClean="0">
                <a:latin typeface="Times New Roman" pitchFamily="18" charset="0"/>
                <a:cs typeface="Times New Roman" pitchFamily="18" charset="0"/>
              </a:rPr>
              <a:t>Sumber daya dan ketrampilan</a:t>
            </a:r>
          </a:p>
          <a:p>
            <a:pPr lvl="1"/>
            <a:r>
              <a:rPr lang="id-ID" sz="2000" dirty="0" smtClean="0">
                <a:latin typeface="Times New Roman" pitchFamily="18" charset="0"/>
                <a:cs typeface="Times New Roman" pitchFamily="18" charset="0"/>
              </a:rPr>
              <a:t>Struktur dan sistem suatu organisasi</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00042"/>
            <a:ext cx="8229600" cy="6143668"/>
          </a:xfrm>
        </p:spPr>
        <p:txBody>
          <a:bodyPr/>
          <a:lstStyle/>
          <a:p>
            <a:pPr algn="just"/>
            <a:endParaRPr lang="id-ID" dirty="0" smtClean="0"/>
          </a:p>
          <a:p>
            <a:pPr algn="just"/>
            <a:endParaRPr lang="id-ID" dirty="0"/>
          </a:p>
          <a:p>
            <a:pPr algn="just">
              <a:buNone/>
            </a:pPr>
            <a:r>
              <a:rPr lang="id-ID" dirty="0" smtClean="0"/>
              <a:t>	</a:t>
            </a:r>
            <a:r>
              <a:rPr lang="id-ID" sz="2400" dirty="0" smtClean="0">
                <a:latin typeface="Times New Roman" pitchFamily="18" charset="0"/>
                <a:cs typeface="Times New Roman" pitchFamily="18" charset="0"/>
              </a:rPr>
              <a:t>Budaya yang membangun </a:t>
            </a:r>
            <a:r>
              <a:rPr lang="id-ID" sz="2400" dirty="0">
                <a:latin typeface="Times New Roman" pitchFamily="18" charset="0"/>
                <a:cs typeface="Times New Roman" pitchFamily="18" charset="0"/>
              </a:rPr>
              <a:t>kepercayaan dan mendorong semangat serta memudahkan mengalirnya ide-ide dan saran-saran baik ke atas maupun ke bawah dalam hirarki, serta diantara para pimpinan dan kolega. </a:t>
            </a:r>
            <a:endParaRPr lang="id-ID" sz="2400" dirty="0" smtClean="0">
              <a:latin typeface="Times New Roman" pitchFamily="18" charset="0"/>
              <a:cs typeface="Times New Roman" pitchFamily="18" charset="0"/>
            </a:endParaRPr>
          </a:p>
          <a:p>
            <a:pPr algn="just">
              <a:buNone/>
            </a:pPr>
            <a:endParaRPr lang="id-ID" sz="2400" dirty="0" smtClean="0">
              <a:latin typeface="Times New Roman" pitchFamily="18" charset="0"/>
              <a:cs typeface="Times New Roman" pitchFamily="18" charset="0"/>
            </a:endParaRPr>
          </a:p>
          <a:p>
            <a:pPr algn="just">
              <a:buNone/>
            </a:pPr>
            <a:r>
              <a:rPr lang="id-ID" sz="2400" dirty="0">
                <a:latin typeface="Times New Roman" pitchFamily="18" charset="0"/>
                <a:cs typeface="Times New Roman" pitchFamily="18" charset="0"/>
              </a:rPr>
              <a:t>	</a:t>
            </a:r>
            <a:r>
              <a:rPr lang="id-ID" sz="2400" dirty="0" smtClean="0">
                <a:latin typeface="Times New Roman" pitchFamily="18" charset="0"/>
                <a:cs typeface="Times New Roman" pitchFamily="18" charset="0"/>
              </a:rPr>
              <a:t>Sayangnya</a:t>
            </a:r>
            <a:r>
              <a:rPr lang="id-ID" sz="2400" dirty="0">
                <a:latin typeface="Times New Roman" pitchFamily="18" charset="0"/>
                <a:cs typeface="Times New Roman" pitchFamily="18" charset="0"/>
              </a:rPr>
              <a:t>,  tipe budaya yang kaya komunikasi hampir tidak ada di semua lingkungan kerja.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286412"/>
          </a:xfrm>
        </p:spPr>
        <p:txBody>
          <a:bodyPr>
            <a:normAutofit/>
          </a:bodyPr>
          <a:lstStyle/>
          <a:p>
            <a:pPr>
              <a:buNone/>
            </a:pPr>
            <a:r>
              <a:rPr lang="id-ID" sz="2400" b="1" dirty="0" smtClean="0"/>
              <a:t>Iklim Organisasi</a:t>
            </a:r>
            <a:endParaRPr lang="id-ID" sz="2400" dirty="0" smtClean="0"/>
          </a:p>
          <a:p>
            <a:pPr>
              <a:buNone/>
            </a:pPr>
            <a:endParaRPr lang="id-ID" sz="2000" dirty="0" smtClean="0"/>
          </a:p>
          <a:p>
            <a:pPr algn="just">
              <a:buNone/>
            </a:pPr>
            <a:r>
              <a:rPr lang="id-ID" sz="2000" dirty="0" smtClean="0"/>
              <a:t>	Feurer et al (dalam Constantine A, 1996) mengemukakan dalam penelitiannya pada Hewlett Packard bahwa kreativitas paling baik dicapai dalam iklim terbuka dimana beberapa tahap dilalui untuk mencapai hal tersebut yakni:</a:t>
            </a:r>
          </a:p>
          <a:p>
            <a:pPr lvl="1"/>
            <a:r>
              <a:rPr lang="id-ID" sz="2000" dirty="0" smtClean="0"/>
              <a:t>Berinteraksi dengan rintangan-rintangan kecil</a:t>
            </a:r>
          </a:p>
          <a:p>
            <a:pPr lvl="1"/>
            <a:r>
              <a:rPr lang="id-ID" sz="2000" dirty="0" smtClean="0"/>
              <a:t>Sejumlah besar stimulus</a:t>
            </a:r>
          </a:p>
          <a:p>
            <a:pPr lvl="1"/>
            <a:r>
              <a:rPr lang="id-ID" sz="2000" dirty="0" smtClean="0"/>
              <a:t>Kebebasan untuk bereksperiment</a:t>
            </a:r>
          </a:p>
          <a:p>
            <a:pPr lvl="1"/>
            <a:r>
              <a:rPr lang="id-ID" sz="2000" dirty="0" smtClean="0"/>
              <a:t>Peluang bergantung pada ide-ide awal.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697559"/>
          </a:xfrm>
        </p:spPr>
        <p:txBody>
          <a:bodyPr>
            <a:normAutofit/>
          </a:bodyPr>
          <a:lstStyle/>
          <a:p>
            <a:pPr>
              <a:buNone/>
            </a:pPr>
            <a:endParaRPr lang="id-ID" sz="1800" b="1" dirty="0" smtClean="0"/>
          </a:p>
          <a:p>
            <a:pPr>
              <a:buNone/>
            </a:pPr>
            <a:endParaRPr lang="id-ID" sz="1800" b="1" dirty="0" smtClean="0"/>
          </a:p>
          <a:p>
            <a:pPr>
              <a:buNone/>
            </a:pPr>
            <a:r>
              <a:rPr lang="id-ID" sz="2000" b="1" dirty="0" smtClean="0"/>
              <a:t>Gaya Kepemimpinan</a:t>
            </a:r>
            <a:endParaRPr lang="id-ID" sz="2000" dirty="0" smtClean="0"/>
          </a:p>
          <a:p>
            <a:pPr lvl="1" algn="just"/>
            <a:r>
              <a:rPr lang="id-ID" sz="2000" dirty="0" smtClean="0">
                <a:latin typeface="Times New Roman" pitchFamily="18" charset="0"/>
                <a:cs typeface="Times New Roman" pitchFamily="18" charset="0"/>
              </a:rPr>
              <a:t>Terdapat konsensus bahwa demokrasi, gaya kepemimpinan partisipatif kondusif terhadap kreativitas. Bowven dan Fry, menyarankan bahwa dalam mengelola sesuatu yang baru tidak cukup hanya sekedar menghindari prosedur dan penerapan yang biasa dilakukan; perlu secara aktif menyertakan </a:t>
            </a:r>
            <a:r>
              <a:rPr lang="id-ID" sz="2000" i="1" dirty="0" smtClean="0">
                <a:latin typeface="Times New Roman" pitchFamily="18" charset="0"/>
                <a:cs typeface="Times New Roman" pitchFamily="18" charset="0"/>
              </a:rPr>
              <a:t>management idea. </a:t>
            </a:r>
          </a:p>
          <a:p>
            <a:pPr lvl="1" algn="just"/>
            <a:r>
              <a:rPr lang="id-ID" sz="2000" dirty="0" smtClean="0">
                <a:latin typeface="Times New Roman" pitchFamily="18" charset="0"/>
                <a:cs typeface="Times New Roman" pitchFamily="18" charset="0"/>
              </a:rPr>
              <a:t>Cook (dalam Constantine A, 2001) mengusulkan bahwa pemimpin harus mengkomunikasikan secara efektif sebuah visi yang kondusif kreativitas  melalui saluran formal dan informal serta tetap mendorong para karyawan berfikir dan bertindak melebihi kebijakan yang ada sekarang. Visi tersebut harus dikomunikasikan mulai dari level yang paling tinggi sampai yang palilng rendah. </a:t>
            </a:r>
          </a:p>
          <a:p>
            <a:endParaRPr lang="id-ID" sz="1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a:bodyPr>
          <a:lstStyle/>
          <a:p>
            <a:pPr>
              <a:buNone/>
            </a:pPr>
            <a:r>
              <a:rPr lang="id-ID" sz="2000" b="1" dirty="0" smtClean="0"/>
              <a:t>Budaya Organisasi </a:t>
            </a:r>
            <a:endParaRPr lang="id-ID" sz="2000" dirty="0" smtClean="0"/>
          </a:p>
          <a:p>
            <a:pPr algn="just"/>
            <a:r>
              <a:rPr lang="id-ID" sz="2000" dirty="0" smtClean="0"/>
              <a:t>Ketika mengelola kreativitas dalam organisasi, tantangan utamanya adalah menciptakan suatu budaya organisasi, yang mengembangkan cara inovatif yang menekankan pada permasalahan dan menemukan solusi. </a:t>
            </a:r>
          </a:p>
          <a:p>
            <a:pPr algn="just"/>
            <a:r>
              <a:rPr lang="id-ID" sz="2000" dirty="0" smtClean="0"/>
              <a:t>Untuk mendorong kreativitas dalam lingkungan kerja organisasi perlu mengembangkan apa yang Brand (dalam Constantine A, 2001) defenisikan sebagai suatu “innovative” (divergent and learning) “supportive” (empowering and caring) budaya. “Contolling” (convergent and efficiency conscious) dan “Directive” budaya (profit before people) yang menghalangi kreativitas dalam lingkungan kerja. </a:t>
            </a:r>
          </a:p>
          <a:p>
            <a:pPr algn="just"/>
            <a:r>
              <a:rPr lang="id-ID" sz="2000" dirty="0" smtClean="0"/>
              <a:t>Robinson dan Stern (dalam Constantine, 2001) mengusulkan bahwa budaya kreativitas seharusnya mendorong self-initiated activity, dimana permasalahan individu dan tim memiliki solusinya, dengan demikian motivasi intrinsik meningkat. Kreativitas berkembang ketika individu dan tim memiliki otonomi dalam pekerjaannya dan rasa memiliki serta mengendalikan kegiatan dan ide-idenya. </a:t>
            </a:r>
          </a:p>
          <a:p>
            <a:pPr>
              <a:buNone/>
            </a:pPr>
            <a:endParaRPr lang="id-ID"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a:bodyPr>
          <a:lstStyle/>
          <a:p>
            <a:pPr>
              <a:buNone/>
            </a:pPr>
            <a:r>
              <a:rPr lang="id-ID" sz="2000" b="1" dirty="0" smtClean="0"/>
              <a:t>Sumber daya dan Ketrampilan</a:t>
            </a:r>
            <a:endParaRPr lang="id-ID" sz="2000" dirty="0" smtClean="0"/>
          </a:p>
          <a:p>
            <a:pPr algn="just"/>
            <a:r>
              <a:rPr lang="id-ID" sz="2000" dirty="0" smtClean="0"/>
              <a:t>Kreativitas organisasi mensyaratkan perusahaan untuk membuat pilihan strategis yang berkaitan dengan sumber daya manusianya. Organisasi yang kreatif harus berupaya secara eksplisit terhadap </a:t>
            </a:r>
            <a:r>
              <a:rPr lang="id-ID" sz="2000" i="1" dirty="0" smtClean="0"/>
              <a:t>attraction, </a:t>
            </a:r>
            <a:r>
              <a:rPr lang="id-ID" sz="2000" dirty="0" smtClean="0"/>
              <a:t>organisasi seharusnya mempekerjakan orang yang berpengetahuan, rajin, kreatif dalam proses berpikirnya serta mau bekerja keras untuk mencapai tujuan.  Secara umum, organisasi kreatif seharusnya fokus kepada mempekerjakan orang yang memiliki minat yang luas. Yakni, orang yang mudah belajar dan siap menghadapi beberapa resiko. </a:t>
            </a:r>
          </a:p>
          <a:p>
            <a:pPr algn="just"/>
            <a:r>
              <a:rPr lang="id-ID" sz="2000" dirty="0" smtClean="0"/>
              <a:t>Bagaimana organisasi kreatif mengembangkan dan mempertahankan karyawannya? Manajemen senior harus menyediakan sumber daya yang cukup dan training, memberi semangat untuk pengembangan ide-ide baru. Beberapa ahli teori organisasi mengemukakan bahwa kreativitas dapat ditingkatkan dengan memberi harapan </a:t>
            </a:r>
            <a:r>
              <a:rPr lang="id-ID" sz="2000" i="1" dirty="0" smtClean="0"/>
              <a:t>reward</a:t>
            </a:r>
            <a:r>
              <a:rPr lang="id-ID" sz="2000" dirty="0" smtClean="0"/>
              <a:t> yang dipandang sebagai bonus, konfirmasi tentang kompetensi yang dapat mengambil bentuk </a:t>
            </a:r>
            <a:r>
              <a:rPr lang="id-ID" sz="2000" i="1" dirty="0" smtClean="0"/>
              <a:t>financial reward</a:t>
            </a:r>
            <a:r>
              <a:rPr lang="id-ID" sz="2000" dirty="0" smtClean="0"/>
              <a:t> atau penghargaan verbal.</a:t>
            </a:r>
            <a:endParaRPr lang="id-ID"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a:bodyPr>
          <a:lstStyle/>
          <a:p>
            <a:pPr>
              <a:buNone/>
            </a:pPr>
            <a:r>
              <a:rPr lang="id-ID" sz="2400" b="1" dirty="0" smtClean="0"/>
              <a:t>Struktur dan Sistem</a:t>
            </a:r>
            <a:endParaRPr lang="id-ID" sz="2400" dirty="0" smtClean="0"/>
          </a:p>
          <a:p>
            <a:pPr algn="just">
              <a:buNone/>
            </a:pPr>
            <a:r>
              <a:rPr lang="id-ID" sz="2000" dirty="0" smtClean="0"/>
              <a:t>	Amabile (dalam Constantine A, 2001) :</a:t>
            </a:r>
          </a:p>
          <a:p>
            <a:pPr lvl="1" algn="just"/>
            <a:r>
              <a:rPr lang="id-ID" sz="2000" dirty="0" smtClean="0"/>
              <a:t>Mengemukakan bahwa kreativitas benar-benar meningkat bila didukung organisasi secara keseluruhan. Oleh karenanya pemimpin harus menerapkan sistem yang tepat dan prosedural, yang menekankan bahwa upaya kreatif adalah prioritas dalam organisasi. </a:t>
            </a:r>
          </a:p>
          <a:p>
            <a:pPr lvl="1" algn="just"/>
            <a:r>
              <a:rPr lang="id-ID" sz="2000" dirty="0" smtClean="0"/>
              <a:t>Organisasi yang bertujuan mendukung nilai kreativitas seharusnya konsisten menghargai kreativitas, tetapi pada saat yang sama mereka seharusnya menghindari penggunaan uang untuk </a:t>
            </a:r>
            <a:r>
              <a:rPr lang="id-ID" sz="2000" i="1" dirty="0" smtClean="0"/>
              <a:t>menyogok</a:t>
            </a:r>
            <a:r>
              <a:rPr lang="id-ID" sz="2000" dirty="0" smtClean="0"/>
              <a:t> orang untuk tampil dengan ide-ide inovatif. Para pemimpin dapat mendukung kreativitas dengan mendorong pertukaran informasi dan kerja sama serta meminimalkan politik dalam perusahaan. Menurut Amabile; pertentangan, politicking, dan gossip akan merusak kreativitas, karena hal tersebut dapat mengacaukan fokus karyawan dalam bekerja.  </a:t>
            </a:r>
          </a:p>
          <a:p>
            <a:endParaRPr lang="id-ID"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
            <a:endParaRPr lang="id-ID" sz="2000" dirty="0" smtClean="0"/>
          </a:p>
          <a:p>
            <a:pPr algn="just"/>
            <a:endParaRPr lang="id-ID" sz="2000" dirty="0" smtClean="0"/>
          </a:p>
          <a:p>
            <a:pPr algn="just"/>
            <a:r>
              <a:rPr lang="id-ID" sz="2000" dirty="0" smtClean="0"/>
              <a:t>Hasil penelitian yang dilakukan oleh Mohamed Mostafa, menunjukkan semakin tinggi tingkat pendidikan manajer, semakin tinggi kemungkinannya mengadopsi kegiatan-kegiatan kreatif dan inovatif.  Dengan menggunakan prosedur </a:t>
            </a:r>
            <a:r>
              <a:rPr lang="id-ID" sz="2000" i="1" dirty="0" smtClean="0"/>
              <a:t>t-test</a:t>
            </a:r>
            <a:r>
              <a:rPr lang="id-ID" sz="2000" dirty="0" smtClean="0"/>
              <a:t>, diketahui pula bahwa tidak terdapat kesenjangan generasi sikap para manajer  terhadap kreativitas organisasi. Dari sampel yang digunakan sebanyak 170 manajer di Egypt, ternyata sikap manajer pria secara signifikan lebih menguntungkan terhadap kreativitas dibandingkan dengan sikap para manajer wanita.</a:t>
            </a:r>
          </a:p>
          <a:p>
            <a:pPr algn="just"/>
            <a:r>
              <a:rPr lang="id-ID" sz="2000" dirty="0" smtClean="0"/>
              <a:t>Dalam konteks negara Timur Tengah, penilitian ini memberikan sumbangan tentang faktor-faktor yang berkaitan dengan organisasi kreativitas dan hambatan-hambatannya. Semakin diketahui bagaimana para manajer merasakan kreativitas, semakin cepat dan efisien, kreativitas tersebut dapat diberi stimulus.   </a:t>
            </a:r>
          </a:p>
          <a:p>
            <a:endParaRPr lang="id-ID"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lnSpcReduction="10000"/>
          </a:bodyPr>
          <a:lstStyle/>
          <a:p>
            <a:pPr algn="ctr">
              <a:buNone/>
            </a:pPr>
            <a:r>
              <a:rPr lang="id-ID" sz="2000" dirty="0" smtClean="0">
                <a:latin typeface="Times New Roman" pitchFamily="18" charset="0"/>
                <a:cs typeface="Times New Roman" pitchFamily="18" charset="0"/>
              </a:rPr>
              <a:t>BAB III</a:t>
            </a:r>
          </a:p>
          <a:p>
            <a:pPr algn="ctr">
              <a:buNone/>
            </a:pPr>
            <a:r>
              <a:rPr lang="id-ID" sz="2000" dirty="0" smtClean="0">
                <a:latin typeface="Times New Roman" pitchFamily="18" charset="0"/>
                <a:cs typeface="Times New Roman" pitchFamily="18" charset="0"/>
              </a:rPr>
              <a:t>PEMBAHASAN</a:t>
            </a:r>
          </a:p>
          <a:p>
            <a:pPr>
              <a:buNone/>
            </a:pPr>
            <a:r>
              <a:rPr lang="id-ID" sz="2000" dirty="0" smtClean="0"/>
              <a:t>Peran Komunikasi dalam Organisasi</a:t>
            </a:r>
          </a:p>
          <a:p>
            <a:pPr algn="just">
              <a:buNone/>
            </a:pPr>
            <a:r>
              <a:rPr lang="id-ID" sz="1600" dirty="0" smtClean="0">
                <a:latin typeface="Times New Roman" pitchFamily="18" charset="0"/>
                <a:cs typeface="Times New Roman" pitchFamily="18" charset="0"/>
              </a:rPr>
              <a:t>	</a:t>
            </a:r>
            <a:r>
              <a:rPr lang="id-ID" sz="1800" dirty="0" smtClean="0"/>
              <a:t>Implementasi sistem komunikasi yang efisien dan efektif dalam sebuah organisasi sangatlah penting. </a:t>
            </a:r>
          </a:p>
          <a:p>
            <a:pPr algn="just">
              <a:buNone/>
            </a:pPr>
            <a:r>
              <a:rPr lang="id-ID" sz="1800" dirty="0" smtClean="0">
                <a:latin typeface="Times New Roman" pitchFamily="18" charset="0"/>
                <a:cs typeface="Times New Roman" pitchFamily="18" charset="0"/>
              </a:rPr>
              <a:t>	</a:t>
            </a:r>
            <a:r>
              <a:rPr lang="id-ID" sz="1800" dirty="0" smtClean="0"/>
              <a:t>Robbins (2003) dalam bukunya, </a:t>
            </a:r>
            <a:r>
              <a:rPr lang="id-ID" sz="1800" i="1" dirty="0" smtClean="0"/>
              <a:t>Organizational Behavior, </a:t>
            </a:r>
            <a:r>
              <a:rPr lang="id-ID" sz="1800" dirty="0" smtClean="0"/>
              <a:t>mengatakan bahwa komunikasi harus mencakup perpindahan dan pemahaman makna. Hal ini berarti bahwa komunikasi haruslah dipahami oleh para individu yang melakukannya.</a:t>
            </a:r>
          </a:p>
          <a:p>
            <a:pPr algn="just">
              <a:buNone/>
            </a:pPr>
            <a:r>
              <a:rPr lang="id-ID" sz="1800" dirty="0" smtClean="0"/>
              <a:t>	Komunikasi akan meningkatkan pemahaman antara karyawan dan pihak manajemen dalam hubungan kerja yang lebih baik untuk mencapai tujuan bersama. Hal ini akan membuka diri satu sama lain untuk hal-hal yang belum jelas, saluran komunikasi selanjutnya meningkatkan aliran informasi antar dua kelompok yang seringkali memiliki kepentingan yang berbeda.</a:t>
            </a:r>
          </a:p>
          <a:p>
            <a:pPr algn="just">
              <a:buNone/>
            </a:pPr>
            <a:r>
              <a:rPr lang="id-ID" sz="1800" dirty="0" smtClean="0">
                <a:latin typeface="Times New Roman" pitchFamily="18" charset="0"/>
                <a:cs typeface="Times New Roman" pitchFamily="18" charset="0"/>
              </a:rPr>
              <a:t>	</a:t>
            </a:r>
            <a:r>
              <a:rPr lang="id-ID" sz="1800" dirty="0" smtClean="0"/>
              <a:t>Paul James Davis (2004), mengamati peralatan komunikasi perusahaan yang diterapkan oleh satu organisasi bisnis yang berbentuk </a:t>
            </a:r>
            <a:r>
              <a:rPr lang="id-ID" sz="1800" i="1" dirty="0" smtClean="0"/>
              <a:t>franchisor,</a:t>
            </a:r>
            <a:r>
              <a:rPr lang="id-ID" sz="1800" dirty="0" smtClean="0"/>
              <a:t> menilai efektifitasnya dan beberapa maksud inisiatifnya untuk membantu komunikasi yang lebih baik dalam struktur organisasi. Komunikasi utama yang diterapkan </a:t>
            </a:r>
            <a:r>
              <a:rPr lang="id-ID" sz="1800" i="1" dirty="0" smtClean="0"/>
              <a:t>Bakers Delight Bakeries</a:t>
            </a:r>
            <a:r>
              <a:rPr lang="id-ID" sz="1800" dirty="0" smtClean="0"/>
              <a:t> adalah menginformasikan merek, image perusahaan, konsistensi produk, dan inilah merupakan kunci sukses bagi perusahaan tersebut</a:t>
            </a:r>
          </a:p>
          <a:p>
            <a:pPr algn="just">
              <a:buNone/>
            </a:pPr>
            <a:r>
              <a:rPr lang="id-ID" sz="1800" dirty="0" smtClean="0">
                <a:latin typeface="Times New Roman" pitchFamily="18" charset="0"/>
                <a:cs typeface="Times New Roman" pitchFamily="18" charset="0"/>
              </a:rPr>
              <a:t>	</a:t>
            </a:r>
            <a:endParaRPr lang="id-ID" sz="1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428604"/>
            <a:ext cx="8358246" cy="5929354"/>
          </a:xfrm>
        </p:spPr>
        <p:txBody>
          <a:bodyPr>
            <a:normAutofit/>
          </a:bodyPr>
          <a:lstStyle/>
          <a:p>
            <a:pPr>
              <a:buNone/>
            </a:pPr>
            <a:endParaRPr lang="id-ID" sz="2000" b="1" dirty="0" smtClean="0">
              <a:latin typeface="Times New Roman" pitchFamily="18" charset="0"/>
              <a:cs typeface="Times New Roman" pitchFamily="18" charset="0"/>
            </a:endParaRPr>
          </a:p>
          <a:p>
            <a:pPr>
              <a:buNone/>
            </a:pPr>
            <a:r>
              <a:rPr lang="id-ID" sz="2000" b="1" dirty="0" smtClean="0">
                <a:latin typeface="Times New Roman" pitchFamily="18" charset="0"/>
                <a:cs typeface="Times New Roman" pitchFamily="18" charset="0"/>
              </a:rPr>
              <a:t>Multi Channel Corporate Communication</a:t>
            </a:r>
            <a:endParaRPr lang="id-ID" sz="2000" dirty="0" smtClean="0">
              <a:latin typeface="Times New Roman" pitchFamily="18" charset="0"/>
              <a:cs typeface="Times New Roman" pitchFamily="18" charset="0"/>
            </a:endParaRPr>
          </a:p>
          <a:p>
            <a:pPr algn="just">
              <a:buNone/>
            </a:pPr>
            <a:r>
              <a:rPr lang="id-ID" sz="1600" dirty="0" smtClean="0"/>
              <a:t>	</a:t>
            </a:r>
            <a:r>
              <a:rPr lang="id-ID" sz="1800" dirty="0" smtClean="0">
                <a:latin typeface="Times New Roman" pitchFamily="18" charset="0"/>
                <a:cs typeface="Times New Roman" pitchFamily="18" charset="0"/>
              </a:rPr>
              <a:t>Untuk menjadi lebih fleksibel dan efektif, sebuah organisasi atau perusahaan haruslah merubah tipe komunikasinya. Tidak hanya komunikasi vertikal, tetapi lebih cenderung kepada </a:t>
            </a:r>
            <a:r>
              <a:rPr lang="id-ID" sz="1800" i="1" dirty="0" smtClean="0">
                <a:latin typeface="Times New Roman" pitchFamily="18" charset="0"/>
                <a:cs typeface="Times New Roman" pitchFamily="18" charset="0"/>
              </a:rPr>
              <a:t>multi channel corporate communication. </a:t>
            </a:r>
            <a:r>
              <a:rPr lang="id-ID" sz="1800" dirty="0" smtClean="0">
                <a:latin typeface="Times New Roman" pitchFamily="18" charset="0"/>
                <a:cs typeface="Times New Roman" pitchFamily="18" charset="0"/>
              </a:rPr>
              <a:t>Tipe komunikasi ini selain melakukan vertikal komunikasi </a:t>
            </a:r>
            <a:r>
              <a:rPr lang="id-ID" sz="1800" i="1" dirty="0" smtClean="0">
                <a:latin typeface="Times New Roman" pitchFamily="18" charset="0"/>
                <a:cs typeface="Times New Roman" pitchFamily="18" charset="0"/>
              </a:rPr>
              <a:t>(downward </a:t>
            </a:r>
            <a:r>
              <a:rPr lang="id-ID" sz="1800" dirty="0" smtClean="0">
                <a:latin typeface="Times New Roman" pitchFamily="18" charset="0"/>
                <a:cs typeface="Times New Roman" pitchFamily="18" charset="0"/>
              </a:rPr>
              <a:t>dan </a:t>
            </a:r>
            <a:r>
              <a:rPr lang="id-ID" sz="1800" i="1" dirty="0" smtClean="0">
                <a:latin typeface="Times New Roman" pitchFamily="18" charset="0"/>
                <a:cs typeface="Times New Roman" pitchFamily="18" charset="0"/>
              </a:rPr>
              <a:t>upward communication) </a:t>
            </a:r>
            <a:r>
              <a:rPr lang="id-ID" sz="1800" dirty="0" smtClean="0">
                <a:latin typeface="Times New Roman" pitchFamily="18" charset="0"/>
                <a:cs typeface="Times New Roman" pitchFamily="18" charset="0"/>
              </a:rPr>
              <a:t>juga memungkinkan untuk melakukan komunikasi horisontal - diantara kelompok kerja yang sama - atau bahkan lintas fungsional.</a:t>
            </a:r>
          </a:p>
          <a:p>
            <a:pPr algn="just">
              <a:buNone/>
            </a:pPr>
            <a:r>
              <a:rPr lang="id-ID" sz="1800" dirty="0" smtClean="0">
                <a:latin typeface="Times New Roman" pitchFamily="18" charset="0"/>
                <a:cs typeface="Times New Roman" pitchFamily="18" charset="0"/>
              </a:rPr>
              <a:t>	Tipe komunikasi ini dapat memberdayakan pengawas lini pertama dan pekerja non manajemen.</a:t>
            </a:r>
          </a:p>
          <a:p>
            <a:pPr>
              <a:buNone/>
            </a:pPr>
            <a:r>
              <a:rPr lang="id-ID" sz="2000" b="1" dirty="0" smtClean="0">
                <a:latin typeface="Times New Roman" pitchFamily="18" charset="0"/>
                <a:cs typeface="Times New Roman" pitchFamily="18" charset="0"/>
              </a:rPr>
              <a:t>Panduan Komunikasi Lintas Budaya</a:t>
            </a:r>
            <a:endParaRPr lang="id-ID" sz="2000" dirty="0" smtClean="0">
              <a:latin typeface="Times New Roman" pitchFamily="18" charset="0"/>
              <a:cs typeface="Times New Roman" pitchFamily="18" charset="0"/>
            </a:endParaRPr>
          </a:p>
          <a:p>
            <a:pPr algn="just">
              <a:buNone/>
            </a:pPr>
            <a:r>
              <a:rPr lang="id-ID" sz="1600" dirty="0" smtClean="0"/>
              <a:t>	</a:t>
            </a:r>
            <a:r>
              <a:rPr lang="id-ID" sz="1800" dirty="0" smtClean="0">
                <a:latin typeface="Times New Roman" pitchFamily="18" charset="0"/>
                <a:cs typeface="Times New Roman" pitchFamily="18" charset="0"/>
              </a:rPr>
              <a:t>Panduan ini ditujukan untuk mengurangi salah persepsi, salah penafsiran, dan salah evaluasi bila berkomunikasi dengan orang lain dari budaya yang berlainan pula (Robbins, 2003).</a:t>
            </a:r>
          </a:p>
          <a:p>
            <a:pPr lvl="1"/>
            <a:r>
              <a:rPr lang="id-ID" sz="1800" i="1" dirty="0" smtClean="0">
                <a:latin typeface="Times New Roman" pitchFamily="18" charset="0"/>
                <a:cs typeface="Times New Roman" pitchFamily="18" charset="0"/>
              </a:rPr>
              <a:t>Pelajari tentang perbedaan budaya. </a:t>
            </a:r>
            <a:endParaRPr lang="id-ID" sz="1800" dirty="0" smtClean="0">
              <a:latin typeface="Times New Roman" pitchFamily="18" charset="0"/>
              <a:cs typeface="Times New Roman" pitchFamily="18" charset="0"/>
            </a:endParaRPr>
          </a:p>
          <a:p>
            <a:pPr lvl="1"/>
            <a:r>
              <a:rPr lang="id-ID" sz="1800" i="1" dirty="0" smtClean="0">
                <a:latin typeface="Times New Roman" pitchFamily="18" charset="0"/>
                <a:cs typeface="Times New Roman" pitchFamily="18" charset="0"/>
              </a:rPr>
              <a:t>Pahami perbedaan komunikasi budaya non verbal. </a:t>
            </a:r>
            <a:endParaRPr lang="id-ID" sz="1800" dirty="0" smtClean="0">
              <a:latin typeface="Times New Roman" pitchFamily="18" charset="0"/>
              <a:cs typeface="Times New Roman" pitchFamily="18" charset="0"/>
            </a:endParaRPr>
          </a:p>
          <a:p>
            <a:pPr lvl="1"/>
            <a:r>
              <a:rPr lang="id-ID" sz="1800" i="1" dirty="0" smtClean="0">
                <a:latin typeface="Times New Roman" pitchFamily="18" charset="0"/>
                <a:cs typeface="Times New Roman" pitchFamily="18" charset="0"/>
              </a:rPr>
              <a:t>Kembangkan kemampuan dalam komunikasi international. </a:t>
            </a:r>
            <a:endParaRPr lang="id-ID" sz="1800" dirty="0" smtClean="0">
              <a:latin typeface="Times New Roman" pitchFamily="18" charset="0"/>
              <a:cs typeface="Times New Roman" pitchFamily="18" charset="0"/>
            </a:endParaRPr>
          </a:p>
          <a:p>
            <a:pPr algn="just">
              <a:buNone/>
            </a:pPr>
            <a:endParaRPr lang="id-ID" sz="1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6286544"/>
          </a:xfrm>
        </p:spPr>
        <p:txBody>
          <a:bodyPr>
            <a:normAutofit/>
          </a:bodyPr>
          <a:lstStyle/>
          <a:p>
            <a:pPr>
              <a:spcBef>
                <a:spcPts val="1200"/>
              </a:spcBef>
              <a:buNone/>
            </a:pPr>
            <a:endParaRPr lang="id-ID" sz="2400" b="1" dirty="0" smtClean="0">
              <a:latin typeface="Times New Roman" pitchFamily="18" charset="0"/>
              <a:cs typeface="Times New Roman" pitchFamily="18" charset="0"/>
            </a:endParaRPr>
          </a:p>
          <a:p>
            <a:pPr>
              <a:spcBef>
                <a:spcPts val="1200"/>
              </a:spcBef>
              <a:buNone/>
            </a:pPr>
            <a:endParaRPr lang="id-ID" sz="2400" b="1" dirty="0" smtClean="0">
              <a:latin typeface="Times New Roman" pitchFamily="18" charset="0"/>
              <a:cs typeface="Times New Roman" pitchFamily="18" charset="0"/>
            </a:endParaRPr>
          </a:p>
          <a:p>
            <a:pPr>
              <a:spcBef>
                <a:spcPts val="1200"/>
              </a:spcBef>
              <a:buNone/>
            </a:pPr>
            <a:r>
              <a:rPr lang="en-US" sz="2400" dirty="0" smtClean="0">
                <a:latin typeface="Times New Roman" pitchFamily="18" charset="0"/>
                <a:cs typeface="Times New Roman" pitchFamily="18" charset="0"/>
              </a:rPr>
              <a:t>F</a:t>
            </a:r>
            <a:r>
              <a:rPr lang="id-ID" sz="2400" dirty="0" smtClean="0">
                <a:latin typeface="Times New Roman" pitchFamily="18" charset="0"/>
                <a:cs typeface="Times New Roman" pitchFamily="18" charset="0"/>
              </a:rPr>
              <a:t>ungsi-Fungsi Komunikasi</a:t>
            </a:r>
          </a:p>
          <a:p>
            <a:pPr>
              <a:spcBef>
                <a:spcPts val="1200"/>
              </a:spcBef>
              <a:buNone/>
            </a:pPr>
            <a:r>
              <a:rPr lang="id-ID" sz="2000" b="1" dirty="0" smtClean="0"/>
              <a:t>	</a:t>
            </a:r>
            <a:r>
              <a:rPr lang="id-ID" sz="2000" b="1" noProof="1" smtClean="0"/>
              <a:t>Fungsi</a:t>
            </a:r>
            <a:r>
              <a:rPr lang="en-US" sz="2000" b="1" dirty="0" smtClean="0"/>
              <a:t> </a:t>
            </a:r>
            <a:r>
              <a:rPr lang="id-ID" sz="2000" b="1" dirty="0" smtClean="0"/>
              <a:t>Pertama</a:t>
            </a:r>
            <a:r>
              <a:rPr lang="id-ID" sz="2000" dirty="0" smtClean="0"/>
              <a:t>adalah, sebagai</a:t>
            </a:r>
            <a:r>
              <a:rPr lang="en-US" sz="2000" dirty="0" smtClean="0"/>
              <a:t> </a:t>
            </a:r>
            <a:r>
              <a:rPr lang="id-ID" sz="2000" dirty="0" smtClean="0"/>
              <a:t>komunikasi</a:t>
            </a:r>
            <a:r>
              <a:rPr lang="en-US" sz="2000" dirty="0" smtClean="0"/>
              <a:t> </a:t>
            </a:r>
            <a:r>
              <a:rPr lang="id-ID" sz="2000" dirty="0" smtClean="0"/>
              <a:t>sosial;</a:t>
            </a:r>
            <a:r>
              <a:rPr lang="en-US" sz="2000" dirty="0" smtClean="0"/>
              <a:t> </a:t>
            </a:r>
            <a:endParaRPr lang="id-ID" sz="2000" dirty="0" smtClean="0">
              <a:latin typeface="Times New Roman" pitchFamily="18" charset="0"/>
              <a:cs typeface="Times New Roman" pitchFamily="18" charset="0"/>
            </a:endParaRPr>
          </a:p>
          <a:p>
            <a:pPr lvl="1">
              <a:spcBef>
                <a:spcPts val="1200"/>
              </a:spcBef>
            </a:pPr>
            <a:r>
              <a:rPr lang="en-US" sz="1800" dirty="0" smtClean="0">
                <a:latin typeface="Times New Roman" pitchFamily="18" charset="0"/>
                <a:cs typeface="Times New Roman" pitchFamily="18" charset="0"/>
              </a:rPr>
              <a:t>P</a:t>
            </a:r>
            <a:r>
              <a:rPr lang="id-ID" sz="1800" dirty="0" smtClean="0">
                <a:latin typeface="Times New Roman" pitchFamily="18" charset="0"/>
                <a:cs typeface="Times New Roman" pitchFamily="18" charset="0"/>
              </a:rPr>
              <a:t>embentukan konsep diri</a:t>
            </a:r>
          </a:p>
          <a:p>
            <a:pPr lvl="1">
              <a:spcBef>
                <a:spcPts val="1200"/>
              </a:spcBef>
            </a:pPr>
            <a:r>
              <a:rPr lang="en-US" sz="1800" dirty="0" smtClean="0">
                <a:latin typeface="Times New Roman" pitchFamily="18" charset="0"/>
                <a:cs typeface="Times New Roman" pitchFamily="18" charset="0"/>
              </a:rPr>
              <a:t>P</a:t>
            </a:r>
            <a:r>
              <a:rPr lang="id-ID" sz="1800" dirty="0" smtClean="0">
                <a:latin typeface="Times New Roman" pitchFamily="18" charset="0"/>
                <a:cs typeface="Times New Roman" pitchFamily="18" charset="0"/>
              </a:rPr>
              <a:t>ernyataan eksistensi diri</a:t>
            </a:r>
          </a:p>
          <a:p>
            <a:pPr lvl="1">
              <a:spcBef>
                <a:spcPts val="1200"/>
              </a:spcBef>
            </a:pPr>
            <a:r>
              <a:rPr lang="id-ID" sz="1800" dirty="0" smtClean="0">
                <a:latin typeface="Times New Roman" pitchFamily="18" charset="0"/>
                <a:cs typeface="Times New Roman" pitchFamily="18" charset="0"/>
              </a:rPr>
              <a:t>Untuk kelangsungan hidup, memupuk hubungan, dan memperoleh kebahagiaan</a:t>
            </a:r>
          </a:p>
          <a:p>
            <a:pPr lvl="1">
              <a:spcBef>
                <a:spcPts val="1200"/>
              </a:spcBef>
              <a:buNone/>
            </a:pPr>
            <a:r>
              <a:rPr lang="id-ID" sz="1800" b="1" dirty="0" smtClean="0"/>
              <a:t>Fungsi kedua </a:t>
            </a:r>
            <a:r>
              <a:rPr lang="id-ID" sz="1800" dirty="0" smtClean="0"/>
              <a:t>adalah;</a:t>
            </a:r>
            <a:r>
              <a:rPr lang="id-ID" sz="1800" b="1" dirty="0" smtClean="0"/>
              <a:t> </a:t>
            </a:r>
            <a:r>
              <a:rPr lang="id-ID" sz="1800" dirty="0" smtClean="0"/>
              <a:t>Komunikasi ekspressif </a:t>
            </a:r>
          </a:p>
          <a:p>
            <a:pPr lvl="1">
              <a:spcBef>
                <a:spcPts val="1200"/>
              </a:spcBef>
              <a:buNone/>
            </a:pPr>
            <a:r>
              <a:rPr lang="id-ID" sz="1800" b="1" dirty="0" smtClean="0"/>
              <a:t>Fungsi Ketlga </a:t>
            </a:r>
            <a:r>
              <a:rPr lang="id-ID" sz="1800" dirty="0" smtClean="0"/>
              <a:t>adalah;</a:t>
            </a:r>
            <a:r>
              <a:rPr lang="id-ID" sz="1800" b="1" dirty="0" smtClean="0"/>
              <a:t> </a:t>
            </a:r>
            <a:r>
              <a:rPr lang="id-ID" sz="1800" dirty="0" smtClean="0"/>
              <a:t>Komunikasi Ritual</a:t>
            </a:r>
            <a:r>
              <a:rPr lang="id-ID" sz="1800" b="1" dirty="0" smtClean="0"/>
              <a:t> </a:t>
            </a:r>
          </a:p>
          <a:p>
            <a:pPr lvl="1">
              <a:spcBef>
                <a:spcPts val="1200"/>
              </a:spcBef>
              <a:buNone/>
            </a:pPr>
            <a:r>
              <a:rPr lang="id-ID" sz="1800" b="1" dirty="0" smtClean="0"/>
              <a:t>Fungsi Keempat </a:t>
            </a:r>
            <a:r>
              <a:rPr lang="id-ID" sz="1800" dirty="0" smtClean="0"/>
              <a:t>adalah;</a:t>
            </a:r>
            <a:r>
              <a:rPr lang="id-ID" sz="1800" b="1" dirty="0" smtClean="0"/>
              <a:t> </a:t>
            </a:r>
            <a:r>
              <a:rPr lang="id-ID" sz="1800" dirty="0" smtClean="0"/>
              <a:t>Komunikasi Instrumental</a:t>
            </a:r>
            <a:endParaRPr lang="id-ID" sz="1800"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357166"/>
            <a:ext cx="7758138" cy="4857784"/>
          </a:xfrm>
        </p:spPr>
        <p:txBody>
          <a:bodyPr>
            <a:normAutofit/>
          </a:bodyPr>
          <a:lstStyle/>
          <a:p>
            <a:pPr>
              <a:buNone/>
            </a:pPr>
            <a:endParaRPr lang="id-ID"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KONTEKS-KONTEKS KOMUNIKASI</a:t>
            </a:r>
            <a:endParaRPr lang="id-ID" sz="2800" dirty="0" smtClean="0">
              <a:latin typeface="Times New Roman" pitchFamily="18" charset="0"/>
              <a:cs typeface="Times New Roman" pitchFamily="18" charset="0"/>
            </a:endParaRPr>
          </a:p>
          <a:p>
            <a:pPr lvl="3"/>
            <a:r>
              <a:rPr lang="id-ID" sz="2400" dirty="0" smtClean="0">
                <a:latin typeface="Times New Roman" pitchFamily="18" charset="0"/>
                <a:cs typeface="Times New Roman" pitchFamily="18" charset="0"/>
              </a:rPr>
              <a:t>Komunikasi intrapersonal</a:t>
            </a:r>
          </a:p>
          <a:p>
            <a:pPr lvl="3"/>
            <a:r>
              <a:rPr lang="id-ID" sz="2400" dirty="0" smtClean="0">
                <a:latin typeface="Times New Roman" pitchFamily="18" charset="0"/>
                <a:cs typeface="Times New Roman" pitchFamily="18" charset="0"/>
              </a:rPr>
              <a:t>Komunikasi interpersonal</a:t>
            </a:r>
          </a:p>
          <a:p>
            <a:pPr lvl="3"/>
            <a:r>
              <a:rPr lang="id-ID" sz="2400" dirty="0" smtClean="0">
                <a:latin typeface="Times New Roman" pitchFamily="18" charset="0"/>
                <a:cs typeface="Times New Roman" pitchFamily="18" charset="0"/>
              </a:rPr>
              <a:t>Komunikasi kelompok</a:t>
            </a:r>
          </a:p>
          <a:p>
            <a:pPr lvl="3"/>
            <a:r>
              <a:rPr lang="id-ID" sz="2400" dirty="0" smtClean="0">
                <a:latin typeface="Times New Roman" pitchFamily="18" charset="0"/>
                <a:cs typeface="Times New Roman" pitchFamily="18" charset="0"/>
              </a:rPr>
              <a:t>Komunikasi Publik</a:t>
            </a:r>
          </a:p>
          <a:p>
            <a:pPr lvl="3"/>
            <a:r>
              <a:rPr lang="id-ID" sz="2400" dirty="0" smtClean="0">
                <a:latin typeface="Times New Roman" pitchFamily="18" charset="0"/>
                <a:cs typeface="Times New Roman" pitchFamily="18" charset="0"/>
              </a:rPr>
              <a:t>Komunikasi organisasi</a:t>
            </a:r>
          </a:p>
          <a:p>
            <a:pPr lvl="3"/>
            <a:r>
              <a:rPr lang="id-ID" sz="2400" dirty="0" smtClean="0">
                <a:latin typeface="Times New Roman" pitchFamily="18" charset="0"/>
                <a:cs typeface="Times New Roman" pitchFamily="18" charset="0"/>
              </a:rPr>
              <a:t>Komunikasi massa</a:t>
            </a:r>
          </a:p>
          <a:p>
            <a:pPr lvl="1"/>
            <a:endParaRPr lang="id-ID"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401080" cy="5929354"/>
          </a:xfrm>
        </p:spPr>
        <p:txBody>
          <a:bodyPr>
            <a:normAutofit/>
          </a:bodyPr>
          <a:lstStyle/>
          <a:p>
            <a:pPr>
              <a:buNone/>
            </a:pPr>
            <a:r>
              <a:rPr lang="id-ID" sz="2400" dirty="0" smtClean="0"/>
              <a:t>	</a:t>
            </a:r>
          </a:p>
          <a:p>
            <a:pPr>
              <a:buNone/>
            </a:pPr>
            <a:r>
              <a:rPr lang="id-ID" sz="2400" dirty="0"/>
              <a:t>	</a:t>
            </a:r>
            <a:endParaRPr lang="id-ID" sz="2400" dirty="0" smtClean="0"/>
          </a:p>
          <a:p>
            <a:pPr algn="just">
              <a:buNone/>
            </a:pPr>
            <a:r>
              <a:rPr lang="id-ID" sz="2400" dirty="0"/>
              <a:t>	</a:t>
            </a:r>
            <a:r>
              <a:rPr lang="id-ID" sz="2400" dirty="0" smtClean="0"/>
              <a:t>American </a:t>
            </a:r>
            <a:r>
              <a:rPr lang="id-ID" sz="2400" dirty="0"/>
              <a:t>Management Association, sebagai contoh, hanya menempatkan para manajernya dalam peringkat 63% dalam merespek “communicating information and direction”. Responden pada survei yang lain menempatkan skill para manajernya dalam “listening and asking questions” pada tingkat rata-rata 3,6 dari skala 5 poin. Jelas bahwa masih banyak yang akan disempurnakan yang berkaitan dengan aspek manajerial dan komunikasi lingkungan tempat kerja. </a:t>
            </a:r>
          </a:p>
          <a:p>
            <a:endParaRPr lang="id-ID"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6000792"/>
          </a:xfrm>
        </p:spPr>
        <p:txBody>
          <a:bodyPr>
            <a:normAutofit/>
          </a:bodyPr>
          <a:lstStyle/>
          <a:p>
            <a:pPr>
              <a:buNone/>
            </a:pPr>
            <a:endParaRPr lang="id-ID" sz="2800" dirty="0" smtClean="0">
              <a:latin typeface="Times New Roman" pitchFamily="18" charset="0"/>
              <a:cs typeface="Times New Roman" pitchFamily="18" charset="0"/>
            </a:endParaRPr>
          </a:p>
          <a:p>
            <a:pPr>
              <a:buNone/>
            </a:pPr>
            <a:endParaRPr lang="id-ID" sz="2800" dirty="0" smtClean="0">
              <a:latin typeface="Times New Roman" pitchFamily="18" charset="0"/>
              <a:cs typeface="Times New Roman" pitchFamily="18" charset="0"/>
            </a:endParaRPr>
          </a:p>
          <a:p>
            <a:pPr>
              <a:buNone/>
            </a:pPr>
            <a:r>
              <a:rPr lang="id-ID" sz="2800" dirty="0" smtClean="0">
                <a:latin typeface="Times New Roman" pitchFamily="18" charset="0"/>
                <a:cs typeface="Times New Roman" pitchFamily="18" charset="0"/>
              </a:rPr>
              <a:t>Komunikasi yang efektif</a:t>
            </a:r>
          </a:p>
          <a:p>
            <a:pPr lvl="2"/>
            <a:r>
              <a:rPr lang="id-ID" dirty="0" smtClean="0">
                <a:latin typeface="Times New Roman" pitchFamily="18" charset="0"/>
                <a:cs typeface="Times New Roman" pitchFamily="18" charset="0"/>
              </a:rPr>
              <a:t>Menghasilkan pengertian</a:t>
            </a:r>
          </a:p>
          <a:p>
            <a:pPr lvl="2"/>
            <a:r>
              <a:rPr lang="id-ID" dirty="0" smtClean="0">
                <a:latin typeface="Times New Roman" pitchFamily="18" charset="0"/>
                <a:cs typeface="Times New Roman" pitchFamily="18" charset="0"/>
              </a:rPr>
              <a:t>Menghasilkan kesenangan</a:t>
            </a:r>
          </a:p>
          <a:p>
            <a:pPr lvl="2"/>
            <a:r>
              <a:rPr lang="id-ID" dirty="0" smtClean="0">
                <a:latin typeface="Times New Roman" pitchFamily="18" charset="0"/>
                <a:cs typeface="Times New Roman" pitchFamily="18" charset="0"/>
              </a:rPr>
              <a:t>Mempengaruhi sikap</a:t>
            </a:r>
          </a:p>
          <a:p>
            <a:pPr lvl="2"/>
            <a:r>
              <a:rPr lang="id-ID" dirty="0" smtClean="0">
                <a:latin typeface="Times New Roman" pitchFamily="18" charset="0"/>
                <a:cs typeface="Times New Roman" pitchFamily="18" charset="0"/>
              </a:rPr>
              <a:t>Menghasilkan hubungan sosial yang lebih baik</a:t>
            </a:r>
          </a:p>
          <a:p>
            <a:pPr lvl="2"/>
            <a:r>
              <a:rPr lang="id-ID" dirty="0" smtClean="0">
                <a:latin typeface="Times New Roman" pitchFamily="18" charset="0"/>
                <a:cs typeface="Times New Roman" pitchFamily="18" charset="0"/>
              </a:rPr>
              <a:t>Menghasilkan tindakan nyata</a:t>
            </a:r>
            <a:endParaRPr lang="id-ID"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15106"/>
          </a:xfrm>
        </p:spPr>
        <p:txBody>
          <a:bodyPr>
            <a:normAutofit/>
          </a:bodyPr>
          <a:lstStyle/>
          <a:p>
            <a:pPr algn="just">
              <a:buNone/>
            </a:pPr>
            <a:endParaRPr lang="id-ID" sz="2800" dirty="0" smtClean="0">
              <a:latin typeface="Times New Roman" pitchFamily="18" charset="0"/>
              <a:cs typeface="Times New Roman" pitchFamily="18" charset="0"/>
            </a:endParaRPr>
          </a:p>
          <a:p>
            <a:pPr algn="just">
              <a:buNone/>
            </a:pPr>
            <a:r>
              <a:rPr lang="id-ID" sz="2800" dirty="0" smtClean="0">
                <a:latin typeface="Times New Roman" pitchFamily="18" charset="0"/>
                <a:cs typeface="Times New Roman" pitchFamily="18" charset="0"/>
              </a:rPr>
              <a:t>Komunikasi harus didukung sikap saling percaya; </a:t>
            </a:r>
            <a:r>
              <a:rPr lang="id-ID" sz="2800" i="1" dirty="0" smtClean="0"/>
              <a:t>menerima</a:t>
            </a:r>
            <a:r>
              <a:rPr lang="en-US" sz="2800" i="1" dirty="0" smtClean="0"/>
              <a:t>, </a:t>
            </a:r>
            <a:r>
              <a:rPr lang="id-ID" sz="2800" i="1" dirty="0" smtClean="0"/>
              <a:t>empati dan kejujuran.</a:t>
            </a:r>
          </a:p>
          <a:p>
            <a:pPr algn="just">
              <a:buNone/>
            </a:pPr>
            <a:r>
              <a:rPr lang="id-ID" sz="2400" b="1" dirty="0" smtClean="0"/>
              <a:t>	Menerima</a:t>
            </a:r>
            <a:r>
              <a:rPr lang="en-US" sz="2400" b="1" dirty="0" smtClean="0"/>
              <a:t> </a:t>
            </a:r>
            <a:r>
              <a:rPr lang="id-ID" sz="2000" dirty="0" smtClean="0"/>
              <a:t>adalah</a:t>
            </a:r>
            <a:r>
              <a:rPr lang="en-US" sz="2000" dirty="0" smtClean="0"/>
              <a:t> </a:t>
            </a:r>
            <a:r>
              <a:rPr lang="id-ID" sz="2000" dirty="0" smtClean="0"/>
              <a:t>kemampuan berhubungan dengan</a:t>
            </a:r>
            <a:r>
              <a:rPr lang="en-US" sz="2000" dirty="0" smtClean="0"/>
              <a:t> </a:t>
            </a:r>
            <a:r>
              <a:rPr lang="id-ID" sz="2000" dirty="0" smtClean="0"/>
              <a:t>orang</a:t>
            </a:r>
            <a:r>
              <a:rPr lang="en-US" sz="2000" dirty="0" smtClean="0"/>
              <a:t> lain </a:t>
            </a:r>
            <a:r>
              <a:rPr lang="id-ID" sz="2000" dirty="0" smtClean="0"/>
              <a:t>tanpa</a:t>
            </a:r>
            <a:r>
              <a:rPr lang="en-US" sz="2000" dirty="0" smtClean="0"/>
              <a:t> </a:t>
            </a:r>
            <a:r>
              <a:rPr lang="id-ID" sz="2000" dirty="0" smtClean="0"/>
              <a:t>menilai</a:t>
            </a:r>
            <a:r>
              <a:rPr lang="en-US" sz="2000" dirty="0" smtClean="0"/>
              <a:t> </a:t>
            </a:r>
            <a:r>
              <a:rPr lang="id-ID" sz="2000" dirty="0" smtClean="0"/>
              <a:t>dan</a:t>
            </a:r>
            <a:r>
              <a:rPr lang="en-US" sz="2000" dirty="0" smtClean="0"/>
              <a:t> </a:t>
            </a:r>
            <a:r>
              <a:rPr lang="id-ID" sz="2000" dirty="0" smtClean="0"/>
              <a:t>tanpa</a:t>
            </a:r>
            <a:r>
              <a:rPr lang="en-US" sz="2000" dirty="0" smtClean="0"/>
              <a:t> </a:t>
            </a:r>
            <a:r>
              <a:rPr lang="id-ID" sz="2000" dirty="0" smtClean="0"/>
              <a:t>berusaha</a:t>
            </a:r>
            <a:r>
              <a:rPr lang="en-US" sz="2000" dirty="0" smtClean="0"/>
              <a:t> </a:t>
            </a:r>
            <a:r>
              <a:rPr lang="id-ID" sz="2000" dirty="0" smtClean="0"/>
              <a:t>mengendalikan.</a:t>
            </a:r>
            <a:r>
              <a:rPr lang="en-US" sz="2000" dirty="0" smtClean="0"/>
              <a:t> </a:t>
            </a:r>
            <a:r>
              <a:rPr lang="id-ID" sz="2000" dirty="0" smtClean="0"/>
              <a:t>Menerima</a:t>
            </a:r>
            <a:r>
              <a:rPr lang="en-US" sz="2000" dirty="0" smtClean="0"/>
              <a:t> </a:t>
            </a:r>
            <a:r>
              <a:rPr lang="id-ID" sz="2000" dirty="0" smtClean="0"/>
              <a:t>adalah</a:t>
            </a:r>
            <a:r>
              <a:rPr lang="en-US" sz="2000" dirty="0" smtClean="0"/>
              <a:t> </a:t>
            </a:r>
            <a:r>
              <a:rPr lang="id-ID" sz="2000" dirty="0" smtClean="0"/>
              <a:t>sikap</a:t>
            </a:r>
            <a:r>
              <a:rPr lang="en-US" sz="2000" dirty="0" smtClean="0"/>
              <a:t> yang </a:t>
            </a:r>
            <a:r>
              <a:rPr lang="id-ID" sz="2000" dirty="0" smtClean="0"/>
              <a:t>melihat</a:t>
            </a:r>
            <a:r>
              <a:rPr lang="en-US" sz="2000" dirty="0" smtClean="0"/>
              <a:t> </a:t>
            </a:r>
            <a:r>
              <a:rPr lang="id-ID" sz="2000" dirty="0" smtClean="0"/>
              <a:t>orang</a:t>
            </a:r>
            <a:r>
              <a:rPr lang="en-US" sz="2000" dirty="0" smtClean="0"/>
              <a:t> lain </a:t>
            </a:r>
            <a:r>
              <a:rPr lang="id-ID" sz="2000" dirty="0" smtClean="0"/>
              <a:t>sebagai manusia</a:t>
            </a:r>
            <a:r>
              <a:rPr lang="en-US" sz="2000" dirty="0" smtClean="0"/>
              <a:t>, s</a:t>
            </a:r>
            <a:r>
              <a:rPr lang="id-ID" sz="2000" dirty="0" smtClean="0"/>
              <a:t>ebagai individu</a:t>
            </a:r>
            <a:r>
              <a:rPr lang="en-US" sz="2000" dirty="0" smtClean="0"/>
              <a:t> yang </a:t>
            </a:r>
            <a:r>
              <a:rPr lang="id-ID" sz="2000" dirty="0" smtClean="0"/>
              <a:t>patut dihargai</a:t>
            </a:r>
            <a:r>
              <a:rPr lang="en-US" sz="2000" dirty="0" smtClean="0"/>
              <a:t> </a:t>
            </a:r>
            <a:r>
              <a:rPr lang="id-ID" sz="2000" i="1" dirty="0" smtClean="0"/>
              <a:t>.</a:t>
            </a:r>
            <a:endParaRPr lang="id-ID" sz="2000" dirty="0" smtClean="0"/>
          </a:p>
          <a:p>
            <a:pPr algn="just">
              <a:buNone/>
            </a:pPr>
            <a:r>
              <a:rPr lang="id-ID" sz="2400" b="1" dirty="0" smtClean="0"/>
              <a:t>	Empati</a:t>
            </a:r>
            <a:r>
              <a:rPr lang="en-US" sz="2400" b="1" dirty="0" smtClean="0"/>
              <a:t> </a:t>
            </a:r>
            <a:r>
              <a:rPr lang="id-ID" sz="2000" dirty="0" smtClean="0"/>
              <a:t>artinya membayangkan</a:t>
            </a:r>
            <a:r>
              <a:rPr lang="en-US" sz="2000" dirty="0" smtClean="0"/>
              <a:t> d</a:t>
            </a:r>
            <a:r>
              <a:rPr lang="id-ID" sz="2000" dirty="0" smtClean="0"/>
              <a:t>iri</a:t>
            </a:r>
            <a:r>
              <a:rPr lang="en-US" sz="2000" dirty="0" smtClean="0"/>
              <a:t> </a:t>
            </a:r>
            <a:r>
              <a:rPr lang="id-ID" sz="2000" dirty="0" smtClean="0"/>
              <a:t>kita</a:t>
            </a:r>
            <a:r>
              <a:rPr lang="en-US" sz="2000" dirty="0" smtClean="0"/>
              <a:t> </a:t>
            </a:r>
            <a:r>
              <a:rPr lang="id-ID" sz="2000" dirty="0" smtClean="0"/>
              <a:t>pada kejadian</a:t>
            </a:r>
            <a:r>
              <a:rPr lang="en-US" sz="2000" dirty="0" smtClean="0"/>
              <a:t> yang </a:t>
            </a:r>
            <a:r>
              <a:rPr lang="id-ID" sz="2000" dirty="0" smtClean="0"/>
              <a:t>menimpa orang </a:t>
            </a:r>
            <a:r>
              <a:rPr lang="en-US" sz="2000" dirty="0" smtClean="0"/>
              <a:t>lain</a:t>
            </a:r>
            <a:r>
              <a:rPr lang="id-ID" sz="2000" dirty="0" smtClean="0"/>
              <a:t>.</a:t>
            </a:r>
          </a:p>
          <a:p>
            <a:pPr algn="just">
              <a:buNone/>
            </a:pPr>
            <a:r>
              <a:rPr lang="id-ID" sz="2400" b="1" dirty="0" smtClean="0"/>
              <a:t>	Kejujuran</a:t>
            </a:r>
            <a:r>
              <a:rPr lang="id-ID" sz="2400" dirty="0" smtClean="0"/>
              <a:t> </a:t>
            </a:r>
            <a:r>
              <a:rPr lang="id-ID" sz="2000" dirty="0" smtClean="0"/>
              <a:t>menumbuhkan sikap percaya. Menerima dan empati mungkin saja dipersepsi salah oleh orang lain. </a:t>
            </a:r>
          </a:p>
          <a:p>
            <a:pPr algn="just">
              <a:buNone/>
            </a:pPr>
            <a:r>
              <a:rPr lang="id-ID" sz="2000" dirty="0" smtClean="0"/>
              <a:t>	Sikap menerima kita dapat ditanggapi sebagai sikap acuh tak acuh, dingin dan tidak bersahabat; empati dapat ditanggapi sebagai pura-pura. Supaya ditanggapi sebenarnya, kita harus jujur mengungkapkan diri kita kepada orang lain. </a:t>
            </a:r>
          </a:p>
          <a:p>
            <a:pPr>
              <a:buNone/>
            </a:pPr>
            <a:endParaRPr lang="id-ID"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6215106"/>
          </a:xfrm>
        </p:spPr>
        <p:txBody>
          <a:bodyPr>
            <a:normAutofit fontScale="92500" lnSpcReduction="10000"/>
          </a:bodyPr>
          <a:lstStyle/>
          <a:p>
            <a:pPr>
              <a:buNone/>
            </a:pPr>
            <a:r>
              <a:rPr lang="id-ID" sz="2600" dirty="0" smtClean="0">
                <a:latin typeface="Times New Roman" pitchFamily="18" charset="0"/>
                <a:cs typeface="Times New Roman" pitchFamily="18" charset="0"/>
              </a:rPr>
              <a:t>Peran Kreativitas dalam Organisasi</a:t>
            </a:r>
          </a:p>
          <a:p>
            <a:pPr algn="just">
              <a:buNone/>
            </a:pPr>
            <a:r>
              <a:rPr lang="id-ID" sz="2000" b="1" dirty="0" smtClean="0"/>
              <a:t>	</a:t>
            </a:r>
            <a:r>
              <a:rPr lang="id-ID" sz="2300" dirty="0" smtClean="0">
                <a:latin typeface="Times New Roman" pitchFamily="18" charset="0"/>
                <a:cs typeface="Times New Roman" pitchFamily="18" charset="0"/>
              </a:rPr>
              <a:t>Organisation Post-Industrial.</a:t>
            </a:r>
          </a:p>
          <a:p>
            <a:pPr algn="just">
              <a:buNone/>
            </a:pPr>
            <a:endParaRPr lang="id-ID" sz="2300" dirty="0" smtClean="0">
              <a:latin typeface="Times New Roman" pitchFamily="18" charset="0"/>
              <a:cs typeface="Times New Roman" pitchFamily="18" charset="0"/>
            </a:endParaRPr>
          </a:p>
          <a:p>
            <a:pPr lvl="2" algn="just"/>
            <a:r>
              <a:rPr lang="id-ID" sz="1900" dirty="0" smtClean="0">
                <a:latin typeface="Times New Roman" pitchFamily="18" charset="0"/>
                <a:cs typeface="Times New Roman" pitchFamily="18" charset="0"/>
              </a:rPr>
              <a:t>Post-industrial organisation dewasa ini adalah organisasi berbasis pengetahuan (knowledge-based organisations) dan keberhasilan serta survivalnya tergantung pada kreativitas, inovasi, penemuan atau invention. Suatu reaksi yang efektif terhadap tuntutan tersebut bukan hanya mengarah kepada perubahan dalam individu dan perilakunya, tetapi juga perubahan inovatif dalam organisasi untuk menjamin keberadaannya (Read, dalam Mohamed M, 2005). </a:t>
            </a:r>
          </a:p>
          <a:p>
            <a:pPr lvl="2" algn="just"/>
            <a:r>
              <a:rPr lang="id-ID" sz="1900" dirty="0" smtClean="0">
                <a:latin typeface="Times New Roman" pitchFamily="18" charset="0"/>
                <a:cs typeface="Times New Roman" pitchFamily="18" charset="0"/>
              </a:rPr>
              <a:t>Kreativitas menjadi alat yang paling penting bagi para manajer. Kreativitas selanjutnya menuntun para manajer mencari solusi baru terhadap masalah produk yang dihasilkan, mengarahkan ke solusi yang lebih baik terhadap masalah bisnis dan konsumen.  Kreativitas merupakan kunci keberhasilan pemasaran dan peningkatan efisiensi operasi. Dalam lingkungan organisasi yang turbulensi, nampaknya keunggulan bersaing ditopang oleh kemampuan perusahaan berinovasi untuk melepaskan diri dari tekanan pasar yang kurang menguntungkan.</a:t>
            </a:r>
          </a:p>
          <a:p>
            <a:pPr lvl="2" algn="just"/>
            <a:r>
              <a:rPr lang="id-ID" sz="1900" dirty="0" smtClean="0">
                <a:latin typeface="Times New Roman" pitchFamily="18" charset="0"/>
                <a:cs typeface="Times New Roman" pitchFamily="18" charset="0"/>
              </a:rPr>
              <a:t>Konsep kreativitas dan inovasi sering digunakan secara bergantian dalam literatur. Walaupun demikian, beberapa penulis dapat membedakan dua konsep tesebut. Beberapa penulis mempertimbangkan kreativitas  sebagai sesuatu yang internal,  dan proses intelektual yang menyebabkan terjadinya ide-ide baru, sedangkan  inovasi berkaitan dengan aplikasi praktis terhadap ide tersebut.</a:t>
            </a:r>
          </a:p>
          <a:p>
            <a:pPr>
              <a:buNone/>
            </a:pPr>
            <a:endParaRPr lang="id-ID"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72518" cy="6858000"/>
          </a:xfrm>
        </p:spPr>
        <p:txBody>
          <a:bodyPr>
            <a:normAutofit/>
          </a:bodyPr>
          <a:lstStyle/>
          <a:p>
            <a:pPr marL="342900" lvl="1" indent="-342900">
              <a:buNone/>
            </a:pPr>
            <a:r>
              <a:rPr lang="id-ID" sz="2000" b="1" dirty="0" smtClean="0">
                <a:latin typeface="Times New Roman" pitchFamily="18" charset="0"/>
                <a:cs typeface="Times New Roman" pitchFamily="18" charset="0"/>
              </a:rPr>
              <a:t>Organisasi berbasis komunikasi dan informasi mendorong   kreativitas.</a:t>
            </a:r>
            <a:endParaRPr lang="id-ID" sz="2000" dirty="0" smtClean="0">
              <a:latin typeface="Times New Roman" pitchFamily="18" charset="0"/>
              <a:cs typeface="Times New Roman" pitchFamily="18" charset="0"/>
            </a:endParaRPr>
          </a:p>
          <a:p>
            <a:pPr lvl="1" algn="just"/>
            <a:r>
              <a:rPr lang="id-ID" sz="1800" dirty="0" smtClean="0">
                <a:latin typeface="Times New Roman" pitchFamily="18" charset="0"/>
                <a:cs typeface="Times New Roman" pitchFamily="18" charset="0"/>
              </a:rPr>
              <a:t>Penerapan sistem komunikasi yang efisien dan efektif akan mendorong tumbuhnya kreativitas dalam sebuah organisasi. Hal ini telah ditunjukkan oleh Paul James Davis (2004) dalam tulisannya tentang </a:t>
            </a:r>
            <a:r>
              <a:rPr lang="id-ID" sz="1800" i="1" dirty="0" smtClean="0">
                <a:latin typeface="Times New Roman" pitchFamily="18" charset="0"/>
                <a:cs typeface="Times New Roman" pitchFamily="18" charset="0"/>
              </a:rPr>
              <a:t>“Effective communication strategies in a franchise organization”</a:t>
            </a:r>
            <a:r>
              <a:rPr lang="id-ID" sz="1800" dirty="0" smtClean="0">
                <a:latin typeface="Times New Roman" pitchFamily="18" charset="0"/>
                <a:cs typeface="Times New Roman" pitchFamily="18" charset="0"/>
              </a:rPr>
              <a:t> . Merekomendasikan pentingnya komunikasi yang lebih efektif antara franchisor dan franchisee termasuk perusahaan yang lebih besar yang berinisiasi melakukan konsultasi dan promosi secara lebih jelas tentang ide-ide inti, yang menjastifikasi dan menjelaskan dari pada bersifat nasehat dan tuntutan. </a:t>
            </a:r>
          </a:p>
          <a:p>
            <a:pPr lvl="1" algn="just"/>
            <a:r>
              <a:rPr lang="id-ID" sz="1800" dirty="0" smtClean="0">
                <a:latin typeface="Times New Roman" pitchFamily="18" charset="0"/>
                <a:cs typeface="Times New Roman" pitchFamily="18" charset="0"/>
              </a:rPr>
              <a:t>Pentingnya konsistensi produk dan diversitas dalam kegiatan lokal didukung oleh beberapa </a:t>
            </a:r>
            <a:r>
              <a:rPr lang="id-ID" sz="1800" i="1" dirty="0" smtClean="0">
                <a:latin typeface="Times New Roman" pitchFamily="18" charset="0"/>
                <a:cs typeface="Times New Roman" pitchFamily="18" charset="0"/>
              </a:rPr>
              <a:t>communication tools. </a:t>
            </a:r>
            <a:r>
              <a:rPr lang="id-ID" sz="1800" dirty="0" smtClean="0">
                <a:latin typeface="Times New Roman" pitchFamily="18" charset="0"/>
                <a:cs typeface="Times New Roman" pitchFamily="18" charset="0"/>
              </a:rPr>
              <a:t>Buku resep perusahaan, alat penilaian, dan kursus pelatihan digunakan untuk mengkomunikasikan pentingnya konsistensi metode produksi.</a:t>
            </a:r>
          </a:p>
          <a:p>
            <a:pPr lvl="1" algn="just"/>
            <a:r>
              <a:rPr lang="id-ID" sz="1800" dirty="0" smtClean="0">
                <a:latin typeface="Times New Roman" pitchFamily="18" charset="0"/>
                <a:cs typeface="Times New Roman" pitchFamily="18" charset="0"/>
              </a:rPr>
              <a:t>Literatur dan forum telah dirancang untuk mendorong komunikasi dua arah antara staf perusahaan dan franchisee.  Keseimbangan antara informassi yang diperlukan franchisee tentang kebijakan apa yang akan diterapkan dan isu-isu yang terbuka untuk diperdebatkan akan tetap diupayakan.  Surat menyurat terbuka bagi franchisee untuk berkontribusi, feedback ditawarkan melalui extranet dan keberhasilan franchisee akan disebarluaskan dalam majalah nasional. Forum selalu menyediakan sesi tanya jawab dan pertandingan membuat roti, yang mana franchisee mendemonstrasikan skill-nya dan mengiklankan rotinya terhadap kelompok tersebut.  Demikianlah, komunikasi dan informasi mendorong kreativitas dalam organisasi, oleh karenanya perlu memahami tentang </a:t>
            </a:r>
            <a:r>
              <a:rPr lang="id-ID" sz="1800" i="1" dirty="0" smtClean="0">
                <a:latin typeface="Times New Roman" pitchFamily="18" charset="0"/>
                <a:cs typeface="Times New Roman" pitchFamily="18" charset="0"/>
              </a:rPr>
              <a:t>komunikasi yang efisien dan efektif</a:t>
            </a:r>
            <a:r>
              <a:rPr lang="id-ID" sz="1800" dirty="0" smtClean="0">
                <a:latin typeface="Times New Roman" pitchFamily="18" charset="0"/>
                <a:cs typeface="Times New Roman" pitchFamily="18" charset="0"/>
              </a:rPr>
              <a:t>.</a:t>
            </a:r>
          </a:p>
          <a:p>
            <a:pPr algn="just"/>
            <a:endParaRPr lang="id-ID" sz="1800" dirty="0">
              <a:latin typeface="Times New Roman" pitchFamily="18" charset="0"/>
              <a:cs typeface="Times New Roman" pitchFamily="18" charset="0"/>
            </a:endParaRPr>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buNone/>
            </a:pPr>
            <a:endParaRPr lang="id-ID" sz="2400" b="1" dirty="0" smtClean="0">
              <a:latin typeface="Times New Roman" pitchFamily="18" charset="0"/>
              <a:cs typeface="Times New Roman" pitchFamily="18" charset="0"/>
            </a:endParaRPr>
          </a:p>
          <a:p>
            <a:pPr>
              <a:buNone/>
            </a:pPr>
            <a:endParaRPr lang="id-ID" sz="2400" b="1" dirty="0" smtClean="0">
              <a:latin typeface="Times New Roman" pitchFamily="18" charset="0"/>
              <a:cs typeface="Times New Roman" pitchFamily="18" charset="0"/>
            </a:endParaRPr>
          </a:p>
          <a:p>
            <a:pPr>
              <a:buNone/>
            </a:pPr>
            <a:endParaRPr lang="id-ID" sz="2400" b="1" dirty="0" smtClean="0">
              <a:latin typeface="Times New Roman" pitchFamily="18" charset="0"/>
              <a:cs typeface="Times New Roman" pitchFamily="18" charset="0"/>
            </a:endParaRPr>
          </a:p>
          <a:p>
            <a:pPr>
              <a:buNone/>
            </a:pPr>
            <a:r>
              <a:rPr lang="id-ID" sz="2400" b="1" dirty="0" smtClean="0">
                <a:latin typeface="Times New Roman" pitchFamily="18" charset="0"/>
                <a:cs typeface="Times New Roman" pitchFamily="18" charset="0"/>
              </a:rPr>
              <a:t>Komunikasi yang Efisien dan Efektif </a:t>
            </a:r>
            <a:endParaRPr lang="id-ID" sz="2400" dirty="0" smtClean="0">
              <a:latin typeface="Times New Roman" pitchFamily="18" charset="0"/>
              <a:cs typeface="Times New Roman" pitchFamily="18" charset="0"/>
            </a:endParaRPr>
          </a:p>
          <a:p>
            <a:pPr algn="just">
              <a:buNone/>
            </a:pPr>
            <a:r>
              <a:rPr lang="id-ID" sz="2000" dirty="0" smtClean="0"/>
              <a:t>	Dalam berkomunikasi sekurang-kurangnya ada dua hal penting yakni,</a:t>
            </a:r>
            <a:r>
              <a:rPr lang="id-ID" sz="2000" i="1" dirty="0" smtClean="0"/>
              <a:t> </a:t>
            </a:r>
            <a:r>
              <a:rPr lang="id-ID" sz="2000" b="1" dirty="0" smtClean="0"/>
              <a:t>Pertama</a:t>
            </a:r>
            <a:r>
              <a:rPr lang="id-ID" sz="2000" dirty="0" smtClean="0"/>
              <a:t> adalah keakuratan komunikasi sebagai suatu hasil yang efektif. </a:t>
            </a:r>
            <a:r>
              <a:rPr lang="id-ID" sz="2000" b="1" dirty="0" smtClean="0"/>
              <a:t>Kedua</a:t>
            </a:r>
            <a:r>
              <a:rPr lang="id-ID" sz="2000" dirty="0" smtClean="0"/>
              <a:t> adalah biayanya sebagai suatu hasil yang efisien. </a:t>
            </a:r>
          </a:p>
          <a:p>
            <a:pPr algn="just">
              <a:buNone/>
            </a:pPr>
            <a:endParaRPr lang="id-ID" sz="2000" dirty="0" smtClean="0"/>
          </a:p>
          <a:p>
            <a:endParaRPr lang="id-ID"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472518" cy="6072230"/>
          </a:xfrm>
        </p:spPr>
        <p:txBody>
          <a:bodyPr>
            <a:normAutofit/>
          </a:bodyPr>
          <a:lstStyle/>
          <a:p>
            <a:pPr algn="just"/>
            <a:endParaRPr lang="id-ID" sz="2000" dirty="0" smtClean="0"/>
          </a:p>
          <a:p>
            <a:pPr algn="just"/>
            <a:endParaRPr lang="id-ID" sz="2000" dirty="0"/>
          </a:p>
          <a:p>
            <a:pPr algn="just">
              <a:buNone/>
            </a:pPr>
            <a:r>
              <a:rPr lang="id-ID" sz="2000" dirty="0" smtClean="0"/>
              <a:t>	</a:t>
            </a:r>
          </a:p>
          <a:p>
            <a:pPr algn="just">
              <a:buNone/>
            </a:pPr>
            <a:r>
              <a:rPr lang="id-ID" sz="2000" dirty="0"/>
              <a:t>	</a:t>
            </a:r>
            <a:r>
              <a:rPr lang="id-ID" sz="2400" dirty="0" smtClean="0">
                <a:latin typeface="Times New Roman" pitchFamily="18" charset="0"/>
                <a:cs typeface="Times New Roman" pitchFamily="18" charset="0"/>
              </a:rPr>
              <a:t>Dalam </a:t>
            </a:r>
            <a:r>
              <a:rPr lang="id-ID" sz="2400" dirty="0">
                <a:latin typeface="Times New Roman" pitchFamily="18" charset="0"/>
                <a:cs typeface="Times New Roman" pitchFamily="18" charset="0"/>
              </a:rPr>
              <a:t>kaitannya dengan </a:t>
            </a:r>
            <a:r>
              <a:rPr lang="id-ID" sz="2400" dirty="0" smtClean="0">
                <a:latin typeface="Times New Roman" pitchFamily="18" charset="0"/>
                <a:cs typeface="Times New Roman" pitchFamily="18" charset="0"/>
              </a:rPr>
              <a:t>kreativitas:</a:t>
            </a:r>
          </a:p>
          <a:p>
            <a:pPr algn="just">
              <a:buFont typeface="Wingdings" pitchFamily="2" charset="2"/>
              <a:buChar char="§"/>
            </a:pPr>
            <a:r>
              <a:rPr lang="id-ID" sz="2400" dirty="0" smtClean="0"/>
              <a:t>Organisasi </a:t>
            </a:r>
            <a:r>
              <a:rPr lang="id-ID" sz="2400" dirty="0"/>
              <a:t>sekarang ini menghadapi serangkaian tekanan </a:t>
            </a:r>
            <a:r>
              <a:rPr lang="id-ID" sz="2400" dirty="0" smtClean="0"/>
              <a:t>persaingan</a:t>
            </a:r>
            <a:r>
              <a:rPr lang="id-ID" sz="2400" dirty="0"/>
              <a:t>. </a:t>
            </a:r>
            <a:endParaRPr lang="id-ID" sz="2400" dirty="0" smtClean="0"/>
          </a:p>
          <a:p>
            <a:pPr algn="just"/>
            <a:r>
              <a:rPr lang="id-ID" sz="2400" dirty="0" smtClean="0"/>
              <a:t>Mereka harus tetap berubah </a:t>
            </a:r>
            <a:r>
              <a:rPr lang="id-ID" sz="2400" dirty="0"/>
              <a:t>dan </a:t>
            </a:r>
            <a:r>
              <a:rPr lang="id-ID" sz="2400" dirty="0" smtClean="0"/>
              <a:t>berinovasi.</a:t>
            </a:r>
          </a:p>
          <a:p>
            <a:pPr algn="just"/>
            <a:r>
              <a:rPr lang="id-ID" sz="2400" dirty="0" smtClean="0"/>
              <a:t>Mereka </a:t>
            </a:r>
            <a:r>
              <a:rPr lang="id-ID" sz="2400" dirty="0"/>
              <a:t>reinventing pada kecepatan internet agar tetap tidak ketinggalan dalam perubahan teknologi, pesaing-pesaing baru dari berbagai penjuru dunia, dan perubahan permintaan kostumer dan  tenaga kerja potensial secara terus </a:t>
            </a:r>
            <a:r>
              <a:rPr lang="id-ID" sz="2400" dirty="0" smtClean="0"/>
              <a:t>menerus.</a:t>
            </a:r>
          </a:p>
          <a:p>
            <a:pPr algn="just"/>
            <a:r>
              <a:rPr lang="id-ID" sz="2400" dirty="0" smtClean="0"/>
              <a:t>Organisasi bisnis perlu menguasai  komunikasi dan informasi  agar supaya kreativitasnya memiliki keunggulan bersaing.</a:t>
            </a:r>
          </a:p>
          <a:p>
            <a:pPr algn="just"/>
            <a:endParaRPr lang="id-ID" sz="2400" dirty="0" smtClean="0"/>
          </a:p>
          <a:p>
            <a:pPr algn="just">
              <a:buNone/>
            </a:pPr>
            <a:endParaRPr lang="id-ID"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29354"/>
          </a:xfrm>
        </p:spPr>
        <p:txBody>
          <a:bodyPr>
            <a:normAutofit/>
          </a:bodyPr>
          <a:lstStyle/>
          <a:p>
            <a:endParaRPr lang="id-ID" sz="2400" dirty="0" smtClean="0"/>
          </a:p>
          <a:p>
            <a:endParaRPr lang="id-ID" sz="2400" dirty="0"/>
          </a:p>
          <a:p>
            <a:pPr algn="just">
              <a:buNone/>
            </a:pPr>
            <a:r>
              <a:rPr lang="id-ID" sz="2400" dirty="0" smtClean="0"/>
              <a:t>	Kreativitas </a:t>
            </a:r>
            <a:r>
              <a:rPr lang="id-ID" sz="2400" dirty="0"/>
              <a:t>sangat penting untuk kemajuan </a:t>
            </a:r>
            <a:r>
              <a:rPr lang="id-ID" sz="2400" dirty="0" smtClean="0"/>
              <a:t>organisasi:</a:t>
            </a:r>
          </a:p>
          <a:p>
            <a:pPr algn="just"/>
            <a:r>
              <a:rPr lang="id-ID" sz="2400" dirty="0" smtClean="0"/>
              <a:t>Sebagai </a:t>
            </a:r>
            <a:r>
              <a:rPr lang="id-ID" sz="2400" dirty="0"/>
              <a:t>sumber penciptaan </a:t>
            </a:r>
            <a:r>
              <a:rPr lang="id-ID" sz="2400" i="1" dirty="0"/>
              <a:t>nilai </a:t>
            </a:r>
            <a:r>
              <a:rPr lang="id-ID" sz="2400" dirty="0"/>
              <a:t>bagi stakeholder baik yang ada dalam organisasi maupun yang berada diluar oragnisasi. </a:t>
            </a:r>
            <a:endParaRPr lang="id-ID" sz="2400" dirty="0" smtClean="0"/>
          </a:p>
          <a:p>
            <a:pPr algn="just">
              <a:spcBef>
                <a:spcPts val="0"/>
              </a:spcBef>
            </a:pPr>
            <a:r>
              <a:rPr lang="id-ID" sz="2400" dirty="0" smtClean="0"/>
              <a:t>Fokus </a:t>
            </a:r>
            <a:r>
              <a:rPr lang="id-ID" sz="2400" dirty="0"/>
              <a:t>kreativitas adalah innovasi, penemuan produk dan jasa, pengembangan proses baru, cara baru dalam berkomunikasi dengan para pelanggan, cara baru mempengaruhi dan mempertahankan karyawan yang berbakat. </a:t>
            </a:r>
            <a:endParaRPr lang="id-ID" sz="2400" dirty="0" smtClean="0"/>
          </a:p>
          <a:p>
            <a:pPr algn="just">
              <a:spcBef>
                <a:spcPts val="0"/>
              </a:spcBef>
            </a:pPr>
            <a:r>
              <a:rPr lang="id-ID" sz="2400" dirty="0" smtClean="0"/>
              <a:t>Kreativitas </a:t>
            </a:r>
            <a:r>
              <a:rPr lang="id-ID" sz="2400" dirty="0"/>
              <a:t>sebagai </a:t>
            </a:r>
            <a:r>
              <a:rPr lang="id-ID" sz="2400" i="1" dirty="0"/>
              <a:t>core competence</a:t>
            </a:r>
            <a:r>
              <a:rPr lang="id-ID" sz="2400" dirty="0"/>
              <a:t> akan membantu perusahaan menciptakan produk, jasa, proses, atau ide yang lebih baik atau lebih baru</a:t>
            </a:r>
            <a:r>
              <a:rPr lang="id-ID" sz="2400" dirty="0" smtClean="0"/>
              <a:t>.</a:t>
            </a:r>
          </a:p>
          <a:p>
            <a:pPr algn="just">
              <a:spcBef>
                <a:spcPts val="0"/>
              </a:spcBef>
            </a:pPr>
            <a:endParaRPr lang="id-ID" sz="2400" dirty="0"/>
          </a:p>
          <a:p>
            <a:endParaRPr lang="id-ID"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endParaRPr lang="id-ID" sz="2400" dirty="0" smtClean="0"/>
          </a:p>
          <a:p>
            <a:endParaRPr lang="id-ID" sz="2400" dirty="0"/>
          </a:p>
          <a:p>
            <a:pPr algn="just">
              <a:buNone/>
            </a:pPr>
            <a:r>
              <a:rPr lang="id-ID" sz="2400" dirty="0" smtClean="0"/>
              <a:t>	Sekarang </a:t>
            </a:r>
            <a:r>
              <a:rPr lang="id-ID" sz="2400" dirty="0"/>
              <a:t>ini masih banyak manajer perusahaan mencoba menerapkan satu model sebagai satu-satunya model kreativitas sehingga hasilnya sering mengecewakan. Kegagalan  penerapan model tersebut disebabkan karena </a:t>
            </a:r>
            <a:r>
              <a:rPr lang="id-ID" sz="2400" i="1" dirty="0"/>
              <a:t>usaha baru</a:t>
            </a:r>
            <a:r>
              <a:rPr lang="id-ID" sz="2400" dirty="0"/>
              <a:t> memerlukan pendekatan baru terhadap kreativitas. Pelaksanaan terbaik (best parctices) dan kompetensi mungkin berbeda, tergantung pada yang apa diperlukan untuk mencapai situasi tertentu. </a:t>
            </a:r>
          </a:p>
          <a:p>
            <a:endParaRPr lang="id-ID"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786874" cy="6072230"/>
          </a:xfrm>
        </p:spPr>
        <p:txBody>
          <a:bodyPr>
            <a:normAutofit/>
          </a:bodyPr>
          <a:lstStyle/>
          <a:p>
            <a:pPr>
              <a:buNone/>
            </a:pPr>
            <a:r>
              <a:rPr lang="id-ID" sz="2400" b="1" dirty="0">
                <a:latin typeface="Times New Roman" pitchFamily="18" charset="0"/>
                <a:cs typeface="Times New Roman" pitchFamily="18" charset="0"/>
              </a:rPr>
              <a:t>Identifikasi </a:t>
            </a:r>
            <a:r>
              <a:rPr lang="id-ID" sz="2400" b="1" dirty="0" smtClean="0">
                <a:latin typeface="Times New Roman" pitchFamily="18" charset="0"/>
                <a:cs typeface="Times New Roman" pitchFamily="18" charset="0"/>
              </a:rPr>
              <a:t>Masalah:</a:t>
            </a:r>
            <a:endParaRPr lang="id-ID" sz="2400" dirty="0">
              <a:latin typeface="Times New Roman" pitchFamily="18" charset="0"/>
              <a:cs typeface="Times New Roman" pitchFamily="18" charset="0"/>
            </a:endParaRPr>
          </a:p>
          <a:p>
            <a:pPr algn="just">
              <a:buNone/>
            </a:pPr>
            <a:r>
              <a:rPr lang="id-ID" dirty="0" smtClean="0"/>
              <a:t>		</a:t>
            </a:r>
            <a:r>
              <a:rPr lang="id-ID" sz="2200" dirty="0" smtClean="0">
                <a:latin typeface="Times New Roman" pitchFamily="18" charset="0"/>
                <a:cs typeface="Times New Roman" pitchFamily="18" charset="0"/>
              </a:rPr>
              <a:t>Berdasarkan </a:t>
            </a:r>
            <a:r>
              <a:rPr lang="id-ID" sz="2200" dirty="0">
                <a:latin typeface="Times New Roman" pitchFamily="18" charset="0"/>
                <a:cs typeface="Times New Roman" pitchFamily="18" charset="0"/>
              </a:rPr>
              <a:t>uraian </a:t>
            </a:r>
            <a:r>
              <a:rPr lang="id-ID" sz="2200" dirty="0" smtClean="0">
                <a:latin typeface="Times New Roman" pitchFamily="18" charset="0"/>
                <a:cs typeface="Times New Roman" pitchFamily="18" charset="0"/>
              </a:rPr>
              <a:t>pendahuluan, diidentifikasi </a:t>
            </a:r>
            <a:r>
              <a:rPr lang="id-ID" sz="2200" dirty="0">
                <a:latin typeface="Times New Roman" pitchFamily="18" charset="0"/>
                <a:cs typeface="Times New Roman" pitchFamily="18" charset="0"/>
              </a:rPr>
              <a:t>permasalahan bahwa hampir tidak ada organisasi yang berbasis komunikasi dan informasi. Hal ini </a:t>
            </a:r>
            <a:r>
              <a:rPr lang="id-ID" sz="2200" dirty="0" smtClean="0">
                <a:latin typeface="Times New Roman" pitchFamily="18" charset="0"/>
                <a:cs typeface="Times New Roman" pitchFamily="18" charset="0"/>
              </a:rPr>
              <a:t>menghambat </a:t>
            </a:r>
            <a:r>
              <a:rPr lang="id-ID" sz="2200" dirty="0">
                <a:latin typeface="Times New Roman" pitchFamily="18" charset="0"/>
                <a:cs typeface="Times New Roman" pitchFamily="18" charset="0"/>
              </a:rPr>
              <a:t>terciptanya kreativitas dalam sebuah organisasi. Berdasarkan </a:t>
            </a:r>
            <a:r>
              <a:rPr lang="id-ID" sz="2200" dirty="0" smtClean="0">
                <a:latin typeface="Times New Roman" pitchFamily="18" charset="0"/>
                <a:cs typeface="Times New Roman" pitchFamily="18" charset="0"/>
              </a:rPr>
              <a:t>hasil </a:t>
            </a:r>
            <a:r>
              <a:rPr lang="id-ID" sz="2200" dirty="0">
                <a:latin typeface="Times New Roman" pitchFamily="18" charset="0"/>
                <a:cs typeface="Times New Roman" pitchFamily="18" charset="0"/>
              </a:rPr>
              <a:t>survei menunjukkan para manajer hanya 63% yang memberikan respek terhadap komunikasi dan informasi. Pada survei yang lain menempatkan skill para manajernya dalam “listening and asking questions” hanya rata-rata 3,6 dari skala 5 poin. </a:t>
            </a:r>
            <a:r>
              <a:rPr lang="id-ID" sz="2200" dirty="0" smtClean="0">
                <a:latin typeface="Times New Roman" pitchFamily="18" charset="0"/>
                <a:cs typeface="Times New Roman" pitchFamily="18" charset="0"/>
              </a:rPr>
              <a:t>Memperhatikan </a:t>
            </a:r>
            <a:r>
              <a:rPr lang="id-ID" sz="2200" dirty="0">
                <a:latin typeface="Times New Roman" pitchFamily="18" charset="0"/>
                <a:cs typeface="Times New Roman" pitchFamily="18" charset="0"/>
              </a:rPr>
              <a:t>identifikasi masalah tersebut, </a:t>
            </a:r>
            <a:r>
              <a:rPr lang="fi-FI" sz="2200" dirty="0">
                <a:latin typeface="Times New Roman" pitchFamily="18" charset="0"/>
                <a:cs typeface="Times New Roman" pitchFamily="18" charset="0"/>
              </a:rPr>
              <a:t>maka dapat dikemukakan beberapa rumusan masalah sebagai berikut:</a:t>
            </a:r>
            <a:endParaRPr lang="id-ID" sz="2200" dirty="0">
              <a:latin typeface="Times New Roman" pitchFamily="18" charset="0"/>
              <a:cs typeface="Times New Roman" pitchFamily="18" charset="0"/>
            </a:endParaRPr>
          </a:p>
          <a:p>
            <a:pPr marL="914400" lvl="1" indent="-514350" algn="just">
              <a:buFont typeface="+mj-lt"/>
              <a:buAutoNum type="arabicPeriod"/>
            </a:pPr>
            <a:r>
              <a:rPr lang="id-ID" sz="2200" dirty="0">
                <a:latin typeface="Times New Roman" pitchFamily="18" charset="0"/>
                <a:cs typeface="Times New Roman" pitchFamily="18" charset="0"/>
              </a:rPr>
              <a:t>Bagaimanakah peran komunikasi dalam perilaku organisasi </a:t>
            </a:r>
            <a:r>
              <a:rPr lang="id-ID" sz="2200" dirty="0" smtClean="0">
                <a:latin typeface="Times New Roman" pitchFamily="18" charset="0"/>
                <a:cs typeface="Times New Roman" pitchFamily="18" charset="0"/>
              </a:rPr>
              <a:t>?</a:t>
            </a:r>
          </a:p>
          <a:p>
            <a:pPr marL="914400" lvl="1" indent="-514350" algn="just">
              <a:buFont typeface="+mj-lt"/>
              <a:buAutoNum type="arabicPeriod"/>
            </a:pPr>
            <a:r>
              <a:rPr lang="id-ID" sz="2200" dirty="0" smtClean="0">
                <a:latin typeface="Times New Roman" pitchFamily="18" charset="0"/>
                <a:cs typeface="Times New Roman" pitchFamily="18" charset="0"/>
              </a:rPr>
              <a:t>Bagaimanakah </a:t>
            </a:r>
            <a:r>
              <a:rPr lang="id-ID" sz="2200" dirty="0">
                <a:latin typeface="Times New Roman" pitchFamily="18" charset="0"/>
                <a:cs typeface="Times New Roman" pitchFamily="18" charset="0"/>
              </a:rPr>
              <a:t>peran kreativitas dalam perilaku organisasi </a:t>
            </a:r>
            <a:r>
              <a:rPr lang="id-ID" sz="2200" dirty="0" smtClean="0">
                <a:latin typeface="Times New Roman" pitchFamily="18" charset="0"/>
                <a:cs typeface="Times New Roman" pitchFamily="18" charset="0"/>
              </a:rPr>
              <a:t>?</a:t>
            </a:r>
          </a:p>
          <a:p>
            <a:pPr marL="914400" lvl="1" indent="-514350" algn="just">
              <a:buFont typeface="+mj-lt"/>
              <a:buAutoNum type="arabicPeriod"/>
            </a:pPr>
            <a:r>
              <a:rPr lang="id-ID" sz="2200" dirty="0" smtClean="0">
                <a:latin typeface="Times New Roman" pitchFamily="18" charset="0"/>
                <a:cs typeface="Times New Roman" pitchFamily="18" charset="0"/>
              </a:rPr>
              <a:t>Apakah </a:t>
            </a:r>
            <a:r>
              <a:rPr lang="id-ID" sz="2200" dirty="0">
                <a:latin typeface="Times New Roman" pitchFamily="18" charset="0"/>
                <a:cs typeface="Times New Roman" pitchFamily="18" charset="0"/>
              </a:rPr>
              <a:t>organisasi yang berbasis komunikasi dan informasi akan mendorong kreativitas ? </a:t>
            </a:r>
          </a:p>
          <a:p>
            <a:pPr algn="just">
              <a:buNone/>
            </a:pPr>
            <a:endParaRPr lang="id-ID" sz="31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72518" cy="6143668"/>
          </a:xfrm>
        </p:spPr>
        <p:txBody>
          <a:bodyPr>
            <a:normAutofit/>
          </a:bodyPr>
          <a:lstStyle/>
          <a:p>
            <a:pPr>
              <a:buNone/>
            </a:pPr>
            <a:r>
              <a:rPr lang="id-ID" sz="2000" b="1" dirty="0" smtClean="0"/>
              <a:t>	</a:t>
            </a:r>
          </a:p>
          <a:p>
            <a:pPr>
              <a:buNone/>
            </a:pPr>
            <a:endParaRPr lang="id-ID" sz="2000" b="1" dirty="0"/>
          </a:p>
          <a:p>
            <a:pPr>
              <a:buNone/>
            </a:pPr>
            <a:endParaRPr lang="id-ID" sz="2000" b="1" dirty="0" smtClean="0"/>
          </a:p>
          <a:p>
            <a:pPr>
              <a:buNone/>
            </a:pPr>
            <a:r>
              <a:rPr lang="id-ID" sz="2000" b="1" dirty="0"/>
              <a:t>	</a:t>
            </a:r>
            <a:r>
              <a:rPr lang="id-ID" sz="2400" b="1" dirty="0" smtClean="0">
                <a:latin typeface="Times New Roman" pitchFamily="18" charset="0"/>
                <a:cs typeface="Times New Roman" pitchFamily="18" charset="0"/>
              </a:rPr>
              <a:t>Tujuan Pengkajian:</a:t>
            </a:r>
            <a:endParaRPr lang="id-ID" sz="2400" dirty="0">
              <a:latin typeface="Times New Roman" pitchFamily="18" charset="0"/>
              <a:cs typeface="Times New Roman" pitchFamily="18" charset="0"/>
            </a:endParaRPr>
          </a:p>
          <a:p>
            <a:pPr>
              <a:buNone/>
            </a:pPr>
            <a:r>
              <a:rPr lang="id-ID" sz="2000" dirty="0" smtClean="0"/>
              <a:t>	</a:t>
            </a:r>
            <a:r>
              <a:rPr lang="id-ID" sz="2000" dirty="0" smtClean="0">
                <a:latin typeface="Times New Roman" pitchFamily="18" charset="0"/>
                <a:cs typeface="Times New Roman" pitchFamily="18" charset="0"/>
              </a:rPr>
              <a:t>Adapun </a:t>
            </a:r>
            <a:r>
              <a:rPr lang="id-ID" sz="2000" dirty="0">
                <a:latin typeface="Times New Roman" pitchFamily="18" charset="0"/>
                <a:cs typeface="Times New Roman" pitchFamily="18" charset="0"/>
              </a:rPr>
              <a:t>yang menjadi tujuan pengkajian adalah sebagai berikut:</a:t>
            </a:r>
          </a:p>
          <a:p>
            <a:pPr lvl="1" algn="just"/>
            <a:r>
              <a:rPr lang="id-ID" sz="2000" dirty="0">
                <a:latin typeface="Times New Roman" pitchFamily="18" charset="0"/>
                <a:cs typeface="Times New Roman" pitchFamily="18" charset="0"/>
              </a:rPr>
              <a:t>untuk </a:t>
            </a:r>
            <a:r>
              <a:rPr lang="id-ID" sz="2000" dirty="0" smtClean="0">
                <a:latin typeface="Times New Roman" pitchFamily="18" charset="0"/>
                <a:cs typeface="Times New Roman" pitchFamily="18" charset="0"/>
              </a:rPr>
              <a:t>mendeskripsikan </a:t>
            </a:r>
            <a:r>
              <a:rPr lang="id-ID" sz="2000" dirty="0">
                <a:latin typeface="Times New Roman" pitchFamily="18" charset="0"/>
                <a:cs typeface="Times New Roman" pitchFamily="18" charset="0"/>
              </a:rPr>
              <a:t>pentingnya komunikasi dan informasi, hal ini akan mendorong munculnya kreativitas pada semua anggota/karyawan dalam sebuah organsisi.</a:t>
            </a:r>
          </a:p>
          <a:p>
            <a:pPr lvl="1" algn="just"/>
            <a:r>
              <a:rPr lang="id-ID" sz="2000" dirty="0">
                <a:latin typeface="Times New Roman" pitchFamily="18" charset="0"/>
                <a:cs typeface="Times New Roman" pitchFamily="18" charset="0"/>
              </a:rPr>
              <a:t>Menjelaskan pentingnya komunikasi dan informasi dalam organisasi.</a:t>
            </a:r>
          </a:p>
          <a:p>
            <a:pPr lvl="1" algn="just"/>
            <a:r>
              <a:rPr lang="id-ID" sz="2000" dirty="0">
                <a:latin typeface="Times New Roman" pitchFamily="18" charset="0"/>
                <a:cs typeface="Times New Roman" pitchFamily="18" charset="0"/>
              </a:rPr>
              <a:t>Menjelaskan pentingnya kreativitas dalam organisasi khusunya dalam era persaingan yang semakin ketat dewasa ini.</a:t>
            </a:r>
          </a:p>
          <a:p>
            <a:pPr lvl="1" algn="just"/>
            <a:r>
              <a:rPr lang="id-ID" sz="2000" dirty="0">
                <a:latin typeface="Times New Roman" pitchFamily="18" charset="0"/>
                <a:cs typeface="Times New Roman" pitchFamily="18" charset="0"/>
              </a:rPr>
              <a:t>Untuk mengetahui kaitan antara </a:t>
            </a:r>
            <a:r>
              <a:rPr lang="id-ID" sz="2000" dirty="0" smtClean="0">
                <a:latin typeface="Times New Roman" pitchFamily="18" charset="0"/>
                <a:cs typeface="Times New Roman" pitchFamily="18" charset="0"/>
              </a:rPr>
              <a:t>komunikasi dan informasi </a:t>
            </a:r>
            <a:r>
              <a:rPr lang="id-ID" sz="2000" dirty="0">
                <a:latin typeface="Times New Roman" pitchFamily="18" charset="0"/>
                <a:cs typeface="Times New Roman" pitchFamily="18" charset="0"/>
              </a:rPr>
              <a:t>serta kreativitas dalam organisasi.</a:t>
            </a:r>
          </a:p>
          <a:p>
            <a:endParaRPr lang="id-ID"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3857651"/>
          </a:xfrm>
        </p:spPr>
        <p:txBody>
          <a:bodyPr>
            <a:normAutofit fontScale="85000" lnSpcReduction="10000"/>
          </a:bodyPr>
          <a:lstStyle/>
          <a:p>
            <a:pPr>
              <a:buNone/>
            </a:pPr>
            <a:r>
              <a:rPr lang="id-ID" sz="2600" b="1" dirty="0"/>
              <a:t>Metode </a:t>
            </a:r>
            <a:r>
              <a:rPr lang="id-ID" sz="2600" b="1" dirty="0" smtClean="0"/>
              <a:t>Pengkajian</a:t>
            </a:r>
          </a:p>
          <a:p>
            <a:pPr>
              <a:buNone/>
            </a:pPr>
            <a:endParaRPr lang="id-ID" sz="2000" dirty="0"/>
          </a:p>
          <a:p>
            <a:pPr algn="just">
              <a:buNone/>
            </a:pPr>
            <a:r>
              <a:rPr lang="id-ID" sz="2000" dirty="0" smtClean="0"/>
              <a:t>	</a:t>
            </a:r>
            <a:r>
              <a:rPr lang="id-ID" sz="2200" dirty="0" smtClean="0"/>
              <a:t>Pengkajian </a:t>
            </a:r>
            <a:r>
              <a:rPr lang="id-ID" sz="2200" dirty="0"/>
              <a:t>ini lebih bersifat teoritis, sehingga metode yang dipakai lebih bersifat analisis deskriptif. </a:t>
            </a:r>
            <a:endParaRPr lang="id-ID" sz="2200" dirty="0" smtClean="0"/>
          </a:p>
          <a:p>
            <a:pPr algn="just">
              <a:buNone/>
            </a:pPr>
            <a:endParaRPr lang="id-ID" sz="2200" dirty="0" smtClean="0"/>
          </a:p>
          <a:p>
            <a:pPr algn="just">
              <a:buNone/>
            </a:pPr>
            <a:r>
              <a:rPr lang="id-ID" sz="2200" dirty="0" smtClean="0"/>
              <a:t>	Analisis </a:t>
            </a:r>
            <a:r>
              <a:rPr lang="id-ID" sz="2200" dirty="0"/>
              <a:t>deskriptif ini diharapkan mampu memberikan gambaran secara jelas tentang permasalahan yang berkaitan dengan peran penting komunikasi dan informasi serta kreativitas dalam sebuah organisasi.  </a:t>
            </a:r>
            <a:endParaRPr lang="id-ID" sz="2200" dirty="0" smtClean="0"/>
          </a:p>
          <a:p>
            <a:pPr algn="just">
              <a:buNone/>
            </a:pPr>
            <a:r>
              <a:rPr lang="id-ID" sz="2200" dirty="0"/>
              <a:t>	</a:t>
            </a:r>
            <a:endParaRPr lang="id-ID" sz="2200" dirty="0" smtClean="0"/>
          </a:p>
          <a:p>
            <a:pPr algn="just">
              <a:buNone/>
            </a:pPr>
            <a:r>
              <a:rPr lang="id-ID" sz="2200" dirty="0"/>
              <a:t>	</a:t>
            </a:r>
            <a:r>
              <a:rPr lang="id-ID" sz="2200" dirty="0" smtClean="0"/>
              <a:t>Oleh </a:t>
            </a:r>
            <a:r>
              <a:rPr lang="id-ID" sz="2200" dirty="0"/>
              <a:t>karena itu, dalam kajian ini lebih banyak mempergunakan data sekunder yang dikumpulkan melalui studi kepustakaan. Sumber-sumber yang dijadikan dasar dalam pengkajian ini berasal dari textbooks dan sumber bacaan lain seperti jurnal.</a:t>
            </a:r>
          </a:p>
          <a:p>
            <a:endParaRPr lang="id-ID"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552</TotalTime>
  <Words>1339</Words>
  <Application>Microsoft Office PowerPoint</Application>
  <PresentationFormat>On-screen Show (4:3)</PresentationFormat>
  <Paragraphs>284</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bakri</dc:creator>
  <cp:lastModifiedBy>Universitas Komputer Indonesia</cp:lastModifiedBy>
  <cp:revision>62</cp:revision>
  <dcterms:created xsi:type="dcterms:W3CDTF">2008-11-18T00:07:34Z</dcterms:created>
  <dcterms:modified xsi:type="dcterms:W3CDTF">2010-03-09T11:53:10Z</dcterms:modified>
</cp:coreProperties>
</file>