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5"/>
  </p:notesMasterIdLst>
  <p:sldIdLst>
    <p:sldId id="263" r:id="rId2"/>
    <p:sldId id="261" r:id="rId3"/>
    <p:sldId id="266" r:id="rId4"/>
    <p:sldId id="267" r:id="rId5"/>
    <p:sldId id="273" r:id="rId6"/>
    <p:sldId id="278" r:id="rId7"/>
    <p:sldId id="280" r:id="rId8"/>
    <p:sldId id="281" r:id="rId9"/>
    <p:sldId id="272" r:id="rId10"/>
    <p:sldId id="274" r:id="rId11"/>
    <p:sldId id="268" r:id="rId12"/>
    <p:sldId id="270" r:id="rId13"/>
    <p:sldId id="275" r:id="rId14"/>
    <p:sldId id="269" r:id="rId15"/>
    <p:sldId id="271" r:id="rId16"/>
    <p:sldId id="282" r:id="rId17"/>
    <p:sldId id="284" r:id="rId18"/>
    <p:sldId id="288" r:id="rId19"/>
    <p:sldId id="290" r:id="rId20"/>
    <p:sldId id="287" r:id="rId21"/>
    <p:sldId id="291" r:id="rId22"/>
    <p:sldId id="292" r:id="rId23"/>
    <p:sldId id="29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6" d="100"/>
          <a:sy n="76" d="100"/>
        </p:scale>
        <p:origin x="-2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64D167-FA55-4F98-A24E-DB456AB5131A}" type="datetimeFigureOut">
              <a:rPr lang="en-US" smtClean="0"/>
              <a:pPr/>
              <a:t>4/20/2010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D298A6-114A-43C5-BB8C-7C454639C59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5"/>
          <p:cNvSpPr>
            <a:spLocks noGrp="1" noChangeArrowheads="1"/>
          </p:cNvSpPr>
          <p:nvPr>
            <p:ph type="hdr" sz="quarter"/>
          </p:nvPr>
        </p:nvSpPr>
        <p:spPr>
          <a:noFill/>
        </p:spPr>
        <p:txBody>
          <a:bodyPr/>
          <a:lstStyle/>
          <a:p>
            <a:r>
              <a:rPr lang="en-US"/>
              <a:t>HumanResourceOnLine@Yahoogroups.com</a:t>
            </a:r>
          </a:p>
        </p:txBody>
      </p:sp>
      <p:sp>
        <p:nvSpPr>
          <p:cNvPr id="62467" name="Rectangle 10"/>
          <p:cNvSpPr>
            <a:spLocks noGrp="1" noChangeArrowheads="1"/>
          </p:cNvSpPr>
          <p:nvPr>
            <p:ph type="sldNum" sz="quarter"/>
          </p:nvPr>
        </p:nvSpPr>
        <p:spPr>
          <a:noFill/>
        </p:spPr>
        <p:txBody>
          <a:bodyPr/>
          <a:lstStyle/>
          <a:p>
            <a:fld id="{C7CE3973-0212-4A6D-8984-A282C206EE0F}" type="slidenum">
              <a:rPr lang="en-US"/>
              <a:pPr/>
              <a:t>10</a:t>
            </a:fld>
            <a:endParaRPr lang="en-US"/>
          </a:p>
        </p:txBody>
      </p:sp>
      <p:sp>
        <p:nvSpPr>
          <p:cNvPr id="6246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ea typeface="MS Gothic" charset="0"/>
              <a:cs typeface="MS Gothic" charset="0"/>
            </a:endParaRPr>
          </a:p>
        </p:txBody>
      </p:sp>
      <p:sp>
        <p:nvSpPr>
          <p:cNvPr id="62469" name="Rectangle 2"/>
          <p:cNvSpPr txBox="1">
            <a:spLocks noGrp="1" noChangeArrowheads="1"/>
          </p:cNvSpPr>
          <p:nvPr>
            <p:ph type="body"/>
          </p:nvPr>
        </p:nvSpPr>
        <p:spPr>
          <a:xfrm>
            <a:off x="685800" y="4343400"/>
            <a:ext cx="5481638" cy="4111625"/>
          </a:xfrm>
          <a:noFill/>
          <a:ln/>
        </p:spPr>
        <p:txBody>
          <a:bodyPr wrap="none" anchor="ct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D5D678-E18E-4CA7-97A3-1E9C873A2739}" type="slidenum">
              <a:rPr lang="en-US"/>
              <a:pPr/>
              <a:t>11</a:t>
            </a:fld>
            <a:endParaRPr lang="en-US"/>
          </a:p>
        </p:txBody>
      </p:sp>
      <p:sp>
        <p:nvSpPr>
          <p:cNvPr id="31746" name="Rectangle 2"/>
          <p:cNvSpPr>
            <a:spLocks noGrp="1" noChangeArrowheads="1"/>
          </p:cNvSpPr>
          <p:nvPr>
            <p:ph type="body" idx="1"/>
          </p:nvPr>
        </p:nvSpPr>
        <p:spPr>
          <a:xfrm>
            <a:off x="912813" y="4343400"/>
            <a:ext cx="5029200" cy="4114800"/>
          </a:xfrm>
          <a:ln/>
        </p:spPr>
        <p:txBody>
          <a:bodyPr lIns="93625" tIns="47605" rIns="93625" bIns="47605"/>
          <a:lstStyle/>
          <a:p>
            <a:endParaRPr lang="id-ID"/>
          </a:p>
        </p:txBody>
      </p:sp>
      <p:sp>
        <p:nvSpPr>
          <p:cNvPr id="31747" name="Rectangle 3"/>
          <p:cNvSpPr>
            <a:spLocks noGrp="1" noRot="1" noChangeAspect="1" noChangeArrowheads="1" noTextEdit="1"/>
          </p:cNvSpPr>
          <p:nvPr>
            <p:ph type="sldImg"/>
          </p:nvPr>
        </p:nvSpPr>
        <p:spPr>
          <a:xfrm>
            <a:off x="1147763" y="685800"/>
            <a:ext cx="4565650" cy="3425825"/>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5"/>
          <p:cNvSpPr>
            <a:spLocks noGrp="1" noChangeArrowheads="1"/>
          </p:cNvSpPr>
          <p:nvPr>
            <p:ph type="hdr" sz="quarter"/>
          </p:nvPr>
        </p:nvSpPr>
        <p:spPr>
          <a:noFill/>
        </p:spPr>
        <p:txBody>
          <a:bodyPr/>
          <a:lstStyle/>
          <a:p>
            <a:r>
              <a:rPr lang="en-US"/>
              <a:t>HumanResourceOnLine@Yahoogroups.com</a:t>
            </a:r>
          </a:p>
        </p:txBody>
      </p:sp>
      <p:sp>
        <p:nvSpPr>
          <p:cNvPr id="63491" name="Rectangle 10"/>
          <p:cNvSpPr>
            <a:spLocks noGrp="1" noChangeArrowheads="1"/>
          </p:cNvSpPr>
          <p:nvPr>
            <p:ph type="sldNum" sz="quarter"/>
          </p:nvPr>
        </p:nvSpPr>
        <p:spPr>
          <a:noFill/>
        </p:spPr>
        <p:txBody>
          <a:bodyPr/>
          <a:lstStyle/>
          <a:p>
            <a:fld id="{CFDF62BF-FD88-45AF-A70C-BBC7C8849748}" type="slidenum">
              <a:rPr lang="en-US"/>
              <a:pPr/>
              <a:t>13</a:t>
            </a:fld>
            <a:endParaRPr lang="en-US"/>
          </a:p>
        </p:txBody>
      </p:sp>
      <p:sp>
        <p:nvSpPr>
          <p:cNvPr id="63492"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ea typeface="MS Gothic" charset="0"/>
              <a:cs typeface="MS Gothic" charset="0"/>
            </a:endParaRPr>
          </a:p>
        </p:txBody>
      </p:sp>
      <p:sp>
        <p:nvSpPr>
          <p:cNvPr id="63493" name="Rectangle 2"/>
          <p:cNvSpPr txBox="1">
            <a:spLocks noGrp="1" noChangeArrowheads="1"/>
          </p:cNvSpPr>
          <p:nvPr>
            <p:ph type="body"/>
          </p:nvPr>
        </p:nvSpPr>
        <p:spPr>
          <a:xfrm>
            <a:off x="685800" y="4343400"/>
            <a:ext cx="5481638" cy="4111625"/>
          </a:xfrm>
          <a:noFill/>
          <a:ln/>
        </p:spPr>
        <p:txBody>
          <a:bodyPr wrap="none" anchor="ct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093CEC-D436-4B22-B9DF-6BBF7ACAD119}" type="slidenum">
              <a:rPr lang="en-US"/>
              <a:pPr/>
              <a:t>14</a:t>
            </a:fld>
            <a:endParaRPr lang="en-US"/>
          </a:p>
        </p:txBody>
      </p:sp>
      <p:sp>
        <p:nvSpPr>
          <p:cNvPr id="12290" name="Rectangle 2"/>
          <p:cNvSpPr>
            <a:spLocks noGrp="1" noChangeArrowheads="1"/>
          </p:cNvSpPr>
          <p:nvPr>
            <p:ph type="body" idx="1"/>
          </p:nvPr>
        </p:nvSpPr>
        <p:spPr>
          <a:xfrm>
            <a:off x="912813" y="4343400"/>
            <a:ext cx="5029200" cy="4114800"/>
          </a:xfrm>
          <a:ln/>
        </p:spPr>
        <p:txBody>
          <a:bodyPr lIns="93625" tIns="47605" rIns="93625" bIns="47605"/>
          <a:lstStyle/>
          <a:p>
            <a:endParaRPr lang="id-ID"/>
          </a:p>
        </p:txBody>
      </p:sp>
      <p:sp>
        <p:nvSpPr>
          <p:cNvPr id="12291" name="Rectangle 3"/>
          <p:cNvSpPr>
            <a:spLocks noGrp="1" noRot="1" noChangeAspect="1" noChangeArrowheads="1" noTextEdit="1"/>
          </p:cNvSpPr>
          <p:nvPr>
            <p:ph type="sldImg"/>
          </p:nvPr>
        </p:nvSpPr>
        <p:spPr>
          <a:xfrm>
            <a:off x="1147763" y="685800"/>
            <a:ext cx="4565650" cy="3425825"/>
          </a:xfrm>
          <a:ln w="12700" cap="flat">
            <a:solidFill>
              <a:schemeClr val="tx1"/>
            </a:solidFill>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47D8CB-50D2-4D77-9BBC-69818A2F0F18}" type="slidenum">
              <a:rPr lang="en-US"/>
              <a:pPr/>
              <a:t>15</a:t>
            </a:fld>
            <a:endParaRPr lang="en-US"/>
          </a:p>
        </p:txBody>
      </p:sp>
      <p:sp>
        <p:nvSpPr>
          <p:cNvPr id="14338" name="Rectangle 2"/>
          <p:cNvSpPr>
            <a:spLocks noGrp="1" noChangeArrowheads="1"/>
          </p:cNvSpPr>
          <p:nvPr>
            <p:ph type="body" idx="1"/>
          </p:nvPr>
        </p:nvSpPr>
        <p:spPr>
          <a:xfrm>
            <a:off x="912813" y="4343400"/>
            <a:ext cx="5029200" cy="4114800"/>
          </a:xfrm>
          <a:ln/>
        </p:spPr>
        <p:txBody>
          <a:bodyPr lIns="93625" tIns="47605" rIns="93625" bIns="47605"/>
          <a:lstStyle/>
          <a:p>
            <a:endParaRPr lang="id-ID"/>
          </a:p>
        </p:txBody>
      </p:sp>
      <p:sp>
        <p:nvSpPr>
          <p:cNvPr id="14339" name="Rectangle 3"/>
          <p:cNvSpPr>
            <a:spLocks noGrp="1" noRot="1" noChangeAspect="1" noChangeArrowheads="1" noTextEdit="1"/>
          </p:cNvSpPr>
          <p:nvPr>
            <p:ph type="sldImg"/>
          </p:nvPr>
        </p:nvSpPr>
        <p:spPr>
          <a:xfrm>
            <a:off x="1147763" y="685800"/>
            <a:ext cx="4565650" cy="3425825"/>
          </a:xfrm>
          <a:ln w="12700" cap="flat">
            <a:solidFill>
              <a:schemeClr val="tx1"/>
            </a:solid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4/20/2010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4/20/2010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4/20/2010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4/20/2010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295400"/>
            <a:ext cx="8305800" cy="1752600"/>
          </a:xfrm>
        </p:spPr>
        <p:txBody>
          <a:bodyPr rtlCol="0">
            <a:normAutofit/>
          </a:bodyPr>
          <a:lstStyle/>
          <a:p>
            <a:pPr fontAlgn="auto">
              <a:spcAft>
                <a:spcPts val="0"/>
              </a:spcAft>
              <a:defRPr/>
            </a:pPr>
            <a:r>
              <a:rPr lang="en-US" sz="3600" dirty="0" smtClean="0">
                <a:solidFill>
                  <a:schemeClr val="accent1">
                    <a:satMod val="150000"/>
                  </a:schemeClr>
                </a:solidFill>
              </a:rPr>
              <a:t>COMPETENCIES </a:t>
            </a:r>
            <a:r>
              <a:rPr lang="en-US" sz="3600" dirty="0" smtClean="0">
                <a:solidFill>
                  <a:schemeClr val="accent1">
                    <a:satMod val="150000"/>
                  </a:schemeClr>
                </a:solidFill>
              </a:rPr>
              <a:t> AND </a:t>
            </a:r>
            <a:r>
              <a:rPr lang="en-US" sz="3600" dirty="0" smtClean="0">
                <a:solidFill>
                  <a:schemeClr val="accent1">
                    <a:satMod val="150000"/>
                  </a:schemeClr>
                </a:solidFill>
              </a:rPr>
              <a:t>COMITMENT IN ORGANIZATIONAL </a:t>
            </a:r>
            <a:r>
              <a:rPr lang="en-US" sz="3600" dirty="0" smtClean="0">
                <a:solidFill>
                  <a:srgbClr val="4FBD7C"/>
                </a:solidFill>
              </a:rPr>
              <a:t> </a:t>
            </a:r>
            <a:br>
              <a:rPr lang="en-US" sz="3600" dirty="0" smtClean="0">
                <a:solidFill>
                  <a:srgbClr val="4FBD7C"/>
                </a:solidFill>
              </a:rPr>
            </a:br>
            <a:endParaRPr lang="en-US" sz="3600" dirty="0" smtClean="0">
              <a:solidFill>
                <a:srgbClr val="4FBD7C"/>
              </a:solidFill>
            </a:endParaRPr>
          </a:p>
        </p:txBody>
      </p:sp>
      <p:sp>
        <p:nvSpPr>
          <p:cNvPr id="8" name="Cloud Callout 7"/>
          <p:cNvSpPr/>
          <p:nvPr/>
        </p:nvSpPr>
        <p:spPr>
          <a:xfrm>
            <a:off x="2971800" y="2286000"/>
            <a:ext cx="3505200" cy="2362200"/>
          </a:xfrm>
          <a:prstGeom prst="cloudCallout">
            <a:avLst/>
          </a:prstGeom>
          <a:solidFill>
            <a:srgbClr val="4FBD7C"/>
          </a:solidFill>
          <a:ln>
            <a:noFill/>
          </a:ln>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5" name="Rectangle 1"/>
          <p:cNvSpPr>
            <a:spLocks noChangeArrowheads="1"/>
          </p:cNvSpPr>
          <p:nvPr/>
        </p:nvSpPr>
        <p:spPr bwMode="auto">
          <a:xfrm>
            <a:off x="3429000" y="3048000"/>
            <a:ext cx="2971800" cy="400110"/>
          </a:xfrm>
          <a:prstGeom prst="rect">
            <a:avLst/>
          </a:prstGeom>
          <a:noFill/>
          <a:ln w="9525">
            <a:noFill/>
            <a:miter lim="800000"/>
            <a:headEnd/>
            <a:tailEnd/>
          </a:ln>
        </p:spPr>
        <p:txBody>
          <a:bodyPr wrap="square" anchor="ctr">
            <a:spAutoFit/>
          </a:bodyPr>
          <a:lstStyle/>
          <a:p>
            <a:pPr>
              <a:tabLst>
                <a:tab pos="228600" algn="l"/>
              </a:tabLst>
            </a:pPr>
            <a:r>
              <a:rPr lang="en-US" sz="2000" i="1" dirty="0" smtClean="0">
                <a:solidFill>
                  <a:schemeClr val="bg1"/>
                </a:solidFill>
                <a:latin typeface="Times New Roman" pitchFamily="18" charset="0"/>
                <a:cs typeface="Times New Roman" pitchFamily="18" charset="0"/>
              </a:rPr>
              <a:t>Prof. Dr. </a:t>
            </a:r>
            <a:r>
              <a:rPr lang="en-US" sz="2000" i="1" dirty="0" err="1" smtClean="0">
                <a:solidFill>
                  <a:schemeClr val="bg1"/>
                </a:solidFill>
                <a:latin typeface="Times New Roman" pitchFamily="18" charset="0"/>
                <a:cs typeface="Times New Roman" pitchFamily="18" charset="0"/>
              </a:rPr>
              <a:t>Umi</a:t>
            </a:r>
            <a:r>
              <a:rPr lang="en-US" sz="2000" i="1" dirty="0" smtClean="0">
                <a:solidFill>
                  <a:schemeClr val="bg1"/>
                </a:solidFill>
                <a:latin typeface="Times New Roman" pitchFamily="18" charset="0"/>
                <a:cs typeface="Times New Roman" pitchFamily="18" charset="0"/>
              </a:rPr>
              <a:t> </a:t>
            </a:r>
            <a:r>
              <a:rPr lang="en-US" sz="2000" i="1" dirty="0" err="1" smtClean="0">
                <a:solidFill>
                  <a:schemeClr val="bg1"/>
                </a:solidFill>
                <a:latin typeface="Times New Roman" pitchFamily="18" charset="0"/>
                <a:cs typeface="Times New Roman" pitchFamily="18" charset="0"/>
              </a:rPr>
              <a:t>Narimawati</a:t>
            </a:r>
            <a:endParaRPr lang="en-US" sz="2000" i="1" dirty="0" smtClean="0">
              <a:solidFill>
                <a:schemeClr val="bg1"/>
              </a:solidFill>
              <a:latin typeface="Times New Roman" pitchFamily="18" charset="0"/>
              <a:cs typeface="Times New Roman" pitchFamily="18" charset="0"/>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7"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900" decel="100000" fill="hold"/>
                                        <p:tgtEl>
                                          <p:spTgt spid="8"/>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9" presetClass="entr" presetSubtype="0" decel="100000" fill="hold" grpId="0" nodeType="clickEffect">
                                  <p:stCondLst>
                                    <p:cond delay="0"/>
                                  </p:stCondLst>
                                  <p:childTnLst>
                                    <p:set>
                                      <p:cBhvr>
                                        <p:cTn id="24" dur="1" fill="hold">
                                          <p:stCondLst>
                                            <p:cond delay="0"/>
                                          </p:stCondLst>
                                        </p:cTn>
                                        <p:tgtEl>
                                          <p:spTgt spid="1025"/>
                                        </p:tgtEl>
                                        <p:attrNameLst>
                                          <p:attrName>style.visibility</p:attrName>
                                        </p:attrNameLst>
                                      </p:cBhvr>
                                      <p:to>
                                        <p:strVal val="visible"/>
                                      </p:to>
                                    </p:set>
                                    <p:anim calcmode="lin" valueType="num">
                                      <p:cBhvr>
                                        <p:cTn id="25" dur="500" fill="hold"/>
                                        <p:tgtEl>
                                          <p:spTgt spid="1025"/>
                                        </p:tgtEl>
                                        <p:attrNameLst>
                                          <p:attrName>ppt_w</p:attrName>
                                        </p:attrNameLst>
                                      </p:cBhvr>
                                      <p:tavLst>
                                        <p:tav tm="0">
                                          <p:val>
                                            <p:fltVal val="0"/>
                                          </p:val>
                                        </p:tav>
                                        <p:tav tm="100000">
                                          <p:val>
                                            <p:strVal val="#ppt_w"/>
                                          </p:val>
                                        </p:tav>
                                      </p:tavLst>
                                    </p:anim>
                                    <p:anim calcmode="lin" valueType="num">
                                      <p:cBhvr>
                                        <p:cTn id="26" dur="500" fill="hold"/>
                                        <p:tgtEl>
                                          <p:spTgt spid="1025"/>
                                        </p:tgtEl>
                                        <p:attrNameLst>
                                          <p:attrName>ppt_h</p:attrName>
                                        </p:attrNameLst>
                                      </p:cBhvr>
                                      <p:tavLst>
                                        <p:tav tm="0">
                                          <p:val>
                                            <p:fltVal val="0"/>
                                          </p:val>
                                        </p:tav>
                                        <p:tav tm="100000">
                                          <p:val>
                                            <p:strVal val="#ppt_h"/>
                                          </p:val>
                                        </p:tav>
                                      </p:tavLst>
                                    </p:anim>
                                    <p:anim calcmode="lin" valueType="num">
                                      <p:cBhvr>
                                        <p:cTn id="27" dur="500" fill="hold"/>
                                        <p:tgtEl>
                                          <p:spTgt spid="1025"/>
                                        </p:tgtEl>
                                        <p:attrNameLst>
                                          <p:attrName>style.rotation</p:attrName>
                                        </p:attrNameLst>
                                      </p:cBhvr>
                                      <p:tavLst>
                                        <p:tav tm="0">
                                          <p:val>
                                            <p:fltVal val="360"/>
                                          </p:val>
                                        </p:tav>
                                        <p:tav tm="100000">
                                          <p:val>
                                            <p:fltVal val="0"/>
                                          </p:val>
                                        </p:tav>
                                      </p:tavLst>
                                    </p:anim>
                                    <p:animEffect transition="in" filter="fade">
                                      <p:cBhvr>
                                        <p:cTn id="28" dur="500"/>
                                        <p:tgtEl>
                                          <p:spTgt spid="10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P spid="102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Oval 1"/>
          <p:cNvSpPr>
            <a:spLocks noChangeArrowheads="1"/>
          </p:cNvSpPr>
          <p:nvPr/>
        </p:nvSpPr>
        <p:spPr bwMode="auto">
          <a:xfrm>
            <a:off x="2438400" y="1219200"/>
            <a:ext cx="4114800" cy="3962400"/>
          </a:xfrm>
          <a:prstGeom prst="ellipse">
            <a:avLst/>
          </a:prstGeom>
          <a:solidFill>
            <a:srgbClr val="FF00FF">
              <a:alpha val="63136"/>
            </a:srgbClr>
          </a:solidFill>
          <a:ln w="9360">
            <a:solidFill>
              <a:srgbClr val="FFCC00"/>
            </a:solidFill>
            <a:miter lim="800000"/>
            <a:headEnd/>
            <a:tailEnd/>
          </a:ln>
        </p:spPr>
        <p:txBody>
          <a:bodyPr wrap="none" anchor="ctr"/>
          <a:lstStyle/>
          <a:p>
            <a:endParaRPr lang="en-US"/>
          </a:p>
        </p:txBody>
      </p:sp>
      <p:sp>
        <p:nvSpPr>
          <p:cNvPr id="12290" name="AutoShape 2"/>
          <p:cNvSpPr>
            <a:spLocks noChangeArrowheads="1"/>
          </p:cNvSpPr>
          <p:nvPr/>
        </p:nvSpPr>
        <p:spPr bwMode="auto">
          <a:xfrm>
            <a:off x="990600" y="2209800"/>
            <a:ext cx="2971800" cy="2209800"/>
          </a:xfrm>
          <a:prstGeom prst="rightArrowCallout">
            <a:avLst>
              <a:gd name="adj1" fmla="val 50000"/>
              <a:gd name="adj2" fmla="val 25000"/>
              <a:gd name="adj3" fmla="val 23852"/>
              <a:gd name="adj4" fmla="val 66667"/>
            </a:avLst>
          </a:prstGeom>
          <a:solidFill>
            <a:srgbClr val="FF3399"/>
          </a:solidFill>
          <a:ln w="28440">
            <a:solidFill>
              <a:srgbClr val="993300"/>
            </a:solidFill>
            <a:miter lim="800000"/>
            <a:headEnd/>
            <a:tailEnd/>
          </a:ln>
        </p:spPr>
        <p:txBody>
          <a:bodyPr wrap="none" anchor="ctr"/>
          <a:lstStyle/>
          <a:p>
            <a:endParaRPr lang="en-US"/>
          </a:p>
        </p:txBody>
      </p:sp>
      <p:sp>
        <p:nvSpPr>
          <p:cNvPr id="12291" name="Text Box 3"/>
          <p:cNvSpPr txBox="1">
            <a:spLocks noChangeArrowheads="1"/>
          </p:cNvSpPr>
          <p:nvPr/>
        </p:nvSpPr>
        <p:spPr bwMode="auto">
          <a:xfrm>
            <a:off x="1143000" y="2286000"/>
            <a:ext cx="1600200" cy="2047875"/>
          </a:xfrm>
          <a:prstGeom prst="rect">
            <a:avLst/>
          </a:prstGeom>
          <a:noFill/>
          <a:ln w="9525">
            <a:noFill/>
            <a:round/>
            <a:headEnd/>
            <a:tailEnd/>
          </a:ln>
        </p:spPr>
        <p:txBody>
          <a:bodyPr lIns="90000" tIns="46800" rIns="90000" bIns="46800">
            <a:spAutoFit/>
          </a:bodyPr>
          <a:lstStyle/>
          <a:p>
            <a:pPr algn="ctr">
              <a:spcBef>
                <a:spcPts val="112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FFFFFF"/>
                </a:solidFill>
                <a:latin typeface="Times New Roman" pitchFamily="16" charset="0"/>
              </a:rPr>
              <a:t>SATU SET KEAHLIAN</a:t>
            </a:r>
          </a:p>
          <a:p>
            <a:pPr algn="ct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b="1">
                <a:solidFill>
                  <a:srgbClr val="FFFFFF"/>
                </a:solidFill>
                <a:latin typeface="Times New Roman" pitchFamily="16" charset="0"/>
              </a:rPr>
              <a:t>Berhubungan dengan kemampuan untuk melakukan , secara fisik</a:t>
            </a:r>
          </a:p>
        </p:txBody>
      </p:sp>
      <p:sp>
        <p:nvSpPr>
          <p:cNvPr id="12292" name="AutoShape 4"/>
          <p:cNvSpPr>
            <a:spLocks noChangeArrowheads="1"/>
          </p:cNvSpPr>
          <p:nvPr/>
        </p:nvSpPr>
        <p:spPr bwMode="auto">
          <a:xfrm>
            <a:off x="4876800" y="2209800"/>
            <a:ext cx="3048000" cy="2286000"/>
          </a:xfrm>
          <a:prstGeom prst="leftArrowCallout">
            <a:avLst>
              <a:gd name="adj1" fmla="val 44583"/>
              <a:gd name="adj2" fmla="val 22292"/>
              <a:gd name="adj3" fmla="val 30296"/>
              <a:gd name="adj4" fmla="val 64486"/>
            </a:avLst>
          </a:prstGeom>
          <a:solidFill>
            <a:srgbClr val="006600"/>
          </a:solidFill>
          <a:ln w="28440">
            <a:solidFill>
              <a:srgbClr val="FFE103"/>
            </a:solidFill>
            <a:miter lim="800000"/>
            <a:headEnd/>
            <a:tailEnd/>
          </a:ln>
        </p:spPr>
        <p:txBody>
          <a:bodyPr wrap="none" anchor="ctr"/>
          <a:lstStyle/>
          <a:p>
            <a:endParaRPr lang="en-US"/>
          </a:p>
        </p:txBody>
      </p:sp>
      <p:sp>
        <p:nvSpPr>
          <p:cNvPr id="12293" name="Text Box 5"/>
          <p:cNvSpPr txBox="1">
            <a:spLocks noChangeArrowheads="1"/>
          </p:cNvSpPr>
          <p:nvPr/>
        </p:nvSpPr>
        <p:spPr bwMode="auto">
          <a:xfrm>
            <a:off x="6172200" y="2341563"/>
            <a:ext cx="1752600" cy="2081212"/>
          </a:xfrm>
          <a:prstGeom prst="rect">
            <a:avLst/>
          </a:prstGeom>
          <a:noFill/>
          <a:ln w="9525">
            <a:noFill/>
            <a:round/>
            <a:headEnd/>
            <a:tailEnd/>
          </a:ln>
        </p:spPr>
        <p:txBody>
          <a:bodyPr lIns="90000" tIns="46800" rIns="90000" bIns="46800">
            <a:spAutoFit/>
          </a:bodyPr>
          <a:lstStyle/>
          <a:p>
            <a:pPr algn="ctr">
              <a:spcBef>
                <a:spcPts val="112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FFFFFF"/>
                </a:solidFill>
                <a:latin typeface="Book Antiqua" pitchFamily="16" charset="0"/>
              </a:rPr>
              <a:t>ATRIBUT</a:t>
            </a:r>
          </a:p>
          <a:p>
            <a:pPr algn="ct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b="1">
                <a:solidFill>
                  <a:srgbClr val="FFFFFF"/>
                </a:solidFill>
                <a:latin typeface="Book Antiqua" pitchFamily="16" charset="0"/>
              </a:rPr>
              <a:t>Berhubungan dengan aspek kualitatif</a:t>
            </a:r>
          </a:p>
          <a:p>
            <a:pPr algn="ctr">
              <a:spcBef>
                <a:spcPts val="10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600" b="1">
                <a:solidFill>
                  <a:srgbClr val="FFFFFF"/>
                </a:solidFill>
                <a:latin typeface="Book Antiqua" pitchFamily="16" charset="0"/>
              </a:rPr>
              <a:t>Karakteristik pribadi dan perlakuan</a:t>
            </a:r>
          </a:p>
        </p:txBody>
      </p:sp>
      <p:sp>
        <p:nvSpPr>
          <p:cNvPr id="12294" name="AutoShape 6"/>
          <p:cNvSpPr>
            <a:spLocks noChangeArrowheads="1"/>
          </p:cNvSpPr>
          <p:nvPr/>
        </p:nvSpPr>
        <p:spPr bwMode="auto">
          <a:xfrm rot="5400000">
            <a:off x="3135313" y="531813"/>
            <a:ext cx="2665412" cy="2360612"/>
          </a:xfrm>
          <a:prstGeom prst="rightArrowCallout">
            <a:avLst>
              <a:gd name="adj1" fmla="val 50000"/>
              <a:gd name="adj2" fmla="val 25000"/>
              <a:gd name="adj3" fmla="val 20193"/>
              <a:gd name="adj4" fmla="val 66667"/>
            </a:avLst>
          </a:prstGeom>
          <a:solidFill>
            <a:srgbClr val="FE1F08"/>
          </a:solidFill>
          <a:ln w="38160">
            <a:solidFill>
              <a:srgbClr val="006600"/>
            </a:solidFill>
            <a:miter lim="800000"/>
            <a:headEnd/>
            <a:tailEnd/>
          </a:ln>
        </p:spPr>
        <p:txBody>
          <a:bodyPr wrap="none" anchor="ctr"/>
          <a:lstStyle/>
          <a:p>
            <a:endParaRPr lang="en-US"/>
          </a:p>
        </p:txBody>
      </p:sp>
      <p:sp>
        <p:nvSpPr>
          <p:cNvPr id="12295" name="Text Box 7"/>
          <p:cNvSpPr txBox="1">
            <a:spLocks noChangeArrowheads="1"/>
          </p:cNvSpPr>
          <p:nvPr/>
        </p:nvSpPr>
        <p:spPr bwMode="auto">
          <a:xfrm>
            <a:off x="3429000" y="381000"/>
            <a:ext cx="2133600" cy="1190625"/>
          </a:xfrm>
          <a:prstGeom prst="rect">
            <a:avLst/>
          </a:prstGeom>
          <a:noFill/>
          <a:ln w="9525">
            <a:noFill/>
            <a:round/>
            <a:headEnd/>
            <a:tailEnd/>
          </a:ln>
        </p:spPr>
        <p:txBody>
          <a:bodyPr lIns="90000" tIns="46800" rIns="90000" bIns="46800">
            <a:spAutoFit/>
          </a:bodyPr>
          <a:lstStyle/>
          <a:p>
            <a:pPr algn="ctr">
              <a:spcBef>
                <a:spcPts val="112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FFFFFF"/>
                </a:solidFill>
                <a:latin typeface="Times New Roman" pitchFamily="16" charset="0"/>
              </a:rPr>
              <a:t>PENGETAHUAN Berhubungan dengan informasi kognitif</a:t>
            </a:r>
          </a:p>
        </p:txBody>
      </p:sp>
      <p:sp>
        <p:nvSpPr>
          <p:cNvPr id="12296" name="Text Box 8"/>
          <p:cNvSpPr txBox="1">
            <a:spLocks noChangeArrowheads="1"/>
          </p:cNvSpPr>
          <p:nvPr/>
        </p:nvSpPr>
        <p:spPr bwMode="auto">
          <a:xfrm>
            <a:off x="3048000" y="3886200"/>
            <a:ext cx="2971800" cy="520700"/>
          </a:xfrm>
          <a:prstGeom prst="rect">
            <a:avLst/>
          </a:prstGeom>
          <a:noFill/>
          <a:ln w="9525">
            <a:noFill/>
            <a:round/>
            <a:headEnd/>
            <a:tailEnd/>
          </a:ln>
        </p:spPr>
        <p:txBody>
          <a:bodyPr lIns="90000" tIns="46800" rIns="90000" bIns="46800">
            <a:spAutoFit/>
          </a:bodyPr>
          <a:lstStyle/>
          <a:p>
            <a:pPr algn="ctr">
              <a:spcBef>
                <a:spcPts val="17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solidFill>
                  <a:srgbClr val="000000"/>
                </a:solidFill>
                <a:latin typeface="Book Antiqua" pitchFamily="16" charset="0"/>
              </a:rPr>
              <a:t>COMPETENCY</a:t>
            </a:r>
          </a:p>
        </p:txBody>
      </p:sp>
      <p:sp>
        <p:nvSpPr>
          <p:cNvPr id="12297" name="AutoShape 9"/>
          <p:cNvSpPr>
            <a:spLocks noChangeArrowheads="1"/>
          </p:cNvSpPr>
          <p:nvPr/>
        </p:nvSpPr>
        <p:spPr bwMode="auto">
          <a:xfrm>
            <a:off x="3810000" y="4800600"/>
            <a:ext cx="1219200" cy="914400"/>
          </a:xfrm>
          <a:prstGeom prst="downArrow">
            <a:avLst>
              <a:gd name="adj1" fmla="val 50000"/>
              <a:gd name="adj2" fmla="val 25000"/>
            </a:avLst>
          </a:prstGeom>
          <a:solidFill>
            <a:srgbClr val="FF8B17"/>
          </a:solidFill>
          <a:ln w="9360">
            <a:solidFill>
              <a:srgbClr val="FFCC00"/>
            </a:solidFill>
            <a:miter lim="800000"/>
            <a:headEnd/>
            <a:tailEnd/>
          </a:ln>
        </p:spPr>
        <p:txBody>
          <a:bodyPr wrap="none" anchor="ctr"/>
          <a:lstStyle/>
          <a:p>
            <a:endParaRPr lang="en-US"/>
          </a:p>
        </p:txBody>
      </p:sp>
      <p:sp>
        <p:nvSpPr>
          <p:cNvPr id="12298" name="AutoShape 10"/>
          <p:cNvSpPr>
            <a:spLocks noChangeArrowheads="1"/>
          </p:cNvSpPr>
          <p:nvPr/>
        </p:nvSpPr>
        <p:spPr bwMode="auto">
          <a:xfrm>
            <a:off x="3429000" y="5715000"/>
            <a:ext cx="1981200" cy="838200"/>
          </a:xfrm>
          <a:prstGeom prst="roundRect">
            <a:avLst>
              <a:gd name="adj" fmla="val 16667"/>
            </a:avLst>
          </a:prstGeom>
          <a:solidFill>
            <a:srgbClr val="FF8B17"/>
          </a:solidFill>
          <a:ln w="9360">
            <a:solidFill>
              <a:srgbClr val="FFCC00"/>
            </a:solidFill>
            <a:miter lim="800000"/>
            <a:headEnd/>
            <a:tailEnd/>
          </a:ln>
        </p:spPr>
        <p:txBody>
          <a:bodyPr wrap="none" anchor="ctr"/>
          <a:lstStyle/>
          <a:p>
            <a:endParaRPr lang="en-US"/>
          </a:p>
        </p:txBody>
      </p:sp>
      <p:sp>
        <p:nvSpPr>
          <p:cNvPr id="12299" name="Text Box 11"/>
          <p:cNvSpPr txBox="1">
            <a:spLocks noChangeArrowheads="1"/>
          </p:cNvSpPr>
          <p:nvPr/>
        </p:nvSpPr>
        <p:spPr bwMode="auto">
          <a:xfrm>
            <a:off x="3581400" y="5837238"/>
            <a:ext cx="1676400" cy="639762"/>
          </a:xfrm>
          <a:prstGeom prst="rect">
            <a:avLst/>
          </a:prstGeom>
          <a:noFill/>
          <a:ln w="9525">
            <a:noFill/>
            <a:round/>
            <a:headEnd/>
            <a:tailEnd/>
          </a:ln>
        </p:spPr>
        <p:txBody>
          <a:bodyPr lIns="0" tIns="0" rIns="0" bIns="0">
            <a:spAutoFit/>
          </a:bodyPr>
          <a:lstStyle/>
          <a:p>
            <a:pPr algn="ctr">
              <a:spcBef>
                <a:spcPts val="87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400" b="1">
                <a:solidFill>
                  <a:srgbClr val="006600"/>
                </a:solidFill>
                <a:latin typeface="Book Antiqua" pitchFamily="16" charset="0"/>
              </a:rPr>
              <a:t>Kinerja luar biasa dari suatu tugas atau aktifitas</a:t>
            </a:r>
          </a:p>
        </p:txBody>
      </p:sp>
      <p:sp>
        <p:nvSpPr>
          <p:cNvPr id="12300" name="Line 12"/>
          <p:cNvSpPr>
            <a:spLocks noChangeShapeType="1"/>
          </p:cNvSpPr>
          <p:nvPr/>
        </p:nvSpPr>
        <p:spPr bwMode="auto">
          <a:xfrm>
            <a:off x="0" y="6629400"/>
            <a:ext cx="9144000" cy="1588"/>
          </a:xfrm>
          <a:prstGeom prst="line">
            <a:avLst/>
          </a:prstGeom>
          <a:noFill/>
          <a:ln w="38160">
            <a:solidFill>
              <a:srgbClr val="FF0000"/>
            </a:solidFill>
            <a:miter lim="800000"/>
            <a:headEnd/>
            <a:tailEnd/>
          </a:ln>
        </p:spPr>
        <p:txBody>
          <a:bodyPr/>
          <a:lstStyle/>
          <a:p>
            <a:endParaRPr lang="en-US"/>
          </a:p>
        </p:txBody>
      </p:sp>
      <p:sp>
        <p:nvSpPr>
          <p:cNvPr id="11278" name="Text Box 13"/>
          <p:cNvSpPr txBox="1">
            <a:spLocks noChangeArrowheads="1"/>
          </p:cNvSpPr>
          <p:nvPr/>
        </p:nvSpPr>
        <p:spPr bwMode="auto">
          <a:xfrm>
            <a:off x="-23813" y="6629400"/>
            <a:ext cx="1397001" cy="276225"/>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i="1">
                <a:solidFill>
                  <a:srgbClr val="FFCC00"/>
                </a:solidFill>
                <a:latin typeface="Book Antiqua" pitchFamily="16" charset="0"/>
              </a:rPr>
              <a:t>Vinay Ravindran </a:t>
            </a:r>
          </a:p>
        </p:txBody>
      </p:sp>
      <p:sp>
        <p:nvSpPr>
          <p:cNvPr id="12302" name="AutoShape 14"/>
          <p:cNvSpPr>
            <a:spLocks noChangeArrowheads="1"/>
          </p:cNvSpPr>
          <p:nvPr/>
        </p:nvSpPr>
        <p:spPr bwMode="auto">
          <a:xfrm>
            <a:off x="76200" y="76200"/>
            <a:ext cx="9067800" cy="609600"/>
          </a:xfrm>
          <a:custGeom>
            <a:avLst/>
            <a:gdLst>
              <a:gd name="T0" fmla="*/ 0 w 22862"/>
              <a:gd name="T1" fmla="*/ 1694 h 1695"/>
              <a:gd name="T2" fmla="*/ 0 w 22862"/>
              <a:gd name="T3" fmla="*/ 0 h 1695"/>
              <a:gd name="T4" fmla="*/ 22861 w 22862"/>
              <a:gd name="T5" fmla="*/ 0 h 1695"/>
              <a:gd name="T6" fmla="*/ 0 w 22862"/>
              <a:gd name="T7" fmla="*/ 0 h 1695"/>
              <a:gd name="T8" fmla="*/ 22862 w 22862"/>
              <a:gd name="T9" fmla="*/ 1695 h 1695"/>
            </a:gdLst>
            <a:ahLst/>
            <a:cxnLst>
              <a:cxn ang="0">
                <a:pos x="T0" y="T1"/>
              </a:cxn>
              <a:cxn ang="0">
                <a:pos x="T2" y="T3"/>
              </a:cxn>
              <a:cxn ang="0">
                <a:pos x="T4" y="T5"/>
              </a:cxn>
            </a:cxnLst>
            <a:rect l="T6" t="T7" r="T8" b="T9"/>
            <a:pathLst>
              <a:path w="22862" h="1695">
                <a:moveTo>
                  <a:pt x="0" y="1694"/>
                </a:moveTo>
                <a:lnTo>
                  <a:pt x="0" y="0"/>
                </a:lnTo>
                <a:lnTo>
                  <a:pt x="22861" y="0"/>
                </a:lnTo>
              </a:path>
            </a:pathLst>
          </a:custGeom>
          <a:noFill/>
          <a:ln w="76320">
            <a:solidFill>
              <a:srgbClr val="FF0000"/>
            </a:solidFill>
            <a:round/>
            <a:headEnd/>
            <a:tailEnd/>
          </a:ln>
          <a:effectLst>
            <a:outerShdw dist="107933" dir="13500000" algn="ctr" rotWithShape="0">
              <a:srgbClr val="0000CC">
                <a:alpha val="50027"/>
              </a:srgbClr>
            </a:outerShdw>
          </a:effectLst>
        </p:spPr>
        <p:txBody>
          <a:bodyPr wrap="none" anchor="ctr"/>
          <a:lstStyle/>
          <a:p>
            <a:pPr>
              <a:defRPr/>
            </a:pPr>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repeatCount="indefinite" fill="hold" grpId="0" nodeType="withEffect">
                                  <p:stCondLst>
                                    <p:cond delay="0"/>
                                  </p:stCondLst>
                                  <p:childTnLst>
                                    <p:set>
                                      <p:cBhvr additive="repl">
                                        <p:cTn id="6" dur="1" fill="hold">
                                          <p:stCondLst>
                                            <p:cond delay="0"/>
                                          </p:stCondLst>
                                        </p:cTn>
                                        <p:tgtEl>
                                          <p:spTgt spid="12300"/>
                                        </p:tgtEl>
                                        <p:attrNameLst>
                                          <p:attrName>style.visibility</p:attrName>
                                        </p:attrNameLst>
                                      </p:cBhvr>
                                      <p:to>
                                        <p:strVal val="visible"/>
                                      </p:to>
                                    </p:set>
                                    <p:animEffect transition="in" filter="wedge">
                                      <p:cBhvr additive="repl">
                                        <p:cTn id="7" dur="1000"/>
                                        <p:tgtEl>
                                          <p:spTgt spid="1230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additive="repl">
                                        <p:cTn id="11" dur="1" fill="hold">
                                          <p:stCondLst>
                                            <p:cond delay="0"/>
                                          </p:stCondLst>
                                        </p:cTn>
                                        <p:tgtEl>
                                          <p:spTgt spid="12290"/>
                                        </p:tgtEl>
                                        <p:attrNameLst>
                                          <p:attrName>style.visibility</p:attrName>
                                        </p:attrNameLst>
                                      </p:cBhvr>
                                      <p:to>
                                        <p:strVal val="visible"/>
                                      </p:to>
                                    </p:set>
                                    <p:anim calcmode="lin" valueType="num">
                                      <p:cBhvr additive="repl">
                                        <p:cTn id="12" dur="500" fill="hold"/>
                                        <p:tgtEl>
                                          <p:spTgt spid="12290"/>
                                        </p:tgtEl>
                                        <p:attrNameLst>
                                          <p:attrName>ppt_x</p:attrName>
                                        </p:attrNameLst>
                                      </p:cBhvr>
                                      <p:tavLst>
                                        <p:tav tm="100000">
                                          <p:val>
                                            <p:strVal val="0-#ppt_w/2"/>
                                          </p:val>
                                        </p:tav>
                                        <p:tav tm="100000">
                                          <p:val>
                                            <p:strVal val="#ppt_x"/>
                                          </p:val>
                                        </p:tav>
                                      </p:tavLst>
                                    </p:anim>
                                    <p:anim calcmode="lin" valueType="num">
                                      <p:cBhvr additive="repl">
                                        <p:cTn id="13" dur="500" fill="hold"/>
                                        <p:tgtEl>
                                          <p:spTgt spid="12290"/>
                                        </p:tgtEl>
                                        <p:attrNameLst>
                                          <p:attrName>ppt_y</p:attrName>
                                        </p:attrNameLst>
                                      </p:cBhvr>
                                      <p:tavLst>
                                        <p:tav tm="10000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additive="repl">
                                        <p:cTn id="17" dur="1" fill="hold">
                                          <p:stCondLst>
                                            <p:cond delay="0"/>
                                          </p:stCondLst>
                                        </p:cTn>
                                        <p:tgtEl>
                                          <p:spTgt spid="12291"/>
                                        </p:tgtEl>
                                        <p:attrNameLst>
                                          <p:attrName>style.visibility</p:attrName>
                                        </p:attrNameLst>
                                      </p:cBhvr>
                                      <p:to>
                                        <p:strVal val="visible"/>
                                      </p:to>
                                    </p:set>
                                    <p:anim calcmode="lin" valueType="num">
                                      <p:cBhvr additive="repl">
                                        <p:cTn id="18" dur="500" fill="hold"/>
                                        <p:tgtEl>
                                          <p:spTgt spid="12291"/>
                                        </p:tgtEl>
                                        <p:attrNameLst>
                                          <p:attrName>ppt_x</p:attrName>
                                        </p:attrNameLst>
                                      </p:cBhvr>
                                      <p:tavLst>
                                        <p:tav tm="100000">
                                          <p:val>
                                            <p:strVal val="0-#ppt_w/2"/>
                                          </p:val>
                                        </p:tav>
                                        <p:tav tm="100000">
                                          <p:val>
                                            <p:strVal val="#ppt_x"/>
                                          </p:val>
                                        </p:tav>
                                      </p:tavLst>
                                    </p:anim>
                                    <p:anim calcmode="lin" valueType="num">
                                      <p:cBhvr additive="repl">
                                        <p:cTn id="19" dur="500" fill="hold"/>
                                        <p:tgtEl>
                                          <p:spTgt spid="12291"/>
                                        </p:tgtEl>
                                        <p:attrNameLst>
                                          <p:attrName>ppt_y</p:attrName>
                                        </p:attrNameLst>
                                      </p:cBhvr>
                                      <p:tavLst>
                                        <p:tav tm="10000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1" fill="hold" grpId="0" nodeType="clickEffect">
                                  <p:stCondLst>
                                    <p:cond delay="0"/>
                                  </p:stCondLst>
                                  <p:childTnLst>
                                    <p:set>
                                      <p:cBhvr additive="repl">
                                        <p:cTn id="23" dur="1" fill="hold">
                                          <p:stCondLst>
                                            <p:cond delay="0"/>
                                          </p:stCondLst>
                                        </p:cTn>
                                        <p:tgtEl>
                                          <p:spTgt spid="12294"/>
                                        </p:tgtEl>
                                        <p:attrNameLst>
                                          <p:attrName>style.visibility</p:attrName>
                                        </p:attrNameLst>
                                      </p:cBhvr>
                                      <p:to>
                                        <p:strVal val="visible"/>
                                      </p:to>
                                    </p:set>
                                    <p:anim calcmode="lin" valueType="num">
                                      <p:cBhvr additive="repl">
                                        <p:cTn id="24" dur="500" fill="hold"/>
                                        <p:tgtEl>
                                          <p:spTgt spid="12294"/>
                                        </p:tgtEl>
                                        <p:attrNameLst>
                                          <p:attrName>ppt_x</p:attrName>
                                        </p:attrNameLst>
                                      </p:cBhvr>
                                      <p:tavLst>
                                        <p:tav tm="100000">
                                          <p:val>
                                            <p:strVal val="#ppt_x"/>
                                          </p:val>
                                        </p:tav>
                                        <p:tav tm="100000">
                                          <p:val>
                                            <p:strVal val="#ppt_x"/>
                                          </p:val>
                                        </p:tav>
                                      </p:tavLst>
                                    </p:anim>
                                    <p:anim calcmode="lin" valueType="num">
                                      <p:cBhvr additive="repl">
                                        <p:cTn id="25" dur="500" fill="hold"/>
                                        <p:tgtEl>
                                          <p:spTgt spid="12294"/>
                                        </p:tgtEl>
                                        <p:attrNameLst>
                                          <p:attrName>ppt_y</p:attrName>
                                        </p:attrNameLst>
                                      </p:cBhvr>
                                      <p:tavLst>
                                        <p:tav tm="100000">
                                          <p:val>
                                            <p:strVal val="0-#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1" fill="hold" nodeType="clickEffect">
                                  <p:stCondLst>
                                    <p:cond delay="0"/>
                                  </p:stCondLst>
                                  <p:childTnLst>
                                    <p:set>
                                      <p:cBhvr additive="repl">
                                        <p:cTn id="29" dur="1" fill="hold">
                                          <p:stCondLst>
                                            <p:cond delay="0"/>
                                          </p:stCondLst>
                                        </p:cTn>
                                        <p:tgtEl>
                                          <p:spTgt spid="12295"/>
                                        </p:tgtEl>
                                        <p:attrNameLst>
                                          <p:attrName>style.visibility</p:attrName>
                                        </p:attrNameLst>
                                      </p:cBhvr>
                                      <p:to>
                                        <p:strVal val="visible"/>
                                      </p:to>
                                    </p:set>
                                    <p:anim calcmode="lin" valueType="num">
                                      <p:cBhvr additive="repl">
                                        <p:cTn id="30" dur="500" fill="hold"/>
                                        <p:tgtEl>
                                          <p:spTgt spid="12295"/>
                                        </p:tgtEl>
                                        <p:attrNameLst>
                                          <p:attrName>ppt_x</p:attrName>
                                        </p:attrNameLst>
                                      </p:cBhvr>
                                      <p:tavLst>
                                        <p:tav tm="100000">
                                          <p:val>
                                            <p:strVal val="#ppt_x"/>
                                          </p:val>
                                        </p:tav>
                                        <p:tav tm="100000">
                                          <p:val>
                                            <p:strVal val="#ppt_x"/>
                                          </p:val>
                                        </p:tav>
                                      </p:tavLst>
                                    </p:anim>
                                    <p:anim calcmode="lin" valueType="num">
                                      <p:cBhvr additive="repl">
                                        <p:cTn id="31" dur="500" fill="hold"/>
                                        <p:tgtEl>
                                          <p:spTgt spid="12295"/>
                                        </p:tgtEl>
                                        <p:attrNameLst>
                                          <p:attrName>ppt_y</p:attrName>
                                        </p:attrNameLst>
                                      </p:cBhvr>
                                      <p:tavLst>
                                        <p:tav tm="100000">
                                          <p:val>
                                            <p:strVal val="0-#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2" fill="hold" grpId="0" nodeType="clickEffect">
                                  <p:stCondLst>
                                    <p:cond delay="0"/>
                                  </p:stCondLst>
                                  <p:childTnLst>
                                    <p:set>
                                      <p:cBhvr additive="repl">
                                        <p:cTn id="35" dur="1" fill="hold">
                                          <p:stCondLst>
                                            <p:cond delay="0"/>
                                          </p:stCondLst>
                                        </p:cTn>
                                        <p:tgtEl>
                                          <p:spTgt spid="12292"/>
                                        </p:tgtEl>
                                        <p:attrNameLst>
                                          <p:attrName>style.visibility</p:attrName>
                                        </p:attrNameLst>
                                      </p:cBhvr>
                                      <p:to>
                                        <p:strVal val="visible"/>
                                      </p:to>
                                    </p:set>
                                    <p:anim calcmode="lin" valueType="num">
                                      <p:cBhvr additive="repl">
                                        <p:cTn id="36" dur="500" fill="hold"/>
                                        <p:tgtEl>
                                          <p:spTgt spid="12292"/>
                                        </p:tgtEl>
                                        <p:attrNameLst>
                                          <p:attrName>ppt_x</p:attrName>
                                        </p:attrNameLst>
                                      </p:cBhvr>
                                      <p:tavLst>
                                        <p:tav tm="100000">
                                          <p:val>
                                            <p:strVal val="1+#ppt_w/2"/>
                                          </p:val>
                                        </p:tav>
                                        <p:tav tm="100000">
                                          <p:val>
                                            <p:strVal val="#ppt_x"/>
                                          </p:val>
                                        </p:tav>
                                      </p:tavLst>
                                    </p:anim>
                                    <p:anim calcmode="lin" valueType="num">
                                      <p:cBhvr additive="repl">
                                        <p:cTn id="37" dur="500" fill="hold"/>
                                        <p:tgtEl>
                                          <p:spTgt spid="12292"/>
                                        </p:tgtEl>
                                        <p:attrNameLst>
                                          <p:attrName>ppt_y</p:attrName>
                                        </p:attrNameLst>
                                      </p:cBhvr>
                                      <p:tavLst>
                                        <p:tav tm="10000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2" fill="hold" nodeType="clickEffect">
                                  <p:stCondLst>
                                    <p:cond delay="0"/>
                                  </p:stCondLst>
                                  <p:childTnLst>
                                    <p:set>
                                      <p:cBhvr additive="repl">
                                        <p:cTn id="41" dur="1" fill="hold">
                                          <p:stCondLst>
                                            <p:cond delay="0"/>
                                          </p:stCondLst>
                                        </p:cTn>
                                        <p:tgtEl>
                                          <p:spTgt spid="12293"/>
                                        </p:tgtEl>
                                        <p:attrNameLst>
                                          <p:attrName>style.visibility</p:attrName>
                                        </p:attrNameLst>
                                      </p:cBhvr>
                                      <p:to>
                                        <p:strVal val="visible"/>
                                      </p:to>
                                    </p:set>
                                    <p:anim calcmode="lin" valueType="num">
                                      <p:cBhvr additive="repl">
                                        <p:cTn id="42" dur="500" fill="hold"/>
                                        <p:tgtEl>
                                          <p:spTgt spid="12293"/>
                                        </p:tgtEl>
                                        <p:attrNameLst>
                                          <p:attrName>ppt_x</p:attrName>
                                        </p:attrNameLst>
                                      </p:cBhvr>
                                      <p:tavLst>
                                        <p:tav tm="100000">
                                          <p:val>
                                            <p:strVal val="1+#ppt_w/2"/>
                                          </p:val>
                                        </p:tav>
                                        <p:tav tm="100000">
                                          <p:val>
                                            <p:strVal val="#ppt_x"/>
                                          </p:val>
                                        </p:tav>
                                      </p:tavLst>
                                    </p:anim>
                                    <p:anim calcmode="lin" valueType="num">
                                      <p:cBhvr additive="repl">
                                        <p:cTn id="43" dur="500" fill="hold"/>
                                        <p:tgtEl>
                                          <p:spTgt spid="12293"/>
                                        </p:tgtEl>
                                        <p:attrNameLst>
                                          <p:attrName>ppt_y</p:attrName>
                                        </p:attrNameLst>
                                      </p:cBhvr>
                                      <p:tavLst>
                                        <p:tav tm="10000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9" presetClass="entr" fill="hold" grpId="0" nodeType="clickEffect">
                                  <p:stCondLst>
                                    <p:cond delay="0"/>
                                  </p:stCondLst>
                                  <p:childTnLst>
                                    <p:set>
                                      <p:cBhvr additive="repl">
                                        <p:cTn id="47" dur="1" fill="hold">
                                          <p:stCondLst>
                                            <p:cond delay="0"/>
                                          </p:stCondLst>
                                        </p:cTn>
                                        <p:tgtEl>
                                          <p:spTgt spid="12289"/>
                                        </p:tgtEl>
                                        <p:attrNameLst>
                                          <p:attrName>style.visibility</p:attrName>
                                        </p:attrNameLst>
                                      </p:cBhvr>
                                      <p:to>
                                        <p:strVal val="visible"/>
                                      </p:to>
                                    </p:set>
                                    <p:animEffect transition="in" filter="dissolve">
                                      <p:cBhvr additive="repl">
                                        <p:cTn id="48" dur="500"/>
                                        <p:tgtEl>
                                          <p:spTgt spid="12289"/>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ntr" fill="hold" nodeType="clickEffect">
                                  <p:stCondLst>
                                    <p:cond delay="0"/>
                                  </p:stCondLst>
                                  <p:childTnLst>
                                    <p:set>
                                      <p:cBhvr additive="repl">
                                        <p:cTn id="52" dur="1" fill="hold">
                                          <p:stCondLst>
                                            <p:cond delay="0"/>
                                          </p:stCondLst>
                                        </p:cTn>
                                        <p:tgtEl>
                                          <p:spTgt spid="12296"/>
                                        </p:tgtEl>
                                        <p:attrNameLst>
                                          <p:attrName>style.visibility</p:attrName>
                                        </p:attrNameLst>
                                      </p:cBhvr>
                                      <p:to>
                                        <p:strVal val="visible"/>
                                      </p:to>
                                    </p:set>
                                    <p:animEffect transition="in" filter="dissolve">
                                      <p:cBhvr additive="repl">
                                        <p:cTn id="53" dur="500"/>
                                        <p:tgtEl>
                                          <p:spTgt spid="12296"/>
                                        </p:tgtEl>
                                      </p:cBhvr>
                                    </p:animEffect>
                                  </p:childTnLst>
                                </p:cTn>
                              </p:par>
                            </p:childTnLst>
                          </p:cTn>
                        </p:par>
                      </p:childTnLst>
                    </p:cTn>
                  </p:par>
                  <p:par>
                    <p:cTn id="54" fill="hold">
                      <p:stCondLst>
                        <p:cond delay="indefinite"/>
                      </p:stCondLst>
                      <p:childTnLst>
                        <p:par>
                          <p:cTn id="55" fill="hold">
                            <p:stCondLst>
                              <p:cond delay="0"/>
                            </p:stCondLst>
                            <p:childTnLst>
                              <p:par>
                                <p:cTn id="56" presetID="4" presetClass="entr" presetSubtype="32" fill="hold" grpId="0" nodeType="clickEffect">
                                  <p:stCondLst>
                                    <p:cond delay="0"/>
                                  </p:stCondLst>
                                  <p:childTnLst>
                                    <p:set>
                                      <p:cBhvr additive="repl">
                                        <p:cTn id="57" dur="1" fill="hold">
                                          <p:stCondLst>
                                            <p:cond delay="0"/>
                                          </p:stCondLst>
                                        </p:cTn>
                                        <p:tgtEl>
                                          <p:spTgt spid="12297"/>
                                        </p:tgtEl>
                                        <p:attrNameLst>
                                          <p:attrName>style.visibility</p:attrName>
                                        </p:attrNameLst>
                                      </p:cBhvr>
                                      <p:to>
                                        <p:strVal val="visible"/>
                                      </p:to>
                                    </p:set>
                                    <p:animEffect transition="in" filter="box(out)">
                                      <p:cBhvr additive="repl">
                                        <p:cTn id="58" dur="500"/>
                                        <p:tgtEl>
                                          <p:spTgt spid="12297"/>
                                        </p:tgtEl>
                                      </p:cBhvr>
                                    </p:animEffect>
                                  </p:childTnLst>
                                </p:cTn>
                              </p:par>
                            </p:childTnLst>
                          </p:cTn>
                        </p:par>
                      </p:childTnLst>
                    </p:cTn>
                  </p:par>
                  <p:par>
                    <p:cTn id="59" fill="hold">
                      <p:stCondLst>
                        <p:cond delay="indefinite"/>
                      </p:stCondLst>
                      <p:childTnLst>
                        <p:par>
                          <p:cTn id="60" fill="hold">
                            <p:stCondLst>
                              <p:cond delay="0"/>
                            </p:stCondLst>
                            <p:childTnLst>
                              <p:par>
                                <p:cTn id="61" presetID="9" presetClass="entr" fill="hold" grpId="0" nodeType="clickEffect">
                                  <p:stCondLst>
                                    <p:cond delay="0"/>
                                  </p:stCondLst>
                                  <p:childTnLst>
                                    <p:set>
                                      <p:cBhvr additive="repl">
                                        <p:cTn id="62" dur="1" fill="hold">
                                          <p:stCondLst>
                                            <p:cond delay="0"/>
                                          </p:stCondLst>
                                        </p:cTn>
                                        <p:tgtEl>
                                          <p:spTgt spid="12298"/>
                                        </p:tgtEl>
                                        <p:attrNameLst>
                                          <p:attrName>style.visibility</p:attrName>
                                        </p:attrNameLst>
                                      </p:cBhvr>
                                      <p:to>
                                        <p:strVal val="visible"/>
                                      </p:to>
                                    </p:set>
                                    <p:animEffect transition="in" filter="dissolve">
                                      <p:cBhvr additive="repl">
                                        <p:cTn id="63" dur="500"/>
                                        <p:tgtEl>
                                          <p:spTgt spid="12298"/>
                                        </p:tgtEl>
                                      </p:cBhvr>
                                    </p:animEffect>
                                  </p:childTnLst>
                                </p:cTn>
                              </p:par>
                            </p:childTnLst>
                          </p:cTn>
                        </p:par>
                      </p:childTnLst>
                    </p:cTn>
                  </p:par>
                  <p:par>
                    <p:cTn id="64" fill="hold">
                      <p:stCondLst>
                        <p:cond delay="indefinite"/>
                      </p:stCondLst>
                      <p:childTnLst>
                        <p:par>
                          <p:cTn id="65" fill="hold">
                            <p:stCondLst>
                              <p:cond delay="0"/>
                            </p:stCondLst>
                            <p:childTnLst>
                              <p:par>
                                <p:cTn id="66" presetID="9" presetClass="entr" fill="hold" nodeType="clickEffect">
                                  <p:stCondLst>
                                    <p:cond delay="0"/>
                                  </p:stCondLst>
                                  <p:childTnLst>
                                    <p:set>
                                      <p:cBhvr additive="repl">
                                        <p:cTn id="67" dur="1" fill="hold">
                                          <p:stCondLst>
                                            <p:cond delay="0"/>
                                          </p:stCondLst>
                                        </p:cTn>
                                        <p:tgtEl>
                                          <p:spTgt spid="12299"/>
                                        </p:tgtEl>
                                        <p:attrNameLst>
                                          <p:attrName>style.visibility</p:attrName>
                                        </p:attrNameLst>
                                      </p:cBhvr>
                                      <p:to>
                                        <p:strVal val="visible"/>
                                      </p:to>
                                    </p:set>
                                    <p:animEffect transition="in" filter="dissolve">
                                      <p:cBhvr additive="repl">
                                        <p:cTn id="68" dur="500"/>
                                        <p:tgtEl>
                                          <p:spTgt spid="122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9" grpId="0" animBg="1"/>
      <p:bldP spid="12290" grpId="0" animBg="1"/>
      <p:bldP spid="12292" grpId="0" animBg="1"/>
      <p:bldP spid="12294" grpId="0" animBg="1"/>
      <p:bldP spid="12297" grpId="0" animBg="1"/>
      <p:bldP spid="12298" grpId="0" animBg="1"/>
      <p:bldP spid="1230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5"/>
          <p:cNvSpPr>
            <a:spLocks noGrp="1"/>
          </p:cNvSpPr>
          <p:nvPr>
            <p:ph type="sldNum" sz="quarter" idx="12"/>
          </p:nvPr>
        </p:nvSpPr>
        <p:spPr/>
        <p:txBody>
          <a:bodyPr/>
          <a:lstStyle/>
          <a:p>
            <a:fld id="{61068E5A-4BB2-40E3-86A2-2B9F970C3474}" type="slidenum">
              <a:rPr lang="en-US"/>
              <a:pPr/>
              <a:t>11</a:t>
            </a:fld>
            <a:endParaRPr lang="en-US"/>
          </a:p>
        </p:txBody>
      </p:sp>
      <p:sp>
        <p:nvSpPr>
          <p:cNvPr id="30722" name="Rectangle 2"/>
          <p:cNvSpPr>
            <a:spLocks noGrp="1" noChangeArrowheads="1"/>
          </p:cNvSpPr>
          <p:nvPr>
            <p:ph type="title"/>
          </p:nvPr>
        </p:nvSpPr>
        <p:spPr>
          <a:xfrm>
            <a:off x="728663" y="914400"/>
            <a:ext cx="4910137" cy="358775"/>
          </a:xfrm>
          <a:noFill/>
          <a:ln/>
        </p:spPr>
        <p:txBody>
          <a:bodyPr lIns="92075" tIns="46038" rIns="92075" bIns="46038" anchor="b"/>
          <a:lstStyle/>
          <a:p>
            <a:pPr algn="l"/>
            <a:r>
              <a:rPr lang="en-US" sz="1600" b="1">
                <a:solidFill>
                  <a:schemeClr val="tx1"/>
                </a:solidFill>
              </a:rPr>
              <a:t>Kompetensi Inti  (CoreCompetency)</a:t>
            </a:r>
            <a:endParaRPr lang="en-GB" sz="1600" b="1">
              <a:solidFill>
                <a:schemeClr val="tx1"/>
              </a:solidFill>
            </a:endParaRPr>
          </a:p>
        </p:txBody>
      </p:sp>
      <p:sp>
        <p:nvSpPr>
          <p:cNvPr id="30723" name="Oval 3"/>
          <p:cNvSpPr>
            <a:spLocks noChangeArrowheads="1"/>
          </p:cNvSpPr>
          <p:nvPr/>
        </p:nvSpPr>
        <p:spPr bwMode="auto">
          <a:xfrm>
            <a:off x="4997450" y="4165600"/>
            <a:ext cx="3875088" cy="2316163"/>
          </a:xfrm>
          <a:prstGeom prst="ellipse">
            <a:avLst/>
          </a:prstGeom>
          <a:gradFill rotWithShape="0">
            <a:gsLst>
              <a:gs pos="0">
                <a:srgbClr val="CCCCFF"/>
              </a:gs>
              <a:gs pos="100000">
                <a:srgbClr val="CCCCFF">
                  <a:gamma/>
                  <a:tint val="75686"/>
                  <a:invGamma/>
                </a:srgbClr>
              </a:gs>
            </a:gsLst>
            <a:lin ang="5400000" scaled="1"/>
          </a:gradFill>
          <a:ln w="76200">
            <a:solidFill>
              <a:schemeClr val="bg2"/>
            </a:solidFill>
            <a:round/>
            <a:headEnd/>
            <a:tailEnd/>
          </a:ln>
          <a:effectLst>
            <a:outerShdw dist="107763" dir="2700000" algn="ctr" rotWithShape="0">
              <a:schemeClr val="bg2"/>
            </a:outerShdw>
          </a:effectLst>
        </p:spPr>
        <p:txBody>
          <a:bodyPr wrap="none" anchor="ctr"/>
          <a:lstStyle/>
          <a:p>
            <a:endParaRPr lang="en-US"/>
          </a:p>
        </p:txBody>
      </p:sp>
      <p:sp>
        <p:nvSpPr>
          <p:cNvPr id="30724" name="Rectangle 4"/>
          <p:cNvSpPr>
            <a:spLocks noChangeArrowheads="1"/>
          </p:cNvSpPr>
          <p:nvPr/>
        </p:nvSpPr>
        <p:spPr bwMode="auto">
          <a:xfrm>
            <a:off x="6032500" y="4273550"/>
            <a:ext cx="1692275" cy="366713"/>
          </a:xfrm>
          <a:prstGeom prst="rect">
            <a:avLst/>
          </a:prstGeom>
          <a:noFill/>
          <a:ln w="76200">
            <a:noFill/>
            <a:miter lim="800000"/>
            <a:headEnd/>
            <a:tailEnd/>
          </a:ln>
          <a:effectLst/>
        </p:spPr>
        <p:txBody>
          <a:bodyPr wrap="none" lIns="92075" tIns="46038" rIns="92075" bIns="46038">
            <a:spAutoFit/>
          </a:bodyPr>
          <a:lstStyle/>
          <a:p>
            <a:r>
              <a:rPr lang="en-US" b="1">
                <a:solidFill>
                  <a:srgbClr val="000000"/>
                </a:solidFill>
                <a:latin typeface="Tahoma" pitchFamily="34" charset="0"/>
              </a:rPr>
              <a:t>Strategi SDM</a:t>
            </a:r>
            <a:endParaRPr lang="en-GB" b="1">
              <a:solidFill>
                <a:srgbClr val="000000"/>
              </a:solidFill>
              <a:latin typeface="Tahoma" pitchFamily="34" charset="0"/>
            </a:endParaRPr>
          </a:p>
        </p:txBody>
      </p:sp>
      <p:sp>
        <p:nvSpPr>
          <p:cNvPr id="30725" name="Rectangle 5"/>
          <p:cNvSpPr>
            <a:spLocks noGrp="1" noChangeArrowheads="1"/>
          </p:cNvSpPr>
          <p:nvPr>
            <p:ph type="body" idx="1"/>
          </p:nvPr>
        </p:nvSpPr>
        <p:spPr>
          <a:xfrm>
            <a:off x="768350" y="1255713"/>
            <a:ext cx="7797800" cy="801687"/>
          </a:xfrm>
          <a:noFill/>
          <a:ln/>
        </p:spPr>
        <p:txBody>
          <a:bodyPr lIns="92075" tIns="46038" rIns="92075" bIns="46038"/>
          <a:lstStyle/>
          <a:p>
            <a:pPr marL="57150" indent="-57150">
              <a:lnSpc>
                <a:spcPct val="90000"/>
              </a:lnSpc>
              <a:buFontTx/>
              <a:buNone/>
            </a:pPr>
            <a:r>
              <a:rPr lang="en-GB" sz="1500" i="1"/>
              <a:t>…</a:t>
            </a:r>
            <a:r>
              <a:rPr lang="en-US" sz="1500" i="1"/>
              <a:t>..sekumpulan kemampuan yang dapat dipergunakan perusahaan untuk melayani pelanggan secara unik dan dipergunakan sebagai basis untuk memenangkan persaingan.</a:t>
            </a:r>
            <a:endParaRPr lang="en-GB" sz="1500" i="1"/>
          </a:p>
        </p:txBody>
      </p:sp>
      <p:sp>
        <p:nvSpPr>
          <p:cNvPr id="30726" name="Rectangle 6"/>
          <p:cNvSpPr>
            <a:spLocks noChangeArrowheads="1"/>
          </p:cNvSpPr>
          <p:nvPr/>
        </p:nvSpPr>
        <p:spPr bwMode="auto">
          <a:xfrm>
            <a:off x="2522538" y="2806700"/>
            <a:ext cx="6469062" cy="1057275"/>
          </a:xfrm>
          <a:prstGeom prst="rect">
            <a:avLst/>
          </a:prstGeom>
          <a:noFill/>
          <a:ln w="9525">
            <a:noFill/>
            <a:miter lim="800000"/>
            <a:headEnd/>
            <a:tailEnd/>
          </a:ln>
          <a:effectLst/>
        </p:spPr>
        <p:txBody>
          <a:bodyPr lIns="92075" tIns="46038" rIns="92075" bIns="46038"/>
          <a:lstStyle/>
          <a:p>
            <a:pPr marL="57150" indent="-57150" algn="r" eaLnBrk="1" hangingPunct="1">
              <a:lnSpc>
                <a:spcPct val="90000"/>
              </a:lnSpc>
              <a:spcBef>
                <a:spcPct val="20000"/>
              </a:spcBef>
            </a:pPr>
            <a:r>
              <a:rPr lang="en-US" sz="2000" b="1">
                <a:effectLst>
                  <a:outerShdw blurRad="38100" dist="38100" dir="2700000" algn="tl">
                    <a:srgbClr val="C0C0C0"/>
                  </a:outerShdw>
                </a:effectLst>
                <a:latin typeface="Tahoma" pitchFamily="34" charset="0"/>
              </a:rPr>
              <a:t>Kompetensi Karyawan (Employee Competency)</a:t>
            </a:r>
          </a:p>
          <a:p>
            <a:pPr marL="57150" indent="-57150" algn="r" eaLnBrk="1" hangingPunct="1">
              <a:lnSpc>
                <a:spcPct val="90000"/>
              </a:lnSpc>
              <a:spcBef>
                <a:spcPct val="20000"/>
              </a:spcBef>
            </a:pPr>
            <a:r>
              <a:rPr lang="en-GB" sz="1300" i="1">
                <a:latin typeface="Tahoma" pitchFamily="34" charset="0"/>
              </a:rPr>
              <a:t>…</a:t>
            </a:r>
            <a:r>
              <a:rPr lang="en-US" sz="1300" i="1">
                <a:latin typeface="Tahoma" pitchFamily="34" charset="0"/>
              </a:rPr>
              <a:t>..pengetahuan, ketrampilan dan sikap yang dibutuhkan untuk menjalankan tugas; unsur pembeda top dan average performers; fokus pada perilaku yang diperlihatkan sehingga bisa diukur dan dikelola.</a:t>
            </a:r>
            <a:endParaRPr lang="en-GB" sz="1300" i="1">
              <a:latin typeface="Tahoma" pitchFamily="34" charset="0"/>
            </a:endParaRPr>
          </a:p>
        </p:txBody>
      </p:sp>
      <p:sp>
        <p:nvSpPr>
          <p:cNvPr id="30727" name="AutoShape 7"/>
          <p:cNvSpPr>
            <a:spLocks noChangeArrowheads="1"/>
          </p:cNvSpPr>
          <p:nvPr/>
        </p:nvSpPr>
        <p:spPr bwMode="auto">
          <a:xfrm>
            <a:off x="3289300" y="4178300"/>
            <a:ext cx="2057400" cy="1295400"/>
          </a:xfrm>
          <a:prstGeom prst="homePlate">
            <a:avLst>
              <a:gd name="adj" fmla="val 21566"/>
            </a:avLst>
          </a:prstGeom>
          <a:gradFill rotWithShape="0">
            <a:gsLst>
              <a:gs pos="0">
                <a:schemeClr val="accent1"/>
              </a:gs>
              <a:gs pos="100000">
                <a:schemeClr val="accent1">
                  <a:gamma/>
                  <a:shade val="78824"/>
                  <a:invGamma/>
                </a:schemeClr>
              </a:gs>
            </a:gsLst>
            <a:lin ang="5400000" scaled="1"/>
          </a:gradFill>
          <a:ln w="76200">
            <a:solidFill>
              <a:schemeClr val="tx1"/>
            </a:solidFill>
            <a:miter lim="800000"/>
            <a:headEnd/>
            <a:tailEnd/>
          </a:ln>
          <a:effectLst/>
        </p:spPr>
        <p:txBody>
          <a:bodyPr wrap="none" anchor="ctr"/>
          <a:lstStyle/>
          <a:p>
            <a:pPr algn="ctr" eaLnBrk="1" hangingPunct="1"/>
            <a:r>
              <a:rPr lang="en-US" sz="1600" b="1">
                <a:latin typeface="Tahoma" pitchFamily="34" charset="0"/>
              </a:rPr>
              <a:t>Kompetensi</a:t>
            </a:r>
          </a:p>
          <a:p>
            <a:pPr algn="ctr" eaLnBrk="1" hangingPunct="1"/>
            <a:r>
              <a:rPr lang="en-US" sz="1600" b="1">
                <a:latin typeface="Tahoma" pitchFamily="34" charset="0"/>
              </a:rPr>
              <a:t>Organisasi</a:t>
            </a:r>
            <a:endParaRPr lang="en-GB" sz="1600" b="1">
              <a:latin typeface="Tahoma" pitchFamily="34" charset="0"/>
            </a:endParaRPr>
          </a:p>
        </p:txBody>
      </p:sp>
      <p:sp>
        <p:nvSpPr>
          <p:cNvPr id="30728" name="Oval 8"/>
          <p:cNvSpPr>
            <a:spLocks noChangeArrowheads="1"/>
          </p:cNvSpPr>
          <p:nvPr/>
        </p:nvSpPr>
        <p:spPr bwMode="auto">
          <a:xfrm>
            <a:off x="1689100" y="3606800"/>
            <a:ext cx="1828800" cy="1676400"/>
          </a:xfrm>
          <a:prstGeom prst="ellipse">
            <a:avLst/>
          </a:prstGeom>
          <a:gradFill rotWithShape="0">
            <a:gsLst>
              <a:gs pos="0">
                <a:srgbClr val="FF7C80"/>
              </a:gs>
              <a:gs pos="100000">
                <a:srgbClr val="FF7C80">
                  <a:gamma/>
                  <a:shade val="78824"/>
                  <a:invGamma/>
                </a:srgbClr>
              </a:gs>
            </a:gsLst>
            <a:lin ang="5400000" scaled="1"/>
          </a:gradFill>
          <a:ln w="76200">
            <a:solidFill>
              <a:schemeClr val="tx1"/>
            </a:solidFill>
            <a:round/>
            <a:headEnd/>
            <a:tailEnd/>
          </a:ln>
          <a:effectLst>
            <a:outerShdw dist="35921" dir="2700000" algn="ctr" rotWithShape="0">
              <a:schemeClr val="bg2"/>
            </a:outerShdw>
          </a:effectLst>
        </p:spPr>
        <p:txBody>
          <a:bodyPr wrap="none" anchor="ctr"/>
          <a:lstStyle/>
          <a:p>
            <a:pPr marL="92075" algn="ctr" eaLnBrk="1" hangingPunct="1"/>
            <a:r>
              <a:rPr lang="en-US" sz="1600" b="1">
                <a:latin typeface="Tahoma" pitchFamily="34" charset="0"/>
              </a:rPr>
              <a:t>Kompetensi </a:t>
            </a:r>
          </a:p>
          <a:p>
            <a:pPr marL="92075" algn="ctr" eaLnBrk="1" hangingPunct="1"/>
            <a:r>
              <a:rPr lang="en-US" sz="1600" b="1">
                <a:latin typeface="Tahoma" pitchFamily="34" charset="0"/>
              </a:rPr>
              <a:t>Inti</a:t>
            </a:r>
            <a:endParaRPr lang="en-GB" sz="1600" b="1">
              <a:latin typeface="Tahoma" pitchFamily="34" charset="0"/>
            </a:endParaRPr>
          </a:p>
        </p:txBody>
      </p:sp>
      <p:sp>
        <p:nvSpPr>
          <p:cNvPr id="30729" name="AutoShape 9"/>
          <p:cNvSpPr>
            <a:spLocks noChangeArrowheads="1"/>
          </p:cNvSpPr>
          <p:nvPr/>
        </p:nvSpPr>
        <p:spPr bwMode="auto">
          <a:xfrm>
            <a:off x="498475" y="3187700"/>
            <a:ext cx="1447800" cy="1600200"/>
          </a:xfrm>
          <a:prstGeom prst="homePlate">
            <a:avLst>
              <a:gd name="adj" fmla="val 18093"/>
            </a:avLst>
          </a:prstGeom>
          <a:gradFill rotWithShape="0">
            <a:gsLst>
              <a:gs pos="0">
                <a:srgbClr val="FFFF00"/>
              </a:gs>
              <a:gs pos="100000">
                <a:srgbClr val="FFFF00">
                  <a:gamma/>
                  <a:shade val="78824"/>
                  <a:invGamma/>
                </a:srgbClr>
              </a:gs>
            </a:gsLst>
            <a:lin ang="5400000" scaled="1"/>
          </a:gradFill>
          <a:ln w="57150">
            <a:solidFill>
              <a:schemeClr val="tx1"/>
            </a:solidFill>
            <a:miter lim="800000"/>
            <a:headEnd/>
            <a:tailEnd/>
          </a:ln>
          <a:effectLst/>
        </p:spPr>
        <p:txBody>
          <a:bodyPr wrap="none" anchor="ctr"/>
          <a:lstStyle/>
          <a:p>
            <a:pPr algn="ctr" eaLnBrk="1" hangingPunct="1"/>
            <a:r>
              <a:rPr lang="en-US" sz="2300">
                <a:solidFill>
                  <a:srgbClr val="000000"/>
                </a:solidFill>
                <a:latin typeface="Tahoma" pitchFamily="34" charset="0"/>
              </a:rPr>
              <a:t>VISI</a:t>
            </a:r>
          </a:p>
          <a:p>
            <a:pPr algn="ctr" eaLnBrk="1" hangingPunct="1"/>
            <a:r>
              <a:rPr lang="en-US" sz="2300">
                <a:solidFill>
                  <a:srgbClr val="000000"/>
                </a:solidFill>
                <a:latin typeface="Tahoma" pitchFamily="34" charset="0"/>
              </a:rPr>
              <a:t>MISI</a:t>
            </a:r>
          </a:p>
        </p:txBody>
      </p:sp>
      <p:sp>
        <p:nvSpPr>
          <p:cNvPr id="30730" name="Rectangle 10"/>
          <p:cNvSpPr>
            <a:spLocks noChangeArrowheads="1"/>
          </p:cNvSpPr>
          <p:nvPr/>
        </p:nvSpPr>
        <p:spPr bwMode="auto">
          <a:xfrm>
            <a:off x="5426075" y="4605338"/>
            <a:ext cx="2019300" cy="881062"/>
          </a:xfrm>
          <a:prstGeom prst="rect">
            <a:avLst/>
          </a:prstGeom>
          <a:solidFill>
            <a:schemeClr val="accent1"/>
          </a:solidFill>
          <a:ln w="76200">
            <a:solidFill>
              <a:schemeClr val="bg2"/>
            </a:solidFill>
            <a:miter lim="800000"/>
            <a:headEnd/>
            <a:tailEnd/>
          </a:ln>
          <a:effectLst>
            <a:outerShdw dist="107763" dir="2700000" algn="ctr" rotWithShape="0">
              <a:schemeClr val="bg2"/>
            </a:outerShdw>
          </a:effectLst>
        </p:spPr>
        <p:txBody>
          <a:bodyPr lIns="92075" tIns="46038" rIns="92075" bIns="46038" anchor="ctr" anchorCtr="1"/>
          <a:lstStyle/>
          <a:p>
            <a:pPr algn="ctr">
              <a:spcBef>
                <a:spcPct val="50000"/>
              </a:spcBef>
            </a:pPr>
            <a:r>
              <a:rPr lang="en-US" sz="1400" b="1">
                <a:solidFill>
                  <a:schemeClr val="hlink"/>
                </a:solidFill>
                <a:latin typeface="Tahoma" pitchFamily="34" charset="0"/>
              </a:rPr>
              <a:t>Proses Manajemen Kompetensi</a:t>
            </a:r>
          </a:p>
        </p:txBody>
      </p:sp>
      <p:sp>
        <p:nvSpPr>
          <p:cNvPr id="30731" name="Rectangle 11"/>
          <p:cNvSpPr>
            <a:spLocks noChangeArrowheads="1"/>
          </p:cNvSpPr>
          <p:nvPr/>
        </p:nvSpPr>
        <p:spPr bwMode="auto">
          <a:xfrm>
            <a:off x="762000" y="1654175"/>
            <a:ext cx="7596188" cy="457200"/>
          </a:xfrm>
          <a:prstGeom prst="rect">
            <a:avLst/>
          </a:prstGeom>
          <a:noFill/>
          <a:ln w="9525">
            <a:noFill/>
            <a:miter lim="800000"/>
            <a:headEnd/>
            <a:tailEnd/>
          </a:ln>
          <a:effectLst/>
        </p:spPr>
        <p:txBody>
          <a:bodyPr lIns="92075" tIns="46038" rIns="92075" bIns="46038" anchor="b"/>
          <a:lstStyle/>
          <a:p>
            <a:pPr algn="ctr" eaLnBrk="1" hangingPunct="1"/>
            <a:r>
              <a:rPr lang="en-US" sz="1600" b="1"/>
              <a:t>Kompetensi Organisasi (Organization Competency)</a:t>
            </a:r>
            <a:endParaRPr lang="en-GB" sz="1600" b="1"/>
          </a:p>
        </p:txBody>
      </p:sp>
      <p:sp>
        <p:nvSpPr>
          <p:cNvPr id="30732" name="Rectangle 12"/>
          <p:cNvSpPr>
            <a:spLocks noChangeArrowheads="1"/>
          </p:cNvSpPr>
          <p:nvPr/>
        </p:nvSpPr>
        <p:spPr bwMode="auto">
          <a:xfrm>
            <a:off x="798513" y="2100263"/>
            <a:ext cx="8105775" cy="698500"/>
          </a:xfrm>
          <a:prstGeom prst="rect">
            <a:avLst/>
          </a:prstGeom>
          <a:noFill/>
          <a:ln w="9525">
            <a:noFill/>
            <a:miter lim="800000"/>
            <a:headEnd/>
            <a:tailEnd/>
          </a:ln>
          <a:effectLst/>
        </p:spPr>
        <p:txBody>
          <a:bodyPr lIns="92075" tIns="46038" rIns="92075" bIns="46038"/>
          <a:lstStyle/>
          <a:p>
            <a:pPr marL="57150" indent="-57150" eaLnBrk="1" hangingPunct="1">
              <a:spcBef>
                <a:spcPct val="20000"/>
              </a:spcBef>
            </a:pPr>
            <a:r>
              <a:rPr lang="en-GB" sz="1300" i="1"/>
              <a:t>…</a:t>
            </a:r>
            <a:r>
              <a:rPr lang="en-US" sz="1300" i="1"/>
              <a:t>..kompetensi yang harus dimiliki oleh setiap karyawan dalam suatu perusahaan. ia mengkaitkan secara langsung strategi bisnis dan manajemen kompetensi karyawan; bersifat kolektif, lintas fungsional, berorientasi pada keunggulan jangka panjang dan mahal untuk dibangun.</a:t>
            </a:r>
            <a:endParaRPr lang="en-GB" sz="1300" i="1"/>
          </a:p>
        </p:txBody>
      </p:sp>
      <p:sp>
        <p:nvSpPr>
          <p:cNvPr id="30733" name="Rectangle 13"/>
          <p:cNvSpPr>
            <a:spLocks noChangeArrowheads="1"/>
          </p:cNvSpPr>
          <p:nvPr/>
        </p:nvSpPr>
        <p:spPr bwMode="auto">
          <a:xfrm>
            <a:off x="584200" y="114300"/>
            <a:ext cx="8458200" cy="457200"/>
          </a:xfrm>
          <a:prstGeom prst="rect">
            <a:avLst/>
          </a:prstGeom>
          <a:noFill/>
          <a:ln w="9525">
            <a:noFill/>
            <a:miter lim="800000"/>
            <a:headEnd/>
            <a:tailEnd/>
          </a:ln>
          <a:effectLst/>
        </p:spPr>
        <p:txBody>
          <a:bodyPr anchor="ctr">
            <a:spAutoFit/>
          </a:bodyPr>
          <a:lstStyle/>
          <a:p>
            <a:pPr algn="r" eaLnBrk="1" hangingPunct="1"/>
            <a:r>
              <a:rPr lang="en-US" sz="2400" i="1">
                <a:solidFill>
                  <a:srgbClr val="009900"/>
                </a:solidFill>
                <a:latin typeface="Arial Black" pitchFamily="34" charset="0"/>
              </a:rPr>
              <a:t>KONSEP DASAR KOMPETENSI</a:t>
            </a:r>
            <a:endParaRPr lang="en-GB" sz="2400" i="1">
              <a:solidFill>
                <a:srgbClr val="009900"/>
              </a:solidFill>
              <a:latin typeface="Arial Black" pitchFamily="34" charset="0"/>
            </a:endParaRPr>
          </a:p>
        </p:txBody>
      </p:sp>
      <p:sp>
        <p:nvSpPr>
          <p:cNvPr id="30734" name="Oval 14"/>
          <p:cNvSpPr>
            <a:spLocks noChangeArrowheads="1"/>
          </p:cNvSpPr>
          <p:nvPr/>
        </p:nvSpPr>
        <p:spPr bwMode="auto">
          <a:xfrm>
            <a:off x="6742113" y="5265738"/>
            <a:ext cx="1733550" cy="969962"/>
          </a:xfrm>
          <a:prstGeom prst="ellipse">
            <a:avLst/>
          </a:prstGeom>
          <a:solidFill>
            <a:srgbClr val="FFFF99"/>
          </a:solidFill>
          <a:ln w="76200">
            <a:solidFill>
              <a:schemeClr val="tx1"/>
            </a:solidFill>
            <a:round/>
            <a:headEnd/>
            <a:tailEnd/>
          </a:ln>
          <a:effectLst>
            <a:outerShdw dist="107763" dir="2700000" algn="ctr" rotWithShape="0">
              <a:schemeClr val="bg2"/>
            </a:outerShdw>
          </a:effectLst>
        </p:spPr>
        <p:txBody>
          <a:bodyPr wrap="none" lIns="92075" tIns="46038" rIns="92075" bIns="46038" anchor="ctr"/>
          <a:lstStyle/>
          <a:p>
            <a:pPr algn="ctr"/>
            <a:r>
              <a:rPr lang="en-US" sz="1600" b="1">
                <a:solidFill>
                  <a:srgbClr val="000000"/>
                </a:solidFill>
                <a:latin typeface="Tahoma" pitchFamily="34" charset="0"/>
              </a:rPr>
              <a:t>Kompetensi </a:t>
            </a:r>
          </a:p>
          <a:p>
            <a:pPr algn="ctr"/>
            <a:r>
              <a:rPr lang="en-US" sz="1600" b="1">
                <a:solidFill>
                  <a:srgbClr val="000000"/>
                </a:solidFill>
                <a:latin typeface="Tahoma" pitchFamily="34" charset="0"/>
              </a:rPr>
              <a:t>Karyawan</a:t>
            </a:r>
            <a:endParaRPr lang="en-GB" sz="1600" b="1">
              <a:solidFill>
                <a:srgbClr val="000000"/>
              </a:solidFill>
              <a:latin typeface="Tahoma" pitchFamily="34" charset="0"/>
            </a:endParaRPr>
          </a:p>
        </p:txBody>
      </p:sp>
      <p:sp>
        <p:nvSpPr>
          <p:cNvPr id="30735" name="Line 15"/>
          <p:cNvSpPr>
            <a:spLocks noChangeShapeType="1"/>
          </p:cNvSpPr>
          <p:nvPr/>
        </p:nvSpPr>
        <p:spPr bwMode="auto">
          <a:xfrm>
            <a:off x="758825" y="4419600"/>
            <a:ext cx="6275388" cy="1371600"/>
          </a:xfrm>
          <a:prstGeom prst="line">
            <a:avLst/>
          </a:prstGeom>
          <a:noFill/>
          <a:ln w="152400">
            <a:solidFill>
              <a:srgbClr val="FF0000"/>
            </a:solidFill>
            <a:round/>
            <a:headEnd/>
            <a:tailEnd type="arrow" w="med" len="med"/>
          </a:ln>
          <a:effectLst/>
        </p:spPr>
        <p:txBody>
          <a:bodyPr/>
          <a:lstStyle/>
          <a:p>
            <a:endParaRPr lang="en-US"/>
          </a:p>
        </p:txBody>
      </p:sp>
    </p:spTree>
  </p:cSld>
  <p:clrMapOvr>
    <a:masterClrMapping/>
  </p:clrMapOvr>
  <p:transition>
    <p:check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en-US"/>
              <a:t>msdml2005/ekst/k2</a:t>
            </a:r>
          </a:p>
        </p:txBody>
      </p:sp>
      <p:sp>
        <p:nvSpPr>
          <p:cNvPr id="9" name="Slide Number Placeholder 5"/>
          <p:cNvSpPr>
            <a:spLocks noGrp="1"/>
          </p:cNvSpPr>
          <p:nvPr>
            <p:ph type="sldNum" sz="quarter" idx="12"/>
          </p:nvPr>
        </p:nvSpPr>
        <p:spPr/>
        <p:txBody>
          <a:bodyPr/>
          <a:lstStyle/>
          <a:p>
            <a:fld id="{BE766244-9B3E-4C00-A59D-5C310B7EADF6}" type="slidenum">
              <a:rPr lang="en-US"/>
              <a:pPr/>
              <a:t>12</a:t>
            </a:fld>
            <a:endParaRPr lang="en-US"/>
          </a:p>
        </p:txBody>
      </p:sp>
      <p:sp>
        <p:nvSpPr>
          <p:cNvPr id="31749" name="Rectangle 5"/>
          <p:cNvSpPr>
            <a:spLocks noChangeArrowheads="1"/>
          </p:cNvSpPr>
          <p:nvPr/>
        </p:nvSpPr>
        <p:spPr bwMode="auto">
          <a:xfrm>
            <a:off x="381000" y="2362200"/>
            <a:ext cx="4191000" cy="4114800"/>
          </a:xfrm>
          <a:prstGeom prst="rect">
            <a:avLst/>
          </a:prstGeom>
          <a:noFill/>
          <a:ln w="9525">
            <a:noFill/>
            <a:miter lim="800000"/>
            <a:headEnd/>
            <a:tailEnd/>
          </a:ln>
          <a:effectLst/>
        </p:spPr>
        <p:txBody>
          <a:bodyPr lIns="92075" tIns="46038" rIns="92075" bIns="46038"/>
          <a:lstStyle/>
          <a:p>
            <a:pPr marL="458788" indent="-458788" eaLnBrk="0" hangingPunct="0">
              <a:spcBef>
                <a:spcPct val="20000"/>
              </a:spcBef>
              <a:buClr>
                <a:srgbClr val="FFFFFF"/>
              </a:buClr>
              <a:buFont typeface="Arial" pitchFamily="34" charset="0"/>
              <a:buChar char="•"/>
            </a:pPr>
            <a:r>
              <a:rPr kumimoji="1" lang="en-US" sz="1800" dirty="0" err="1">
                <a:latin typeface="Arial Narrow" pitchFamily="34" charset="0"/>
              </a:rPr>
              <a:t>Terstruktur</a:t>
            </a:r>
            <a:r>
              <a:rPr kumimoji="1" lang="en-US" sz="1800" dirty="0">
                <a:latin typeface="Arial Narrow" pitchFamily="34" charset="0"/>
              </a:rPr>
              <a:t> </a:t>
            </a:r>
            <a:r>
              <a:rPr kumimoji="1" lang="en-US" sz="1800" dirty="0" err="1">
                <a:latin typeface="Arial Narrow" pitchFamily="34" charset="0"/>
              </a:rPr>
              <a:t>dan</a:t>
            </a:r>
            <a:r>
              <a:rPr kumimoji="1" lang="en-US" sz="1800" dirty="0">
                <a:latin typeface="Arial Narrow" pitchFamily="34" charset="0"/>
              </a:rPr>
              <a:t> </a:t>
            </a:r>
            <a:r>
              <a:rPr kumimoji="1" lang="en-US" sz="1800" dirty="0" err="1">
                <a:latin typeface="Arial Narrow" pitchFamily="34" charset="0"/>
              </a:rPr>
              <a:t>mengkomunikasikan</a:t>
            </a:r>
            <a:r>
              <a:rPr kumimoji="1" lang="en-US" sz="1800" dirty="0">
                <a:latin typeface="Arial Narrow" pitchFamily="34" charset="0"/>
              </a:rPr>
              <a:t>  </a:t>
            </a:r>
            <a:r>
              <a:rPr kumimoji="1" lang="en-US" sz="1800" dirty="0" err="1">
                <a:latin typeface="Arial Narrow" pitchFamily="34" charset="0"/>
              </a:rPr>
              <a:t>penyetelan</a:t>
            </a:r>
            <a:r>
              <a:rPr kumimoji="1" lang="en-US" sz="1800" dirty="0">
                <a:latin typeface="Arial Narrow" pitchFamily="34" charset="0"/>
              </a:rPr>
              <a:t> </a:t>
            </a:r>
            <a:r>
              <a:rPr kumimoji="1" lang="en-US" sz="1800" dirty="0" err="1">
                <a:latin typeface="Arial Narrow" pitchFamily="34" charset="0"/>
              </a:rPr>
              <a:t>kembali</a:t>
            </a:r>
            <a:r>
              <a:rPr kumimoji="1" lang="en-US" sz="1800" dirty="0">
                <a:latin typeface="Arial Narrow" pitchFamily="34" charset="0"/>
              </a:rPr>
              <a:t> </a:t>
            </a:r>
            <a:r>
              <a:rPr kumimoji="1" lang="en-US" sz="1800" dirty="0" err="1">
                <a:latin typeface="Arial Narrow" pitchFamily="34" charset="0"/>
              </a:rPr>
              <a:t>kunci</a:t>
            </a:r>
            <a:r>
              <a:rPr kumimoji="1" lang="en-US" sz="1800" dirty="0">
                <a:latin typeface="Arial Narrow" pitchFamily="34" charset="0"/>
              </a:rPr>
              <a:t> </a:t>
            </a:r>
            <a:r>
              <a:rPr kumimoji="1" lang="en-US" sz="1800" dirty="0" err="1">
                <a:latin typeface="Arial Narrow" pitchFamily="34" charset="0"/>
              </a:rPr>
              <a:t>dari</a:t>
            </a:r>
            <a:r>
              <a:rPr kumimoji="1" lang="en-US" sz="1800" dirty="0">
                <a:latin typeface="Arial Narrow" pitchFamily="34" charset="0"/>
              </a:rPr>
              <a:t> </a:t>
            </a:r>
            <a:r>
              <a:rPr kumimoji="1" lang="en-US" sz="1800" dirty="0" err="1">
                <a:latin typeface="Arial Narrow" pitchFamily="34" charset="0"/>
              </a:rPr>
              <a:t>peran</a:t>
            </a:r>
            <a:r>
              <a:rPr kumimoji="1" lang="en-US" sz="1800" dirty="0">
                <a:latin typeface="Arial Narrow" pitchFamily="34" charset="0"/>
              </a:rPr>
              <a:t> </a:t>
            </a:r>
            <a:r>
              <a:rPr kumimoji="1" lang="en-US" sz="1800" dirty="0" err="1">
                <a:latin typeface="Arial Narrow" pitchFamily="34" charset="0"/>
              </a:rPr>
              <a:t>suatu</a:t>
            </a:r>
            <a:r>
              <a:rPr kumimoji="1" lang="en-US" sz="1800" dirty="0">
                <a:latin typeface="Arial Narrow" pitchFamily="34" charset="0"/>
              </a:rPr>
              <a:t> </a:t>
            </a:r>
            <a:r>
              <a:rPr kumimoji="1" lang="en-US" sz="1800" dirty="0" err="1">
                <a:latin typeface="Arial Narrow" pitchFamily="34" charset="0"/>
              </a:rPr>
              <a:t>organisasi</a:t>
            </a:r>
            <a:endParaRPr kumimoji="1" lang="en-US" sz="1800" dirty="0">
              <a:latin typeface="Arial Narrow" pitchFamily="34" charset="0"/>
            </a:endParaRPr>
          </a:p>
          <a:p>
            <a:pPr marL="458788" indent="-458788" eaLnBrk="0" hangingPunct="0">
              <a:spcBef>
                <a:spcPct val="20000"/>
              </a:spcBef>
              <a:buClr>
                <a:srgbClr val="FFFFFF"/>
              </a:buClr>
              <a:buFont typeface="Wingdings" pitchFamily="2" charset="2"/>
              <a:buChar char="§"/>
            </a:pPr>
            <a:r>
              <a:rPr kumimoji="1" lang="en-US" sz="1800" dirty="0">
                <a:latin typeface="Arial Narrow" pitchFamily="34" charset="0"/>
              </a:rPr>
              <a:t>“</a:t>
            </a:r>
            <a:r>
              <a:rPr kumimoji="1" lang="en-US" sz="1800" dirty="0" err="1">
                <a:latin typeface="Arial Narrow" pitchFamily="34" charset="0"/>
              </a:rPr>
              <a:t>Meningkatkan</a:t>
            </a:r>
            <a:r>
              <a:rPr kumimoji="1" lang="en-US" sz="1800" dirty="0">
                <a:latin typeface="Arial Narrow" pitchFamily="34" charset="0"/>
              </a:rPr>
              <a:t> </a:t>
            </a:r>
            <a:r>
              <a:rPr kumimoji="1" lang="en-US" sz="1800" dirty="0" err="1">
                <a:latin typeface="Arial Narrow" pitchFamily="34" charset="0"/>
              </a:rPr>
              <a:t>grafik</a:t>
            </a:r>
            <a:r>
              <a:rPr kumimoji="1" lang="en-US" sz="1800" dirty="0">
                <a:latin typeface="Arial Narrow" pitchFamily="34" charset="0"/>
              </a:rPr>
              <a:t>” </a:t>
            </a:r>
            <a:r>
              <a:rPr kumimoji="1" lang="en-US" sz="1800" dirty="0" err="1">
                <a:latin typeface="Arial Narrow" pitchFamily="34" charset="0"/>
              </a:rPr>
              <a:t>dari</a:t>
            </a:r>
            <a:r>
              <a:rPr kumimoji="1" lang="en-US" sz="1800" dirty="0">
                <a:latin typeface="Arial Narrow" pitchFamily="34" charset="0"/>
              </a:rPr>
              <a:t> </a:t>
            </a:r>
            <a:r>
              <a:rPr kumimoji="1" lang="en-US" sz="1800" dirty="0" err="1">
                <a:latin typeface="Arial Narrow" pitchFamily="34" charset="0"/>
              </a:rPr>
              <a:t>suatu</a:t>
            </a:r>
            <a:r>
              <a:rPr kumimoji="1" lang="en-US" sz="1800" dirty="0">
                <a:latin typeface="Arial Narrow" pitchFamily="34" charset="0"/>
              </a:rPr>
              <a:t> </a:t>
            </a:r>
            <a:r>
              <a:rPr kumimoji="1" lang="en-US" sz="1800" dirty="0" err="1">
                <a:latin typeface="Arial Narrow" pitchFamily="34" charset="0"/>
              </a:rPr>
              <a:t>kinerja</a:t>
            </a:r>
            <a:r>
              <a:rPr kumimoji="1" lang="en-US" sz="1800" dirty="0">
                <a:latin typeface="Arial Narrow" pitchFamily="34" charset="0"/>
              </a:rPr>
              <a:t> </a:t>
            </a:r>
          </a:p>
          <a:p>
            <a:pPr marL="458788" indent="-458788" eaLnBrk="0" hangingPunct="0">
              <a:spcBef>
                <a:spcPct val="40000"/>
              </a:spcBef>
              <a:buClr>
                <a:srgbClr val="FFFFFF"/>
              </a:buClr>
              <a:buFont typeface="Wingdings" pitchFamily="2" charset="2"/>
              <a:buChar char="§"/>
            </a:pPr>
            <a:r>
              <a:rPr kumimoji="1" lang="en-US" sz="1800" dirty="0" err="1">
                <a:latin typeface="Arial Narrow" pitchFamily="34" charset="0"/>
              </a:rPr>
              <a:t>Menyediakan</a:t>
            </a:r>
            <a:r>
              <a:rPr kumimoji="1" lang="en-US" sz="1800" dirty="0">
                <a:latin typeface="Arial Narrow" pitchFamily="34" charset="0"/>
              </a:rPr>
              <a:t> </a:t>
            </a:r>
            <a:r>
              <a:rPr kumimoji="1" lang="en-US" sz="1800" dirty="0" err="1">
                <a:latin typeface="Arial Narrow" pitchFamily="34" charset="0"/>
              </a:rPr>
              <a:t>suatu</a:t>
            </a:r>
            <a:r>
              <a:rPr kumimoji="1" lang="en-US" sz="1800" dirty="0">
                <a:latin typeface="Arial Narrow" pitchFamily="34" charset="0"/>
              </a:rPr>
              <a:t> </a:t>
            </a:r>
            <a:r>
              <a:rPr kumimoji="1" lang="en-US" sz="1800" dirty="0" err="1">
                <a:latin typeface="Arial Narrow" pitchFamily="34" charset="0"/>
              </a:rPr>
              <a:t>pengharapan</a:t>
            </a:r>
            <a:r>
              <a:rPr kumimoji="1" lang="en-US" sz="1800" dirty="0">
                <a:latin typeface="Arial Narrow" pitchFamily="34" charset="0"/>
              </a:rPr>
              <a:t> yang </a:t>
            </a:r>
            <a:r>
              <a:rPr kumimoji="1" lang="en-US" sz="1800" dirty="0" err="1">
                <a:latin typeface="Arial Narrow" pitchFamily="34" charset="0"/>
              </a:rPr>
              <a:t>jelas</a:t>
            </a:r>
            <a:r>
              <a:rPr kumimoji="1" lang="en-US" sz="1800" dirty="0">
                <a:latin typeface="Arial Narrow" pitchFamily="34" charset="0"/>
              </a:rPr>
              <a:t> </a:t>
            </a:r>
            <a:r>
              <a:rPr kumimoji="1" lang="en-US" sz="1800" dirty="0" err="1">
                <a:latin typeface="Arial Narrow" pitchFamily="34" charset="0"/>
              </a:rPr>
              <a:t>dan</a:t>
            </a:r>
            <a:r>
              <a:rPr kumimoji="1" lang="en-US" sz="1800" dirty="0">
                <a:latin typeface="Arial Narrow" pitchFamily="34" charset="0"/>
              </a:rPr>
              <a:t> </a:t>
            </a:r>
            <a:r>
              <a:rPr kumimoji="1" lang="en-US" sz="1800" dirty="0" err="1">
                <a:latin typeface="Arial Narrow" pitchFamily="34" charset="0"/>
              </a:rPr>
              <a:t>ukuran</a:t>
            </a:r>
            <a:r>
              <a:rPr kumimoji="1" lang="en-US" sz="1800" dirty="0">
                <a:latin typeface="Arial Narrow" pitchFamily="34" charset="0"/>
              </a:rPr>
              <a:t> </a:t>
            </a:r>
            <a:r>
              <a:rPr kumimoji="1" lang="en-US" sz="1800" dirty="0" err="1">
                <a:latin typeface="Arial Narrow" pitchFamily="34" charset="0"/>
              </a:rPr>
              <a:t>keberhasilan</a:t>
            </a:r>
            <a:endParaRPr kumimoji="1" lang="en-US" sz="1800" dirty="0">
              <a:latin typeface="Arial Narrow" pitchFamily="34" charset="0"/>
            </a:endParaRPr>
          </a:p>
          <a:p>
            <a:pPr marL="458788" indent="-458788" eaLnBrk="0" hangingPunct="0">
              <a:spcBef>
                <a:spcPct val="40000"/>
              </a:spcBef>
              <a:buClr>
                <a:srgbClr val="FFFFFF"/>
              </a:buClr>
              <a:buFont typeface="Wingdings" pitchFamily="2" charset="2"/>
              <a:buChar char="§"/>
            </a:pPr>
            <a:r>
              <a:rPr kumimoji="1" lang="en-US" sz="1800" dirty="0" err="1">
                <a:latin typeface="Arial Narrow" pitchFamily="34" charset="0"/>
              </a:rPr>
              <a:t>Menawarkan</a:t>
            </a:r>
            <a:r>
              <a:rPr kumimoji="1" lang="en-US" sz="1800" dirty="0">
                <a:latin typeface="Arial Narrow" pitchFamily="34" charset="0"/>
              </a:rPr>
              <a:t> </a:t>
            </a:r>
            <a:r>
              <a:rPr kumimoji="1" lang="en-US" sz="1800" dirty="0" err="1">
                <a:latin typeface="Arial Narrow" pitchFamily="34" charset="0"/>
              </a:rPr>
              <a:t>integritas</a:t>
            </a:r>
            <a:r>
              <a:rPr kumimoji="1" lang="en-US" sz="1800" dirty="0">
                <a:latin typeface="Arial Narrow" pitchFamily="34" charset="0"/>
              </a:rPr>
              <a:t> </a:t>
            </a:r>
            <a:r>
              <a:rPr kumimoji="1" lang="en-US" sz="1800" dirty="0" err="1">
                <a:latin typeface="Arial Narrow" pitchFamily="34" charset="0"/>
              </a:rPr>
              <a:t>manusia</a:t>
            </a:r>
            <a:r>
              <a:rPr kumimoji="1" lang="en-US" sz="1800" dirty="0">
                <a:latin typeface="Arial Narrow" pitchFamily="34" charset="0"/>
              </a:rPr>
              <a:t> </a:t>
            </a:r>
            <a:r>
              <a:rPr kumimoji="1" lang="en-US" sz="1800" dirty="0" err="1">
                <a:latin typeface="Arial Narrow" pitchFamily="34" charset="0"/>
              </a:rPr>
              <a:t>dalam</a:t>
            </a:r>
            <a:r>
              <a:rPr kumimoji="1" lang="en-US" sz="1800" dirty="0">
                <a:latin typeface="Arial Narrow" pitchFamily="34" charset="0"/>
              </a:rPr>
              <a:t> </a:t>
            </a:r>
            <a:r>
              <a:rPr kumimoji="1" lang="en-US" sz="1800" dirty="0" err="1">
                <a:latin typeface="Arial Narrow" pitchFamily="34" charset="0"/>
              </a:rPr>
              <a:t>hal</a:t>
            </a:r>
            <a:r>
              <a:rPr kumimoji="1" lang="en-US" sz="1800" dirty="0">
                <a:latin typeface="Arial Narrow" pitchFamily="34" charset="0"/>
              </a:rPr>
              <a:t> </a:t>
            </a:r>
            <a:r>
              <a:rPr kumimoji="1" lang="en-US" sz="1800" dirty="0" err="1">
                <a:latin typeface="Arial Narrow" pitchFamily="34" charset="0"/>
              </a:rPr>
              <a:t>inisiatif</a:t>
            </a:r>
            <a:r>
              <a:rPr kumimoji="1" lang="en-US" sz="1800" dirty="0">
                <a:latin typeface="Arial Narrow" pitchFamily="34" charset="0"/>
              </a:rPr>
              <a:t>, </a:t>
            </a:r>
            <a:r>
              <a:rPr kumimoji="1" lang="en-US" sz="1800" dirty="0" err="1">
                <a:latin typeface="Arial Narrow" pitchFamily="34" charset="0"/>
              </a:rPr>
              <a:t>pelatihan</a:t>
            </a:r>
            <a:r>
              <a:rPr kumimoji="1" lang="en-US" sz="1800" dirty="0">
                <a:latin typeface="Arial Narrow" pitchFamily="34" charset="0"/>
              </a:rPr>
              <a:t> </a:t>
            </a:r>
            <a:r>
              <a:rPr kumimoji="1" lang="en-US" sz="1800" dirty="0" err="1">
                <a:latin typeface="Arial Narrow" pitchFamily="34" charset="0"/>
              </a:rPr>
              <a:t>dan</a:t>
            </a:r>
            <a:r>
              <a:rPr kumimoji="1" lang="en-US" sz="1800" dirty="0">
                <a:latin typeface="Arial Narrow" pitchFamily="34" charset="0"/>
              </a:rPr>
              <a:t> </a:t>
            </a:r>
            <a:r>
              <a:rPr kumimoji="1" lang="en-US" sz="1800" dirty="0" err="1">
                <a:latin typeface="Arial Narrow" pitchFamily="34" charset="0"/>
              </a:rPr>
              <a:t>alatnya</a:t>
            </a:r>
            <a:endParaRPr kumimoji="1" lang="en-US" sz="1800" dirty="0">
              <a:latin typeface="Arial Narrow" pitchFamily="34" charset="0"/>
            </a:endParaRPr>
          </a:p>
          <a:p>
            <a:pPr marL="458788" indent="-458788" eaLnBrk="0" hangingPunct="0">
              <a:spcBef>
                <a:spcPct val="40000"/>
              </a:spcBef>
              <a:buClr>
                <a:srgbClr val="FFFFFF"/>
              </a:buClr>
              <a:buFont typeface="Wingdings" pitchFamily="2" charset="2"/>
              <a:buChar char="§"/>
            </a:pPr>
            <a:r>
              <a:rPr kumimoji="1" lang="en-US" sz="1800" dirty="0" err="1">
                <a:latin typeface="Arial Narrow" pitchFamily="34" charset="0"/>
              </a:rPr>
              <a:t>Menyediakan</a:t>
            </a:r>
            <a:r>
              <a:rPr kumimoji="1" lang="en-US" sz="1800" dirty="0">
                <a:latin typeface="Arial Narrow" pitchFamily="34" charset="0"/>
              </a:rPr>
              <a:t> </a:t>
            </a:r>
            <a:r>
              <a:rPr kumimoji="1" lang="en-US" sz="1800" dirty="0" err="1">
                <a:latin typeface="Arial Narrow" pitchFamily="34" charset="0"/>
              </a:rPr>
              <a:t>metode</a:t>
            </a:r>
            <a:r>
              <a:rPr kumimoji="1" lang="en-US" sz="1800" dirty="0">
                <a:latin typeface="Arial Narrow" pitchFamily="34" charset="0"/>
              </a:rPr>
              <a:t> </a:t>
            </a:r>
            <a:r>
              <a:rPr kumimoji="1" lang="en-US" sz="1800" dirty="0" err="1">
                <a:latin typeface="Arial Narrow" pitchFamily="34" charset="0"/>
              </a:rPr>
              <a:t>penyeleksian</a:t>
            </a:r>
            <a:r>
              <a:rPr kumimoji="1" lang="en-US" sz="1800" dirty="0">
                <a:latin typeface="Arial Narrow" pitchFamily="34" charset="0"/>
              </a:rPr>
              <a:t> yang </a:t>
            </a:r>
            <a:r>
              <a:rPr kumimoji="1" lang="en-US" sz="1800" dirty="0" err="1">
                <a:latin typeface="Arial Narrow" pitchFamily="34" charset="0"/>
              </a:rPr>
              <a:t>lebih</a:t>
            </a:r>
            <a:r>
              <a:rPr kumimoji="1" lang="en-US" sz="1800" dirty="0">
                <a:latin typeface="Arial Narrow" pitchFamily="34" charset="0"/>
              </a:rPr>
              <a:t> </a:t>
            </a:r>
            <a:r>
              <a:rPr kumimoji="1" lang="en-US" sz="1800" dirty="0" err="1">
                <a:latin typeface="Arial Narrow" pitchFamily="34" charset="0"/>
              </a:rPr>
              <a:t>terfokus</a:t>
            </a:r>
            <a:r>
              <a:rPr kumimoji="1" lang="en-US" sz="1800" dirty="0">
                <a:latin typeface="Arial Narrow" pitchFamily="34" charset="0"/>
              </a:rPr>
              <a:t>, </a:t>
            </a:r>
            <a:r>
              <a:rPr kumimoji="1" lang="en-US" sz="1800" dirty="0" err="1">
                <a:latin typeface="Arial Narrow" pitchFamily="34" charset="0"/>
              </a:rPr>
              <a:t>pengembangan</a:t>
            </a:r>
            <a:r>
              <a:rPr kumimoji="1" lang="en-US" sz="1800" dirty="0">
                <a:latin typeface="Arial Narrow" pitchFamily="34" charset="0"/>
              </a:rPr>
              <a:t>, </a:t>
            </a:r>
            <a:r>
              <a:rPr kumimoji="1" lang="en-US" sz="1800" dirty="0" err="1">
                <a:latin typeface="Arial Narrow" pitchFamily="34" charset="0"/>
              </a:rPr>
              <a:t>kinerja</a:t>
            </a:r>
            <a:r>
              <a:rPr kumimoji="1" lang="en-US" sz="1800" dirty="0">
                <a:latin typeface="Arial Narrow" pitchFamily="34" charset="0"/>
              </a:rPr>
              <a:t> </a:t>
            </a:r>
            <a:r>
              <a:rPr kumimoji="1" lang="en-US" sz="1800" dirty="0" err="1">
                <a:latin typeface="Arial Narrow" pitchFamily="34" charset="0"/>
              </a:rPr>
              <a:t>manajemen</a:t>
            </a:r>
            <a:r>
              <a:rPr kumimoji="1" lang="en-US" sz="1800" dirty="0">
                <a:latin typeface="Arial Narrow" pitchFamily="34" charset="0"/>
              </a:rPr>
              <a:t>, </a:t>
            </a:r>
            <a:r>
              <a:rPr kumimoji="1" lang="en-US" sz="1800" dirty="0" err="1">
                <a:latin typeface="Arial Narrow" pitchFamily="34" charset="0"/>
              </a:rPr>
              <a:t>penghargaan</a:t>
            </a:r>
            <a:r>
              <a:rPr kumimoji="1" lang="en-US" sz="1800" dirty="0">
                <a:latin typeface="Arial Narrow" pitchFamily="34" charset="0"/>
              </a:rPr>
              <a:t>, </a:t>
            </a:r>
            <a:r>
              <a:rPr kumimoji="1" lang="en-US" sz="1800" dirty="0" err="1">
                <a:latin typeface="Arial Narrow" pitchFamily="34" charset="0"/>
              </a:rPr>
              <a:t>dll</a:t>
            </a:r>
            <a:r>
              <a:rPr kumimoji="1" lang="en-US" sz="1800" dirty="0">
                <a:latin typeface="Arial Narrow" pitchFamily="34" charset="0"/>
              </a:rPr>
              <a:t> </a:t>
            </a:r>
          </a:p>
        </p:txBody>
      </p:sp>
      <p:sp>
        <p:nvSpPr>
          <p:cNvPr id="31750" name="Rectangle 6"/>
          <p:cNvSpPr>
            <a:spLocks noChangeArrowheads="1"/>
          </p:cNvSpPr>
          <p:nvPr/>
        </p:nvSpPr>
        <p:spPr bwMode="auto">
          <a:xfrm>
            <a:off x="4724400" y="2362200"/>
            <a:ext cx="4038600" cy="4325938"/>
          </a:xfrm>
          <a:prstGeom prst="rect">
            <a:avLst/>
          </a:prstGeom>
          <a:noFill/>
          <a:ln w="9525">
            <a:noFill/>
            <a:miter lim="800000"/>
            <a:headEnd/>
            <a:tailEnd/>
          </a:ln>
          <a:effectLst/>
        </p:spPr>
        <p:txBody>
          <a:bodyPr>
            <a:spAutoFit/>
          </a:bodyPr>
          <a:lstStyle/>
          <a:p>
            <a:pPr lvl="1">
              <a:buFont typeface="Wingdings" pitchFamily="2" charset="2"/>
              <a:buChar char="§"/>
            </a:pPr>
            <a:r>
              <a:rPr kumimoji="1" lang="sv-SE" sz="1400" dirty="0"/>
              <a:t> 	Membantu pekerja menjadi baik 	dengan menempatkan mereka di 	pekerjaan dimana perilaku mereka 	paling cocok dengan posisi yang 	akan ditempatinya </a:t>
            </a:r>
          </a:p>
          <a:p>
            <a:endParaRPr kumimoji="1" lang="en-US" sz="1400" dirty="0"/>
          </a:p>
          <a:p>
            <a:pPr lvl="1">
              <a:buFont typeface="Wingdings" pitchFamily="2" charset="2"/>
              <a:buChar char="§"/>
            </a:pPr>
            <a:r>
              <a:rPr kumimoji="1" lang="sv-SE" sz="1400" dirty="0"/>
              <a:t> 	Membantu pekerja mencocokkan 	orang dengan pekerjaan yang 	diambilnya, dengan mengetahui 	perilaku seperti apa yang 	diperlukan oleh pekerja tersebut 	untuk dapat berhasil di posisi yang 	dia duduki</a:t>
            </a:r>
          </a:p>
          <a:p>
            <a:endParaRPr kumimoji="1" lang="en-US" sz="1400" dirty="0"/>
          </a:p>
          <a:p>
            <a:pPr lvl="1">
              <a:buFont typeface="Wingdings" pitchFamily="2" charset="2"/>
              <a:buChar char="§"/>
            </a:pPr>
            <a:r>
              <a:rPr kumimoji="1" lang="sv-SE" sz="1400" dirty="0"/>
              <a:t> 	Membantu pekerja mengerti apa 	yang dibutuhkan dari mereka, 	dengan menginformasikan kepada 	mereka perilaku seperti apa yang 	diharapkan dari mereka</a:t>
            </a:r>
            <a:endParaRPr kumimoji="1" lang="en-US" sz="1400" dirty="0"/>
          </a:p>
          <a:p>
            <a:pPr eaLnBrk="0" hangingPunct="0">
              <a:lnSpc>
                <a:spcPct val="40000"/>
              </a:lnSpc>
              <a:spcBef>
                <a:spcPct val="50000"/>
              </a:spcBef>
              <a:buClr>
                <a:srgbClr val="FFFFFF"/>
              </a:buClr>
              <a:buFont typeface="Wingdings" pitchFamily="2" charset="2"/>
              <a:buChar char="§"/>
            </a:pPr>
            <a:endParaRPr kumimoji="1" lang="en-US" sz="1400" dirty="0">
              <a:solidFill>
                <a:srgbClr val="FFFFFF"/>
              </a:solidFill>
              <a:latin typeface="Arial Narrow" pitchFamily="34" charset="0"/>
            </a:endParaRPr>
          </a:p>
        </p:txBody>
      </p:sp>
      <p:sp>
        <p:nvSpPr>
          <p:cNvPr id="31755" name="AutoShape 11"/>
          <p:cNvSpPr>
            <a:spLocks noChangeArrowheads="1"/>
          </p:cNvSpPr>
          <p:nvPr/>
        </p:nvSpPr>
        <p:spPr bwMode="auto">
          <a:xfrm>
            <a:off x="533400" y="457200"/>
            <a:ext cx="1447800" cy="1600200"/>
          </a:xfrm>
          <a:prstGeom prst="diamond">
            <a:avLst/>
          </a:prstGeom>
          <a:solidFill>
            <a:srgbClr val="FFFFFF"/>
          </a:solidFill>
          <a:ln w="9525">
            <a:noFill/>
            <a:miter lim="800000"/>
            <a:headEnd/>
            <a:tailEnd/>
          </a:ln>
          <a:effectLst/>
        </p:spPr>
        <p:txBody>
          <a:bodyPr wrap="none" anchor="ctr"/>
          <a:lstStyle/>
          <a:p>
            <a:pPr algn="ctr" eaLnBrk="0" hangingPunct="0"/>
            <a:r>
              <a:rPr lang="en-US" sz="1200" dirty="0">
                <a:latin typeface="Arial Narrow" pitchFamily="34" charset="0"/>
              </a:rPr>
              <a:t>ORGANIZATION</a:t>
            </a:r>
          </a:p>
          <a:p>
            <a:pPr algn="ctr" eaLnBrk="0" hangingPunct="0"/>
            <a:r>
              <a:rPr lang="en-US" sz="1200" dirty="0">
                <a:latin typeface="Arial Narrow" pitchFamily="34" charset="0"/>
              </a:rPr>
              <a:t>PURPOSES</a:t>
            </a:r>
          </a:p>
        </p:txBody>
      </p:sp>
      <p:sp>
        <p:nvSpPr>
          <p:cNvPr id="31756" name="AutoShape 12"/>
          <p:cNvSpPr>
            <a:spLocks noChangeArrowheads="1"/>
          </p:cNvSpPr>
          <p:nvPr/>
        </p:nvSpPr>
        <p:spPr bwMode="auto">
          <a:xfrm>
            <a:off x="7010400" y="457200"/>
            <a:ext cx="1447800" cy="1600200"/>
          </a:xfrm>
          <a:prstGeom prst="diamond">
            <a:avLst/>
          </a:prstGeom>
          <a:solidFill>
            <a:srgbClr val="FFFFFF"/>
          </a:solidFill>
          <a:ln w="9525">
            <a:noFill/>
            <a:miter lim="800000"/>
            <a:headEnd/>
            <a:tailEnd/>
          </a:ln>
          <a:effectLst/>
        </p:spPr>
        <p:txBody>
          <a:bodyPr wrap="none" anchor="ctr"/>
          <a:lstStyle/>
          <a:p>
            <a:pPr algn="ctr" eaLnBrk="0" hangingPunct="0"/>
            <a:r>
              <a:rPr lang="en-US" sz="1200" dirty="0">
                <a:latin typeface="Arial Narrow" pitchFamily="34" charset="0"/>
              </a:rPr>
              <a:t>EMPLOYEE</a:t>
            </a:r>
          </a:p>
          <a:p>
            <a:pPr algn="ctr" eaLnBrk="0" hangingPunct="0"/>
            <a:r>
              <a:rPr lang="en-US" sz="1200" dirty="0">
                <a:latin typeface="Arial Narrow" pitchFamily="34" charset="0"/>
              </a:rPr>
              <a:t>PURPOSES</a:t>
            </a:r>
          </a:p>
        </p:txBody>
      </p:sp>
      <p:sp>
        <p:nvSpPr>
          <p:cNvPr id="31760" name="Rectangle 16"/>
          <p:cNvSpPr>
            <a:spLocks noGrp="1" noChangeArrowheads="1"/>
          </p:cNvSpPr>
          <p:nvPr>
            <p:ph type="title"/>
          </p:nvPr>
        </p:nvSpPr>
        <p:spPr>
          <a:xfrm>
            <a:off x="2286000" y="609600"/>
            <a:ext cx="4343400" cy="1524000"/>
          </a:xfrm>
          <a:solidFill>
            <a:srgbClr val="FFFFFF"/>
          </a:solidFill>
          <a:ln/>
        </p:spPr>
        <p:txBody>
          <a:bodyPr>
            <a:normAutofit fontScale="90000"/>
          </a:bodyPr>
          <a:lstStyle/>
          <a:p>
            <a:r>
              <a:rPr lang="en-US" sz="4000" b="1" dirty="0" err="1">
                <a:solidFill>
                  <a:srgbClr val="FF3300"/>
                </a:solidFill>
                <a:effectLst/>
              </a:rPr>
              <a:t>Mengapa</a:t>
            </a:r>
            <a:r>
              <a:rPr lang="en-GB" sz="4000" b="1" dirty="0">
                <a:solidFill>
                  <a:srgbClr val="FF3300"/>
                </a:solidFill>
                <a:effectLst/>
              </a:rPr>
              <a:t/>
            </a:r>
            <a:br>
              <a:rPr lang="en-GB" sz="4000" b="1" dirty="0">
                <a:solidFill>
                  <a:srgbClr val="FF3300"/>
                </a:solidFill>
                <a:effectLst/>
              </a:rPr>
            </a:br>
            <a:r>
              <a:rPr lang="en-GB" sz="4000" b="1" dirty="0" err="1">
                <a:solidFill>
                  <a:srgbClr val="FF3300"/>
                </a:solidFill>
                <a:effectLst/>
              </a:rPr>
              <a:t>Kompetensi</a:t>
            </a:r>
            <a:r>
              <a:rPr lang="en-US" b="1" dirty="0">
                <a:solidFill>
                  <a:srgbClr val="969696"/>
                </a:solidFill>
                <a:effectLst/>
              </a:rPr>
              <a:t> </a:t>
            </a:r>
            <a:r>
              <a:rPr lang="en-US" sz="7200" dirty="0">
                <a:solidFill>
                  <a:srgbClr val="000000"/>
                </a:solidFill>
                <a:effectLst/>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760"/>
                                        </p:tgtEl>
                                        <p:attrNameLst>
                                          <p:attrName>style.visibility</p:attrName>
                                        </p:attrNameLst>
                                      </p:cBhvr>
                                      <p:to>
                                        <p:strVal val="visible"/>
                                      </p:to>
                                    </p:set>
                                    <p:anim calcmode="lin" valueType="num">
                                      <p:cBhvr additive="base">
                                        <p:cTn id="7" dur="500" fill="hold"/>
                                        <p:tgtEl>
                                          <p:spTgt spid="31760"/>
                                        </p:tgtEl>
                                        <p:attrNameLst>
                                          <p:attrName>ppt_x</p:attrName>
                                        </p:attrNameLst>
                                      </p:cBhvr>
                                      <p:tavLst>
                                        <p:tav tm="0">
                                          <p:val>
                                            <p:strVal val="0-#ppt_w/2"/>
                                          </p:val>
                                        </p:tav>
                                        <p:tav tm="100000">
                                          <p:val>
                                            <p:strVal val="#ppt_x"/>
                                          </p:val>
                                        </p:tav>
                                      </p:tavLst>
                                    </p:anim>
                                    <p:anim calcmode="lin" valueType="num">
                                      <p:cBhvr additive="base">
                                        <p:cTn id="8" dur="500" fill="hold"/>
                                        <p:tgtEl>
                                          <p:spTgt spid="3176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1755"/>
                                        </p:tgtEl>
                                        <p:attrNameLst>
                                          <p:attrName>style.visibility</p:attrName>
                                        </p:attrNameLst>
                                      </p:cBhvr>
                                      <p:to>
                                        <p:strVal val="visible"/>
                                      </p:to>
                                    </p:set>
                                    <p:anim calcmode="lin" valueType="num">
                                      <p:cBhvr additive="base">
                                        <p:cTn id="13" dur="500" fill="hold"/>
                                        <p:tgtEl>
                                          <p:spTgt spid="31755"/>
                                        </p:tgtEl>
                                        <p:attrNameLst>
                                          <p:attrName>ppt_x</p:attrName>
                                        </p:attrNameLst>
                                      </p:cBhvr>
                                      <p:tavLst>
                                        <p:tav tm="0">
                                          <p:val>
                                            <p:strVal val="0-#ppt_w/2"/>
                                          </p:val>
                                        </p:tav>
                                        <p:tav tm="100000">
                                          <p:val>
                                            <p:strVal val="#ppt_x"/>
                                          </p:val>
                                        </p:tav>
                                      </p:tavLst>
                                    </p:anim>
                                    <p:anim calcmode="lin" valueType="num">
                                      <p:cBhvr additive="base">
                                        <p:cTn id="14" dur="500" fill="hold"/>
                                        <p:tgtEl>
                                          <p:spTgt spid="3175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1749"/>
                                        </p:tgtEl>
                                        <p:attrNameLst>
                                          <p:attrName>style.visibility</p:attrName>
                                        </p:attrNameLst>
                                      </p:cBhvr>
                                      <p:to>
                                        <p:strVal val="visible"/>
                                      </p:to>
                                    </p:set>
                                    <p:anim calcmode="lin" valueType="num">
                                      <p:cBhvr additive="base">
                                        <p:cTn id="19" dur="500" fill="hold"/>
                                        <p:tgtEl>
                                          <p:spTgt spid="31749"/>
                                        </p:tgtEl>
                                        <p:attrNameLst>
                                          <p:attrName>ppt_x</p:attrName>
                                        </p:attrNameLst>
                                      </p:cBhvr>
                                      <p:tavLst>
                                        <p:tav tm="0">
                                          <p:val>
                                            <p:strVal val="0-#ppt_w/2"/>
                                          </p:val>
                                        </p:tav>
                                        <p:tav tm="100000">
                                          <p:val>
                                            <p:strVal val="#ppt_x"/>
                                          </p:val>
                                        </p:tav>
                                      </p:tavLst>
                                    </p:anim>
                                    <p:anim calcmode="lin" valueType="num">
                                      <p:cBhvr additive="base">
                                        <p:cTn id="20" dur="500" fill="hold"/>
                                        <p:tgtEl>
                                          <p:spTgt spid="3174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1756"/>
                                        </p:tgtEl>
                                        <p:attrNameLst>
                                          <p:attrName>style.visibility</p:attrName>
                                        </p:attrNameLst>
                                      </p:cBhvr>
                                      <p:to>
                                        <p:strVal val="visible"/>
                                      </p:to>
                                    </p:set>
                                    <p:anim calcmode="lin" valueType="num">
                                      <p:cBhvr additive="base">
                                        <p:cTn id="25" dur="500" fill="hold"/>
                                        <p:tgtEl>
                                          <p:spTgt spid="31756"/>
                                        </p:tgtEl>
                                        <p:attrNameLst>
                                          <p:attrName>ppt_x</p:attrName>
                                        </p:attrNameLst>
                                      </p:cBhvr>
                                      <p:tavLst>
                                        <p:tav tm="0">
                                          <p:val>
                                            <p:strVal val="0-#ppt_w/2"/>
                                          </p:val>
                                        </p:tav>
                                        <p:tav tm="100000">
                                          <p:val>
                                            <p:strVal val="#ppt_x"/>
                                          </p:val>
                                        </p:tav>
                                      </p:tavLst>
                                    </p:anim>
                                    <p:anim calcmode="lin" valueType="num">
                                      <p:cBhvr additive="base">
                                        <p:cTn id="26" dur="500" fill="hold"/>
                                        <p:tgtEl>
                                          <p:spTgt spid="31756"/>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1750"/>
                                        </p:tgtEl>
                                        <p:attrNameLst>
                                          <p:attrName>style.visibility</p:attrName>
                                        </p:attrNameLst>
                                      </p:cBhvr>
                                      <p:to>
                                        <p:strVal val="visible"/>
                                      </p:to>
                                    </p:set>
                                    <p:anim calcmode="lin" valueType="num">
                                      <p:cBhvr additive="base">
                                        <p:cTn id="31" dur="500" fill="hold"/>
                                        <p:tgtEl>
                                          <p:spTgt spid="31750"/>
                                        </p:tgtEl>
                                        <p:attrNameLst>
                                          <p:attrName>ppt_x</p:attrName>
                                        </p:attrNameLst>
                                      </p:cBhvr>
                                      <p:tavLst>
                                        <p:tav tm="0">
                                          <p:val>
                                            <p:strVal val="0-#ppt_w/2"/>
                                          </p:val>
                                        </p:tav>
                                        <p:tav tm="100000">
                                          <p:val>
                                            <p:strVal val="#ppt_x"/>
                                          </p:val>
                                        </p:tav>
                                      </p:tavLst>
                                    </p:anim>
                                    <p:anim calcmode="lin" valueType="num">
                                      <p:cBhvr additive="base">
                                        <p:cTn id="32" dur="500" fill="hold"/>
                                        <p:tgtEl>
                                          <p:spTgt spid="317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autoUpdateAnimBg="0"/>
      <p:bldP spid="31750" grpId="0" autoUpdateAnimBg="0"/>
      <p:bldP spid="31755" grpId="0" animBg="1" autoUpdateAnimBg="0"/>
      <p:bldP spid="31756" grpId="0" animBg="1" autoUpdateAnimBg="0"/>
      <p:bldP spid="31760"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1"/>
          <p:cNvSpPr txBox="1">
            <a:spLocks noChangeArrowheads="1"/>
          </p:cNvSpPr>
          <p:nvPr/>
        </p:nvSpPr>
        <p:spPr bwMode="auto">
          <a:xfrm>
            <a:off x="2286000" y="288925"/>
            <a:ext cx="7772400" cy="639763"/>
          </a:xfrm>
          <a:prstGeom prst="rect">
            <a:avLst/>
          </a:prstGeom>
          <a:noFill/>
          <a:ln w="9525">
            <a:noFill/>
            <a:round/>
            <a:headEnd/>
            <a:tailEnd/>
          </a:ln>
        </p:spPr>
        <p:txBody>
          <a:bodyPr anchor="ct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i="1" dirty="0" err="1">
                <a:latin typeface="Book Antiqua" pitchFamily="16" charset="0"/>
              </a:rPr>
              <a:t>Indikator</a:t>
            </a:r>
            <a:r>
              <a:rPr lang="en-US" sz="3600" b="1" i="1" dirty="0">
                <a:latin typeface="Book Antiqua" pitchFamily="16" charset="0"/>
              </a:rPr>
              <a:t> </a:t>
            </a:r>
            <a:r>
              <a:rPr lang="en-US" sz="3600" b="1" i="1" dirty="0" err="1">
                <a:latin typeface="Book Antiqua" pitchFamily="16" charset="0"/>
              </a:rPr>
              <a:t>Perilaku</a:t>
            </a:r>
            <a:endParaRPr lang="en-US" sz="3600" b="1" i="1" dirty="0">
              <a:latin typeface="Book Antiqua" pitchFamily="16" charset="0"/>
            </a:endParaRPr>
          </a:p>
        </p:txBody>
      </p:sp>
      <p:sp>
        <p:nvSpPr>
          <p:cNvPr id="13314" name="Text Box 2"/>
          <p:cNvSpPr txBox="1">
            <a:spLocks noChangeArrowheads="1"/>
          </p:cNvSpPr>
          <p:nvPr/>
        </p:nvSpPr>
        <p:spPr bwMode="auto">
          <a:xfrm>
            <a:off x="838200" y="1219200"/>
            <a:ext cx="7772400" cy="5257800"/>
          </a:xfrm>
          <a:prstGeom prst="rect">
            <a:avLst/>
          </a:prstGeom>
          <a:noFill/>
          <a:ln w="9525">
            <a:noFill/>
            <a:round/>
            <a:headEnd/>
            <a:tailEnd/>
          </a:ln>
        </p:spPr>
        <p:txBody>
          <a:bodyPr/>
          <a:lstStyle/>
          <a:p>
            <a:pPr marL="336550" indent="-336550" eaLnBrk="1" hangingPunct="1">
              <a:spcBef>
                <a:spcPts val="800"/>
              </a:spcBef>
              <a:buClr>
                <a:srgbClr val="FF3399"/>
              </a:buClr>
              <a:buFont typeface="Book Antiqua" pitchFamily="16"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i="1" dirty="0">
                <a:solidFill>
                  <a:schemeClr val="tx2"/>
                </a:solidFill>
                <a:latin typeface="Book Antiqua" pitchFamily="16" charset="0"/>
              </a:rPr>
              <a:t>A </a:t>
            </a:r>
            <a:r>
              <a:rPr lang="en-US" sz="2800" i="1" dirty="0" err="1">
                <a:solidFill>
                  <a:schemeClr val="tx2"/>
                </a:solidFill>
                <a:latin typeface="Book Antiqua" pitchFamily="16" charset="0"/>
              </a:rPr>
              <a:t>Kompetensi</a:t>
            </a:r>
            <a:r>
              <a:rPr lang="en-US" sz="2800" i="1" dirty="0">
                <a:solidFill>
                  <a:schemeClr val="tx2"/>
                </a:solidFill>
                <a:latin typeface="Book Antiqua" pitchFamily="16" charset="0"/>
              </a:rPr>
              <a:t> </a:t>
            </a:r>
            <a:r>
              <a:rPr lang="en-US" sz="2800" i="1" dirty="0" err="1">
                <a:solidFill>
                  <a:schemeClr val="tx2"/>
                </a:solidFill>
                <a:latin typeface="Book Antiqua" pitchFamily="16" charset="0"/>
              </a:rPr>
              <a:t>dideskripsikan</a:t>
            </a:r>
            <a:r>
              <a:rPr lang="en-US" sz="2800" i="1" dirty="0">
                <a:solidFill>
                  <a:schemeClr val="tx2"/>
                </a:solidFill>
                <a:latin typeface="Book Antiqua" pitchFamily="16" charset="0"/>
              </a:rPr>
              <a:t> </a:t>
            </a:r>
            <a:r>
              <a:rPr lang="en-US" sz="2800" i="1" dirty="0" err="1">
                <a:solidFill>
                  <a:schemeClr val="tx2"/>
                </a:solidFill>
                <a:latin typeface="Book Antiqua" pitchFamily="16" charset="0"/>
              </a:rPr>
              <a:t>sebagai</a:t>
            </a:r>
            <a:r>
              <a:rPr lang="en-US" sz="2800" i="1" dirty="0">
                <a:solidFill>
                  <a:schemeClr val="tx2"/>
                </a:solidFill>
                <a:latin typeface="Book Antiqua" pitchFamily="16" charset="0"/>
              </a:rPr>
              <a:t> </a:t>
            </a:r>
            <a:r>
              <a:rPr lang="en-US" sz="2800" i="1" dirty="0" err="1">
                <a:solidFill>
                  <a:schemeClr val="tx2"/>
                </a:solidFill>
                <a:latin typeface="Book Antiqua" pitchFamily="16" charset="0"/>
              </a:rPr>
              <a:t>kunci</a:t>
            </a:r>
            <a:r>
              <a:rPr lang="en-US" sz="2800" i="1" dirty="0">
                <a:solidFill>
                  <a:schemeClr val="tx2"/>
                </a:solidFill>
                <a:latin typeface="Book Antiqua" pitchFamily="16" charset="0"/>
              </a:rPr>
              <a:t> </a:t>
            </a:r>
            <a:r>
              <a:rPr lang="en-US" sz="2800" i="1" dirty="0" err="1">
                <a:solidFill>
                  <a:schemeClr val="tx2"/>
                </a:solidFill>
                <a:latin typeface="Book Antiqua" pitchFamily="16" charset="0"/>
              </a:rPr>
              <a:t>dari</a:t>
            </a:r>
            <a:r>
              <a:rPr lang="en-US" sz="2800" i="1" dirty="0">
                <a:solidFill>
                  <a:schemeClr val="tx2"/>
                </a:solidFill>
                <a:latin typeface="Book Antiqua" pitchFamily="16" charset="0"/>
              </a:rPr>
              <a:t> </a:t>
            </a:r>
            <a:r>
              <a:rPr lang="en-US" sz="2800" i="1" dirty="0" err="1">
                <a:solidFill>
                  <a:schemeClr val="tx2"/>
                </a:solidFill>
                <a:latin typeface="Book Antiqua" pitchFamily="16" charset="0"/>
              </a:rPr>
              <a:t>perilaku</a:t>
            </a:r>
            <a:r>
              <a:rPr lang="en-US" sz="2800" i="1" dirty="0">
                <a:solidFill>
                  <a:schemeClr val="tx2"/>
                </a:solidFill>
                <a:latin typeface="Book Antiqua" pitchFamily="16" charset="0"/>
              </a:rPr>
              <a:t> yang </a:t>
            </a:r>
            <a:r>
              <a:rPr lang="en-US" sz="2800" i="1" dirty="0" err="1">
                <a:solidFill>
                  <a:schemeClr val="tx2"/>
                </a:solidFill>
                <a:latin typeface="Book Antiqua" pitchFamily="16" charset="0"/>
              </a:rPr>
              <a:t>membuat</a:t>
            </a:r>
            <a:r>
              <a:rPr lang="en-US" sz="2800" i="1" dirty="0">
                <a:solidFill>
                  <a:schemeClr val="tx2"/>
                </a:solidFill>
                <a:latin typeface="Book Antiqua" pitchFamily="16" charset="0"/>
              </a:rPr>
              <a:t> </a:t>
            </a:r>
            <a:r>
              <a:rPr lang="en-US" sz="2800" i="1" dirty="0" err="1">
                <a:solidFill>
                  <a:schemeClr val="tx2"/>
                </a:solidFill>
                <a:latin typeface="Book Antiqua" pitchFamily="16" charset="0"/>
              </a:rPr>
              <a:t>seseorang</a:t>
            </a:r>
            <a:r>
              <a:rPr lang="en-US" sz="2800" i="1" dirty="0">
                <a:solidFill>
                  <a:schemeClr val="tx2"/>
                </a:solidFill>
                <a:latin typeface="Book Antiqua" pitchFamily="16" charset="0"/>
              </a:rPr>
              <a:t> </a:t>
            </a:r>
            <a:r>
              <a:rPr lang="en-US" sz="2800" i="1" dirty="0" err="1">
                <a:solidFill>
                  <a:schemeClr val="tx2"/>
                </a:solidFill>
                <a:latin typeface="Book Antiqua" pitchFamily="16" charset="0"/>
              </a:rPr>
              <a:t>dihargai</a:t>
            </a:r>
            <a:r>
              <a:rPr lang="en-US" sz="2800" i="1" dirty="0">
                <a:solidFill>
                  <a:schemeClr val="tx2"/>
                </a:solidFill>
                <a:latin typeface="Book Antiqua" pitchFamily="16" charset="0"/>
              </a:rPr>
              <a:t> </a:t>
            </a:r>
            <a:r>
              <a:rPr lang="en-US" sz="2800" i="1" dirty="0" err="1">
                <a:solidFill>
                  <a:schemeClr val="tx2"/>
                </a:solidFill>
                <a:latin typeface="Book Antiqua" pitchFamily="16" charset="0"/>
              </a:rPr>
              <a:t>atas</a:t>
            </a:r>
            <a:r>
              <a:rPr lang="en-US" sz="2800" i="1" dirty="0">
                <a:solidFill>
                  <a:schemeClr val="tx2"/>
                </a:solidFill>
                <a:latin typeface="Book Antiqua" pitchFamily="16" charset="0"/>
              </a:rPr>
              <a:t> </a:t>
            </a:r>
            <a:r>
              <a:rPr lang="en-US" sz="2800" i="1" dirty="0" err="1">
                <a:solidFill>
                  <a:schemeClr val="tx2"/>
                </a:solidFill>
                <a:latin typeface="Book Antiqua" pitchFamily="16" charset="0"/>
              </a:rPr>
              <a:t>kompetensinya</a:t>
            </a:r>
            <a:r>
              <a:rPr lang="en-US" sz="2800" i="1" dirty="0">
                <a:solidFill>
                  <a:schemeClr val="tx2"/>
                </a:solidFill>
                <a:latin typeface="Book Antiqua" pitchFamily="16" charset="0"/>
              </a:rPr>
              <a:t> </a:t>
            </a:r>
            <a:r>
              <a:rPr lang="en-US" sz="2800" i="1" dirty="0" err="1">
                <a:solidFill>
                  <a:schemeClr val="tx2"/>
                </a:solidFill>
                <a:latin typeface="Book Antiqua" pitchFamily="16" charset="0"/>
              </a:rPr>
              <a:t>pada</a:t>
            </a:r>
            <a:r>
              <a:rPr lang="en-US" sz="2800" i="1" dirty="0">
                <a:solidFill>
                  <a:schemeClr val="tx2"/>
                </a:solidFill>
                <a:latin typeface="Book Antiqua" pitchFamily="16" charset="0"/>
              </a:rPr>
              <a:t> </a:t>
            </a:r>
            <a:r>
              <a:rPr lang="en-US" sz="2800" i="1" dirty="0" err="1">
                <a:solidFill>
                  <a:schemeClr val="tx2"/>
                </a:solidFill>
                <a:latin typeface="Book Antiqua" pitchFamily="16" charset="0"/>
              </a:rPr>
              <a:t>sutu</a:t>
            </a:r>
            <a:r>
              <a:rPr lang="en-US" sz="2800" i="1" dirty="0">
                <a:solidFill>
                  <a:schemeClr val="tx2"/>
                </a:solidFill>
                <a:latin typeface="Book Antiqua" pitchFamily="16" charset="0"/>
              </a:rPr>
              <a:t> </a:t>
            </a:r>
            <a:r>
              <a:rPr lang="en-US" sz="2800" i="1" dirty="0" err="1">
                <a:solidFill>
                  <a:schemeClr val="tx2"/>
                </a:solidFill>
                <a:latin typeface="Book Antiqua" pitchFamily="16" charset="0"/>
              </a:rPr>
              <a:t>tempat</a:t>
            </a:r>
            <a:r>
              <a:rPr lang="en-US" sz="2800" i="1" dirty="0">
                <a:solidFill>
                  <a:schemeClr val="tx2"/>
                </a:solidFill>
                <a:latin typeface="Book Antiqua" pitchFamily="16" charset="0"/>
              </a:rPr>
              <a:t> </a:t>
            </a:r>
            <a:r>
              <a:rPr lang="en-US" sz="2800" i="1" dirty="0" err="1">
                <a:solidFill>
                  <a:schemeClr val="tx2"/>
                </a:solidFill>
                <a:latin typeface="Book Antiqua" pitchFamily="16" charset="0"/>
              </a:rPr>
              <a:t>kerja</a:t>
            </a:r>
            <a:r>
              <a:rPr lang="en-US" sz="3200" i="1" dirty="0">
                <a:solidFill>
                  <a:schemeClr val="tx2"/>
                </a:solidFill>
                <a:latin typeface="Book Antiqua" pitchFamily="16" charset="0"/>
              </a:rPr>
              <a:t>.</a:t>
            </a:r>
            <a:r>
              <a:rPr lang="en-US" sz="3200" dirty="0">
                <a:solidFill>
                  <a:schemeClr val="tx2"/>
                </a:solidFill>
              </a:rPr>
              <a:t> </a:t>
            </a:r>
          </a:p>
          <a:p>
            <a:pPr marL="336550" indent="-336550" eaLnBrk="1" hangingPunct="1">
              <a:spcBef>
                <a:spcPts val="800"/>
              </a:spcBef>
              <a:buClrTx/>
              <a:buSzTx/>
              <a:buFontTx/>
              <a:buNone/>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i="1" dirty="0">
              <a:solidFill>
                <a:srgbClr val="FE1F08"/>
              </a:solidFill>
              <a:latin typeface="Book Antiqua" pitchFamily="16" charset="0"/>
            </a:endParaRPr>
          </a:p>
          <a:p>
            <a:pPr marL="336550" indent="-336550" eaLnBrk="1" hangingPunct="1">
              <a:spcBef>
                <a:spcPts val="800"/>
              </a:spcBef>
              <a:buClr>
                <a:srgbClr val="FF3399"/>
              </a:buClr>
              <a:buFont typeface="Book Antiqua" pitchFamily="16"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i="1" dirty="0" err="1">
                <a:solidFill>
                  <a:srgbClr val="FE1F08"/>
                </a:solidFill>
                <a:latin typeface="Book Antiqua" pitchFamily="16" charset="0"/>
              </a:rPr>
              <a:t>Perilaku</a:t>
            </a:r>
            <a:r>
              <a:rPr lang="en-US" sz="2800" i="1" dirty="0">
                <a:solidFill>
                  <a:srgbClr val="FE1F08"/>
                </a:solidFill>
                <a:latin typeface="Book Antiqua" pitchFamily="16" charset="0"/>
              </a:rPr>
              <a:t> </a:t>
            </a:r>
            <a:r>
              <a:rPr lang="en-US" sz="2800" i="1" dirty="0" err="1">
                <a:solidFill>
                  <a:srgbClr val="FE1F08"/>
                </a:solidFill>
                <a:latin typeface="Book Antiqua" pitchFamily="16" charset="0"/>
              </a:rPr>
              <a:t>ini</a:t>
            </a:r>
            <a:r>
              <a:rPr lang="en-US" sz="2800" i="1" dirty="0">
                <a:solidFill>
                  <a:srgbClr val="FE1F08"/>
                </a:solidFill>
                <a:latin typeface="Book Antiqua" pitchFamily="16" charset="0"/>
              </a:rPr>
              <a:t> </a:t>
            </a:r>
            <a:r>
              <a:rPr lang="en-US" sz="2800" i="1" dirty="0" err="1">
                <a:solidFill>
                  <a:srgbClr val="FE1F08"/>
                </a:solidFill>
                <a:latin typeface="Book Antiqua" pitchFamily="16" charset="0"/>
              </a:rPr>
              <a:t>diperlihatkan</a:t>
            </a:r>
            <a:r>
              <a:rPr lang="en-US" sz="2800" i="1" dirty="0">
                <a:solidFill>
                  <a:srgbClr val="FE1F08"/>
                </a:solidFill>
                <a:latin typeface="Book Antiqua" pitchFamily="16" charset="0"/>
              </a:rPr>
              <a:t> </a:t>
            </a:r>
            <a:r>
              <a:rPr lang="en-US" sz="2800" i="1" dirty="0" err="1">
                <a:solidFill>
                  <a:srgbClr val="FE1F08"/>
                </a:solidFill>
                <a:latin typeface="Book Antiqua" pitchFamily="16" charset="0"/>
              </a:rPr>
              <a:t>berupa</a:t>
            </a:r>
            <a:r>
              <a:rPr lang="en-US" sz="2800" i="1" dirty="0">
                <a:solidFill>
                  <a:srgbClr val="FE1F08"/>
                </a:solidFill>
                <a:latin typeface="Book Antiqua" pitchFamily="16" charset="0"/>
              </a:rPr>
              <a:t> </a:t>
            </a:r>
            <a:r>
              <a:rPr lang="en-US" sz="2800" i="1" dirty="0" err="1">
                <a:solidFill>
                  <a:srgbClr val="FE1F08"/>
                </a:solidFill>
                <a:latin typeface="Book Antiqua" pitchFamily="16" charset="0"/>
              </a:rPr>
              <a:t>kinerja</a:t>
            </a:r>
            <a:r>
              <a:rPr lang="en-US" sz="2800" i="1" dirty="0">
                <a:solidFill>
                  <a:srgbClr val="FE1F08"/>
                </a:solidFill>
                <a:latin typeface="Book Antiqua" pitchFamily="16" charset="0"/>
              </a:rPr>
              <a:t> yang </a:t>
            </a:r>
            <a:r>
              <a:rPr lang="en-US" sz="2800" i="1" dirty="0" err="1">
                <a:solidFill>
                  <a:srgbClr val="FE1F08"/>
                </a:solidFill>
                <a:latin typeface="Book Antiqua" pitchFamily="16" charset="0"/>
              </a:rPr>
              <a:t>baik</a:t>
            </a:r>
            <a:r>
              <a:rPr lang="en-US" sz="2800" i="1" dirty="0">
                <a:solidFill>
                  <a:srgbClr val="FE1F08"/>
                </a:solidFill>
                <a:latin typeface="Book Antiqua" pitchFamily="16" charset="0"/>
              </a:rPr>
              <a:t> </a:t>
            </a:r>
            <a:r>
              <a:rPr lang="en-US" sz="2800" i="1" dirty="0" err="1">
                <a:solidFill>
                  <a:srgbClr val="FE1F08"/>
                </a:solidFill>
                <a:latin typeface="Book Antiqua" pitchFamily="16" charset="0"/>
              </a:rPr>
              <a:t>pada</a:t>
            </a:r>
            <a:r>
              <a:rPr lang="en-US" sz="2800" i="1" dirty="0">
                <a:solidFill>
                  <a:srgbClr val="FE1F08"/>
                </a:solidFill>
                <a:latin typeface="Book Antiqua" pitchFamily="16" charset="0"/>
              </a:rPr>
              <a:t> </a:t>
            </a:r>
            <a:r>
              <a:rPr lang="en-US" sz="2800" i="1" dirty="0" err="1">
                <a:solidFill>
                  <a:srgbClr val="FE1F08"/>
                </a:solidFill>
                <a:latin typeface="Book Antiqua" pitchFamily="16" charset="0"/>
              </a:rPr>
              <a:t>suatu</a:t>
            </a:r>
            <a:r>
              <a:rPr lang="en-US" sz="2800" i="1" dirty="0">
                <a:solidFill>
                  <a:srgbClr val="FE1F08"/>
                </a:solidFill>
                <a:latin typeface="Book Antiqua" pitchFamily="16" charset="0"/>
              </a:rPr>
              <a:t> </a:t>
            </a:r>
            <a:r>
              <a:rPr lang="en-US" sz="2800" i="1" dirty="0" err="1">
                <a:solidFill>
                  <a:srgbClr val="FE1F08"/>
                </a:solidFill>
                <a:latin typeface="Book Antiqua" pitchFamily="16" charset="0"/>
              </a:rPr>
              <a:t>pekerjaan</a:t>
            </a:r>
            <a:r>
              <a:rPr lang="en-US" sz="2800" i="1" dirty="0">
                <a:solidFill>
                  <a:srgbClr val="FE1F08"/>
                </a:solidFill>
                <a:latin typeface="Book Antiqua" pitchFamily="16" charset="0"/>
              </a:rPr>
              <a:t> </a:t>
            </a:r>
            <a:r>
              <a:rPr lang="en-US" sz="2800" i="1" dirty="0" err="1">
                <a:solidFill>
                  <a:srgbClr val="FE1F08"/>
                </a:solidFill>
                <a:latin typeface="Book Antiqua" pitchFamily="16" charset="0"/>
              </a:rPr>
              <a:t>lebih</a:t>
            </a:r>
            <a:r>
              <a:rPr lang="en-US" sz="2800" i="1" dirty="0">
                <a:solidFill>
                  <a:srgbClr val="FE1F08"/>
                </a:solidFill>
                <a:latin typeface="Book Antiqua" pitchFamily="16" charset="0"/>
              </a:rPr>
              <a:t> </a:t>
            </a:r>
            <a:r>
              <a:rPr lang="en-US" sz="2800" i="1" dirty="0" err="1">
                <a:solidFill>
                  <a:srgbClr val="FE1F08"/>
                </a:solidFill>
                <a:latin typeface="Book Antiqua" pitchFamily="16" charset="0"/>
              </a:rPr>
              <a:t>konsisten</a:t>
            </a:r>
            <a:r>
              <a:rPr lang="en-US" sz="2800" i="1" dirty="0">
                <a:solidFill>
                  <a:srgbClr val="FE1F08"/>
                </a:solidFill>
                <a:latin typeface="Book Antiqua" pitchFamily="16" charset="0"/>
              </a:rPr>
              <a:t> </a:t>
            </a:r>
            <a:r>
              <a:rPr lang="en-US" sz="2800" i="1" dirty="0" err="1">
                <a:solidFill>
                  <a:srgbClr val="FE1F08"/>
                </a:solidFill>
                <a:latin typeface="Book Antiqua" pitchFamily="16" charset="0"/>
              </a:rPr>
              <a:t>dibandingkan</a:t>
            </a:r>
            <a:r>
              <a:rPr lang="en-US" sz="2800" i="1" dirty="0">
                <a:solidFill>
                  <a:srgbClr val="FE1F08"/>
                </a:solidFill>
                <a:latin typeface="Book Antiqua" pitchFamily="16" charset="0"/>
              </a:rPr>
              <a:t> </a:t>
            </a:r>
            <a:r>
              <a:rPr lang="en-US" sz="2800" i="1" dirty="0" err="1">
                <a:solidFill>
                  <a:srgbClr val="FE1F08"/>
                </a:solidFill>
                <a:latin typeface="Book Antiqua" pitchFamily="16" charset="0"/>
              </a:rPr>
              <a:t>kinerja</a:t>
            </a:r>
            <a:r>
              <a:rPr lang="en-US" sz="2800" i="1" dirty="0">
                <a:solidFill>
                  <a:srgbClr val="FE1F08"/>
                </a:solidFill>
                <a:latin typeface="Book Antiqua" pitchFamily="16" charset="0"/>
              </a:rPr>
              <a:t> yang </a:t>
            </a:r>
            <a:r>
              <a:rPr lang="en-US" sz="2800" i="1" dirty="0" err="1">
                <a:solidFill>
                  <a:srgbClr val="FE1F08"/>
                </a:solidFill>
                <a:latin typeface="Book Antiqua" pitchFamily="16" charset="0"/>
              </a:rPr>
              <a:t>buruk</a:t>
            </a:r>
            <a:r>
              <a:rPr lang="en-US" sz="2800" i="1" dirty="0">
                <a:solidFill>
                  <a:srgbClr val="FE1F08"/>
                </a:solidFill>
                <a:latin typeface="Book Antiqua" pitchFamily="16" charset="0"/>
              </a:rPr>
              <a:t> </a:t>
            </a:r>
            <a:r>
              <a:rPr lang="en-US" sz="2800" i="1" dirty="0" err="1">
                <a:solidFill>
                  <a:srgbClr val="FE1F08"/>
                </a:solidFill>
                <a:latin typeface="Book Antiqua" pitchFamily="16" charset="0"/>
              </a:rPr>
              <a:t>atau</a:t>
            </a:r>
            <a:r>
              <a:rPr lang="en-US" sz="2800" i="1" dirty="0">
                <a:solidFill>
                  <a:srgbClr val="FE1F08"/>
                </a:solidFill>
                <a:latin typeface="Book Antiqua" pitchFamily="16" charset="0"/>
              </a:rPr>
              <a:t> rata-rata </a:t>
            </a:r>
            <a:r>
              <a:rPr lang="en-US" sz="2800" i="1" dirty="0" err="1">
                <a:solidFill>
                  <a:srgbClr val="FE1F08"/>
                </a:solidFill>
                <a:latin typeface="Book Antiqua" pitchFamily="16" charset="0"/>
              </a:rPr>
              <a:t>seseorang</a:t>
            </a:r>
            <a:r>
              <a:rPr lang="en-US" sz="2800" i="1" dirty="0">
                <a:solidFill>
                  <a:srgbClr val="FE1F08"/>
                </a:solidFill>
                <a:latin typeface="Book Antiqua" pitchFamily="16" charset="0"/>
              </a:rPr>
              <a:t>. </a:t>
            </a:r>
            <a:r>
              <a:rPr lang="en-US" sz="2800" i="1" dirty="0" err="1">
                <a:solidFill>
                  <a:srgbClr val="FE1F08"/>
                </a:solidFill>
                <a:latin typeface="Book Antiqua" pitchFamily="16" charset="0"/>
              </a:rPr>
              <a:t>Karakteristik</a:t>
            </a:r>
            <a:r>
              <a:rPr lang="en-US" sz="2800" i="1" dirty="0">
                <a:solidFill>
                  <a:srgbClr val="FE1F08"/>
                </a:solidFill>
                <a:latin typeface="Book Antiqua" pitchFamily="16" charset="0"/>
              </a:rPr>
              <a:t> </a:t>
            </a:r>
            <a:r>
              <a:rPr lang="en-US" sz="2800" i="1" dirty="0" err="1">
                <a:solidFill>
                  <a:srgbClr val="FE1F08"/>
                </a:solidFill>
                <a:latin typeface="Book Antiqua" pitchFamily="16" charset="0"/>
              </a:rPr>
              <a:t>ini</a:t>
            </a:r>
            <a:r>
              <a:rPr lang="en-US" sz="2800" i="1" dirty="0">
                <a:solidFill>
                  <a:srgbClr val="FE1F08"/>
                </a:solidFill>
                <a:latin typeface="Book Antiqua" pitchFamily="16" charset="0"/>
              </a:rPr>
              <a:t> </a:t>
            </a:r>
            <a:r>
              <a:rPr lang="en-US" sz="2800" i="1" dirty="0" err="1">
                <a:solidFill>
                  <a:srgbClr val="FE1F08"/>
                </a:solidFill>
                <a:latin typeface="Book Antiqua" pitchFamily="16" charset="0"/>
              </a:rPr>
              <a:t>pada</a:t>
            </a:r>
            <a:r>
              <a:rPr lang="en-US" sz="2800" i="1" dirty="0">
                <a:solidFill>
                  <a:srgbClr val="FE1F08"/>
                </a:solidFill>
                <a:latin typeface="Book Antiqua" pitchFamily="16" charset="0"/>
              </a:rPr>
              <a:t> </a:t>
            </a:r>
            <a:r>
              <a:rPr lang="en-US" sz="2800" i="1" dirty="0" err="1">
                <a:solidFill>
                  <a:srgbClr val="FE1F08"/>
                </a:solidFill>
                <a:latin typeface="Book Antiqua" pitchFamily="16" charset="0"/>
              </a:rPr>
              <a:t>umumnya</a:t>
            </a:r>
            <a:r>
              <a:rPr lang="en-US" sz="2800" i="1" dirty="0">
                <a:solidFill>
                  <a:srgbClr val="FE1F08"/>
                </a:solidFill>
                <a:latin typeface="Book Antiqua" pitchFamily="16" charset="0"/>
              </a:rPr>
              <a:t> </a:t>
            </a:r>
            <a:r>
              <a:rPr lang="en-US" sz="2800" i="1" dirty="0" err="1">
                <a:solidFill>
                  <a:srgbClr val="FE1F08"/>
                </a:solidFill>
                <a:latin typeface="Book Antiqua" pitchFamily="16" charset="0"/>
              </a:rPr>
              <a:t>mengikuti</a:t>
            </a:r>
            <a:r>
              <a:rPr lang="en-US" sz="2800" i="1" dirty="0">
                <a:solidFill>
                  <a:srgbClr val="FE1F08"/>
                </a:solidFill>
                <a:latin typeface="Book Antiqua" pitchFamily="16" charset="0"/>
              </a:rPr>
              <a:t> </a:t>
            </a:r>
            <a:r>
              <a:rPr lang="en-US" sz="2800" i="1" dirty="0" err="1">
                <a:solidFill>
                  <a:srgbClr val="FE1F08"/>
                </a:solidFill>
                <a:latin typeface="Book Antiqua" pitchFamily="16" charset="0"/>
              </a:rPr>
              <a:t>hukum</a:t>
            </a:r>
            <a:r>
              <a:rPr lang="en-US" sz="2800" i="1" dirty="0">
                <a:solidFill>
                  <a:srgbClr val="FE1F08"/>
                </a:solidFill>
                <a:latin typeface="Book Antiqua" pitchFamily="16" charset="0"/>
              </a:rPr>
              <a:t> 80-20 </a:t>
            </a:r>
            <a:r>
              <a:rPr lang="en-US" sz="2800" i="1" dirty="0" err="1">
                <a:solidFill>
                  <a:srgbClr val="FE1F08"/>
                </a:solidFill>
                <a:latin typeface="Book Antiqua" pitchFamily="16" charset="0"/>
              </a:rPr>
              <a:t>dimana</a:t>
            </a:r>
            <a:r>
              <a:rPr lang="en-US" sz="2800" i="1" dirty="0">
                <a:solidFill>
                  <a:srgbClr val="FE1F08"/>
                </a:solidFill>
                <a:latin typeface="Book Antiqua" pitchFamily="16" charset="0"/>
              </a:rPr>
              <a:t> </a:t>
            </a:r>
            <a:r>
              <a:rPr lang="en-US" sz="2800" i="1" dirty="0" err="1">
                <a:solidFill>
                  <a:srgbClr val="FE1F08"/>
                </a:solidFill>
                <a:latin typeface="Book Antiqua" pitchFamily="16" charset="0"/>
              </a:rPr>
              <a:t>didalamnya</a:t>
            </a:r>
            <a:r>
              <a:rPr lang="en-US" sz="2800" i="1" dirty="0">
                <a:solidFill>
                  <a:srgbClr val="FE1F08"/>
                </a:solidFill>
                <a:latin typeface="Book Antiqua" pitchFamily="16" charset="0"/>
              </a:rPr>
              <a:t> </a:t>
            </a:r>
            <a:r>
              <a:rPr lang="en-US" sz="2800" i="1" dirty="0" err="1">
                <a:solidFill>
                  <a:srgbClr val="FE1F08"/>
                </a:solidFill>
                <a:latin typeface="Book Antiqua" pitchFamily="16" charset="0"/>
              </a:rPr>
              <a:t>terdapat</a:t>
            </a:r>
            <a:r>
              <a:rPr lang="en-US" sz="2800" i="1" dirty="0">
                <a:solidFill>
                  <a:srgbClr val="FE1F08"/>
                </a:solidFill>
                <a:latin typeface="Book Antiqua" pitchFamily="16" charset="0"/>
              </a:rPr>
              <a:t> </a:t>
            </a:r>
            <a:r>
              <a:rPr lang="en-US" sz="2800" i="1" dirty="0" err="1">
                <a:solidFill>
                  <a:srgbClr val="FE1F08"/>
                </a:solidFill>
                <a:latin typeface="Book Antiqua" pitchFamily="16" charset="0"/>
              </a:rPr>
              <a:t>kunci</a:t>
            </a:r>
            <a:r>
              <a:rPr lang="en-US" sz="2800" i="1" dirty="0">
                <a:solidFill>
                  <a:srgbClr val="FE1F08"/>
                </a:solidFill>
                <a:latin typeface="Book Antiqua" pitchFamily="16" charset="0"/>
              </a:rPr>
              <a:t> yang </a:t>
            </a:r>
            <a:r>
              <a:rPr lang="en-US" sz="2800" i="1" dirty="0" err="1">
                <a:solidFill>
                  <a:srgbClr val="FE1F08"/>
                </a:solidFill>
                <a:latin typeface="Book Antiqua" pitchFamily="16" charset="0"/>
              </a:rPr>
              <a:t>dapat</a:t>
            </a:r>
            <a:r>
              <a:rPr lang="en-US" sz="2800" i="1" dirty="0">
                <a:solidFill>
                  <a:srgbClr val="FE1F08"/>
                </a:solidFill>
                <a:latin typeface="Book Antiqua" pitchFamily="16" charset="0"/>
              </a:rPr>
              <a:t> </a:t>
            </a:r>
            <a:r>
              <a:rPr lang="en-US" sz="2800" i="1" dirty="0" err="1">
                <a:solidFill>
                  <a:srgbClr val="FE1F08"/>
                </a:solidFill>
                <a:latin typeface="Book Antiqua" pitchFamily="16" charset="0"/>
              </a:rPr>
              <a:t>membuat</a:t>
            </a:r>
            <a:r>
              <a:rPr lang="en-US" sz="2800" i="1" dirty="0">
                <a:solidFill>
                  <a:srgbClr val="FE1F08"/>
                </a:solidFill>
                <a:latin typeface="Book Antiqua" pitchFamily="16" charset="0"/>
              </a:rPr>
              <a:t> </a:t>
            </a:r>
            <a:r>
              <a:rPr lang="en-US" sz="2800" i="1" dirty="0" err="1">
                <a:solidFill>
                  <a:srgbClr val="FE1F08"/>
                </a:solidFill>
                <a:latin typeface="Book Antiqua" pitchFamily="16" charset="0"/>
              </a:rPr>
              <a:t>kinerja</a:t>
            </a:r>
            <a:r>
              <a:rPr lang="en-US" sz="2800" i="1" dirty="0">
                <a:solidFill>
                  <a:srgbClr val="FE1F08"/>
                </a:solidFill>
                <a:latin typeface="Book Antiqua" pitchFamily="16" charset="0"/>
              </a:rPr>
              <a:t> </a:t>
            </a:r>
            <a:r>
              <a:rPr lang="en-US" sz="2800" i="1" dirty="0" err="1">
                <a:solidFill>
                  <a:srgbClr val="FE1F08"/>
                </a:solidFill>
                <a:latin typeface="Book Antiqua" pitchFamily="16" charset="0"/>
              </a:rPr>
              <a:t>menjadi</a:t>
            </a:r>
            <a:r>
              <a:rPr lang="en-US" sz="2800" i="1" dirty="0">
                <a:solidFill>
                  <a:srgbClr val="FE1F08"/>
                </a:solidFill>
                <a:latin typeface="Book Antiqua" pitchFamily="16" charset="0"/>
              </a:rPr>
              <a:t> </a:t>
            </a:r>
            <a:r>
              <a:rPr lang="en-US" sz="2800" i="1" dirty="0" err="1">
                <a:solidFill>
                  <a:srgbClr val="FE1F08"/>
                </a:solidFill>
                <a:latin typeface="Book Antiqua" pitchFamily="16" charset="0"/>
              </a:rPr>
              <a:t>sangat</a:t>
            </a:r>
            <a:r>
              <a:rPr lang="en-US" sz="2800" i="1" dirty="0">
                <a:solidFill>
                  <a:srgbClr val="FE1F08"/>
                </a:solidFill>
                <a:latin typeface="Book Antiqua" pitchFamily="16" charset="0"/>
              </a:rPr>
              <a:t> </a:t>
            </a:r>
            <a:r>
              <a:rPr lang="en-US" sz="2800" i="1" dirty="0" err="1">
                <a:solidFill>
                  <a:srgbClr val="FE1F08"/>
                </a:solidFill>
                <a:latin typeface="Book Antiqua" pitchFamily="16" charset="0"/>
              </a:rPr>
              <a:t>baik</a:t>
            </a:r>
            <a:r>
              <a:rPr lang="en-US" sz="2800" i="1" dirty="0">
                <a:solidFill>
                  <a:srgbClr val="FE1F08"/>
                </a:solidFill>
                <a:latin typeface="Book Antiqua" pitchFamily="16" charset="0"/>
              </a:rPr>
              <a:t>.</a:t>
            </a:r>
          </a:p>
        </p:txBody>
      </p:sp>
      <p:sp>
        <p:nvSpPr>
          <p:cNvPr id="13315" name="Line 3"/>
          <p:cNvSpPr>
            <a:spLocks noChangeShapeType="1"/>
          </p:cNvSpPr>
          <p:nvPr/>
        </p:nvSpPr>
        <p:spPr bwMode="auto">
          <a:xfrm>
            <a:off x="0" y="6553200"/>
            <a:ext cx="9144000" cy="1588"/>
          </a:xfrm>
          <a:prstGeom prst="line">
            <a:avLst/>
          </a:prstGeom>
          <a:noFill/>
          <a:ln w="38160">
            <a:solidFill>
              <a:srgbClr val="0000FF"/>
            </a:solidFill>
            <a:miter lim="800000"/>
            <a:headEnd/>
            <a:tailEnd/>
          </a:ln>
        </p:spPr>
        <p:txBody>
          <a:bodyPr/>
          <a:lstStyle/>
          <a:p>
            <a:endParaRPr lang="en-US"/>
          </a:p>
        </p:txBody>
      </p:sp>
      <p:sp>
        <p:nvSpPr>
          <p:cNvPr id="12293" name="Text Box 4"/>
          <p:cNvSpPr txBox="1">
            <a:spLocks noChangeArrowheads="1"/>
          </p:cNvSpPr>
          <p:nvPr/>
        </p:nvSpPr>
        <p:spPr bwMode="auto">
          <a:xfrm>
            <a:off x="-23813" y="6583363"/>
            <a:ext cx="1397001" cy="276225"/>
          </a:xfrm>
          <a:prstGeom prst="rect">
            <a:avLst/>
          </a:prstGeom>
          <a:noFill/>
          <a:ln w="9525">
            <a:noFill/>
            <a:round/>
            <a:headEnd/>
            <a:tailEnd/>
          </a:ln>
        </p:spPr>
        <p:txBody>
          <a:bodyPr wrap="non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i="1">
                <a:solidFill>
                  <a:srgbClr val="FFCC00"/>
                </a:solidFill>
                <a:latin typeface="Book Antiqua" pitchFamily="16" charset="0"/>
              </a:rPr>
              <a:t>Vinay Ravindran </a:t>
            </a:r>
          </a:p>
        </p:txBody>
      </p:sp>
      <p:sp>
        <p:nvSpPr>
          <p:cNvPr id="13317" name="AutoShape 5"/>
          <p:cNvSpPr>
            <a:spLocks noChangeArrowheads="1"/>
          </p:cNvSpPr>
          <p:nvPr/>
        </p:nvSpPr>
        <p:spPr bwMode="auto">
          <a:xfrm>
            <a:off x="76200" y="76200"/>
            <a:ext cx="9067800" cy="609600"/>
          </a:xfrm>
          <a:custGeom>
            <a:avLst/>
            <a:gdLst>
              <a:gd name="T0" fmla="*/ 0 w 22862"/>
              <a:gd name="T1" fmla="*/ 1694 h 1695"/>
              <a:gd name="T2" fmla="*/ 0 w 22862"/>
              <a:gd name="T3" fmla="*/ 0 h 1695"/>
              <a:gd name="T4" fmla="*/ 22861 w 22862"/>
              <a:gd name="T5" fmla="*/ 0 h 1695"/>
              <a:gd name="T6" fmla="*/ 0 w 22862"/>
              <a:gd name="T7" fmla="*/ 0 h 1695"/>
              <a:gd name="T8" fmla="*/ 22862 w 22862"/>
              <a:gd name="T9" fmla="*/ 1695 h 1695"/>
            </a:gdLst>
            <a:ahLst/>
            <a:cxnLst>
              <a:cxn ang="0">
                <a:pos x="T0" y="T1"/>
              </a:cxn>
              <a:cxn ang="0">
                <a:pos x="T2" y="T3"/>
              </a:cxn>
              <a:cxn ang="0">
                <a:pos x="T4" y="T5"/>
              </a:cxn>
            </a:cxnLst>
            <a:rect l="T6" t="T7" r="T8" b="T9"/>
            <a:pathLst>
              <a:path w="22862" h="1695">
                <a:moveTo>
                  <a:pt x="0" y="1694"/>
                </a:moveTo>
                <a:lnTo>
                  <a:pt x="0" y="0"/>
                </a:lnTo>
                <a:lnTo>
                  <a:pt x="22861" y="0"/>
                </a:lnTo>
              </a:path>
            </a:pathLst>
          </a:custGeom>
          <a:noFill/>
          <a:ln w="76320">
            <a:solidFill>
              <a:srgbClr val="FF0000"/>
            </a:solidFill>
            <a:round/>
            <a:headEnd/>
            <a:tailEnd/>
          </a:ln>
          <a:effectLst>
            <a:outerShdw dist="107933" dir="13500000" algn="ctr" rotWithShape="0">
              <a:srgbClr val="0000CC">
                <a:alpha val="50027"/>
              </a:srgbClr>
            </a:outerShdw>
          </a:effectLst>
        </p:spPr>
        <p:txBody>
          <a:bodyPr wrap="none" anchor="ctr"/>
          <a:lstStyle/>
          <a:p>
            <a:pPr>
              <a:defRPr/>
            </a:pPr>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repeatCount="indefinite" fill="hold" grpId="0" nodeType="withEffect">
                                  <p:stCondLst>
                                    <p:cond delay="0"/>
                                  </p:stCondLst>
                                  <p:childTnLst>
                                    <p:set>
                                      <p:cBhvr additive="repl">
                                        <p:cTn id="6" dur="1" fill="hold">
                                          <p:stCondLst>
                                            <p:cond delay="0"/>
                                          </p:stCondLst>
                                        </p:cTn>
                                        <p:tgtEl>
                                          <p:spTgt spid="13315"/>
                                        </p:tgtEl>
                                        <p:attrNameLst>
                                          <p:attrName>style.visibility</p:attrName>
                                        </p:attrNameLst>
                                      </p:cBhvr>
                                      <p:to>
                                        <p:strVal val="visible"/>
                                      </p:to>
                                    </p:set>
                                    <p:animEffect transition="in" filter="wedge">
                                      <p:cBhvr additive="repl">
                                        <p:cTn id="7" dur="1000"/>
                                        <p:tgtEl>
                                          <p:spTgt spid="13315"/>
                                        </p:tgtEl>
                                      </p:cBhvr>
                                    </p:animEffect>
                                  </p:childTnLst>
                                </p:cTn>
                              </p:par>
                            </p:childTnLst>
                          </p:cTn>
                        </p:par>
                        <p:par>
                          <p:cTn id="8" fill="hold">
                            <p:stCondLst>
                              <p:cond delay="1000"/>
                            </p:stCondLst>
                            <p:childTnLst>
                              <p:par>
                                <p:cTn id="9" presetID="2" presetClass="entr" presetSubtype="8" fill="hold" nodeType="afterEffect">
                                  <p:stCondLst>
                                    <p:cond delay="0"/>
                                  </p:stCondLst>
                                  <p:childTnLst>
                                    <p:set>
                                      <p:cBhvr additive="repl">
                                        <p:cTn id="10" dur="1" fill="hold">
                                          <p:stCondLst>
                                            <p:cond delay="0"/>
                                          </p:stCondLst>
                                        </p:cTn>
                                        <p:tgtEl>
                                          <p:spTgt spid="13313"/>
                                        </p:tgtEl>
                                        <p:attrNameLst>
                                          <p:attrName>style.visibility</p:attrName>
                                        </p:attrNameLst>
                                      </p:cBhvr>
                                      <p:to>
                                        <p:strVal val="visible"/>
                                      </p:to>
                                    </p:set>
                                    <p:anim calcmode="lin" valueType="num">
                                      <p:cBhvr additive="repl">
                                        <p:cTn id="11" dur="500" fill="hold"/>
                                        <p:tgtEl>
                                          <p:spTgt spid="13313"/>
                                        </p:tgtEl>
                                        <p:attrNameLst>
                                          <p:attrName>ppt_x</p:attrName>
                                        </p:attrNameLst>
                                      </p:cBhvr>
                                      <p:tavLst>
                                        <p:tav tm="100000">
                                          <p:val>
                                            <p:strVal val="0-#ppt_w/2"/>
                                          </p:val>
                                        </p:tav>
                                        <p:tav tm="100000">
                                          <p:val>
                                            <p:strVal val="#ppt_x"/>
                                          </p:val>
                                        </p:tav>
                                      </p:tavLst>
                                    </p:anim>
                                    <p:anim calcmode="lin" valueType="num">
                                      <p:cBhvr additive="repl">
                                        <p:cTn id="12" dur="500" fill="hold"/>
                                        <p:tgtEl>
                                          <p:spTgt spid="13313"/>
                                        </p:tgtEl>
                                        <p:attrNameLst>
                                          <p:attrName>ppt_y</p:attrName>
                                        </p:attrNameLst>
                                      </p:cBhvr>
                                      <p:tavLst>
                                        <p:tav tm="10000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3" presetClass="entr" fill="hold" nodeType="clickEffect">
                                  <p:stCondLst>
                                    <p:cond delay="0"/>
                                  </p:stCondLst>
                                  <p:childTnLst>
                                    <p:set>
                                      <p:cBhvr additive="repl">
                                        <p:cTn id="16" dur="1" fill="hold">
                                          <p:stCondLst>
                                            <p:cond delay="0"/>
                                          </p:stCondLst>
                                        </p:cTn>
                                        <p:tgtEl>
                                          <p:spTgt spid="13314">
                                            <p:txEl>
                                              <p:pRg st="0" end="0"/>
                                            </p:txEl>
                                          </p:spTgt>
                                        </p:tgtEl>
                                        <p:attrNameLst>
                                          <p:attrName>style.visibility</p:attrName>
                                        </p:attrNameLst>
                                      </p:cBhvr>
                                      <p:to>
                                        <p:strVal val="visible"/>
                                      </p:to>
                                    </p:set>
                                    <p:anim calcmode="lin" valueType="num">
                                      <p:cBhvr additive="repl">
                                        <p:cTn id="17" dur="1000" fill="hold"/>
                                        <p:tgtEl>
                                          <p:spTgt spid="13314">
                                            <p:txEl>
                                              <p:pRg st="0" end="0"/>
                                            </p:txEl>
                                          </p:spTgt>
                                        </p:tgtEl>
                                        <p:attrNameLst>
                                          <p:attrName>ppt_w</p:attrName>
                                        </p:attrNameLst>
                                      </p:cBhvr>
                                      <p:tavLst>
                                        <p:tav tm="100000">
                                          <p:val>
                                            <p:fltVal val="0"/>
                                          </p:val>
                                        </p:tav>
                                        <p:tav tm="100000">
                                          <p:val>
                                            <p:strVal val="#ppt_w"/>
                                          </p:val>
                                        </p:tav>
                                      </p:tavLst>
                                    </p:anim>
                                    <p:anim calcmode="lin" valueType="num">
                                      <p:cBhvr additive="repl">
                                        <p:cTn id="18" dur="1000" fill="hold"/>
                                        <p:tgtEl>
                                          <p:spTgt spid="13314">
                                            <p:txEl>
                                              <p:pRg st="0" end="0"/>
                                            </p:txEl>
                                          </p:spTgt>
                                        </p:tgtEl>
                                        <p:attrNameLst>
                                          <p:attrName>ppt_h</p:attrName>
                                        </p:attrNameLst>
                                      </p:cBhvr>
                                      <p:tavLst>
                                        <p:tav tm="100000">
                                          <p:val>
                                            <p:fltVal val="0"/>
                                          </p:val>
                                        </p:tav>
                                        <p:tav tm="100000">
                                          <p:val>
                                            <p:strVal val="#ppt_h"/>
                                          </p:val>
                                        </p:tav>
                                      </p:tavLst>
                                    </p:anim>
                                    <p:animEffect transition="in" filter="fade">
                                      <p:cBhvr additive="repl">
                                        <p:cTn id="19" dur="1000"/>
                                        <p:tgtEl>
                                          <p:spTgt spid="133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732B9F4-F617-4957-B253-C8FB8AEA307F}" type="slidenum">
              <a:rPr lang="en-US"/>
              <a:pPr/>
              <a:t>14</a:t>
            </a:fld>
            <a:endParaRPr lang="en-US"/>
          </a:p>
        </p:txBody>
      </p:sp>
      <p:sp>
        <p:nvSpPr>
          <p:cNvPr id="11266" name="Rectangle 2"/>
          <p:cNvSpPr>
            <a:spLocks noChangeArrowheads="1"/>
          </p:cNvSpPr>
          <p:nvPr/>
        </p:nvSpPr>
        <p:spPr bwMode="auto">
          <a:xfrm>
            <a:off x="584200" y="114300"/>
            <a:ext cx="8458200" cy="457200"/>
          </a:xfrm>
          <a:prstGeom prst="rect">
            <a:avLst/>
          </a:prstGeom>
          <a:noFill/>
          <a:ln w="9525">
            <a:noFill/>
            <a:miter lim="800000"/>
            <a:headEnd/>
            <a:tailEnd/>
          </a:ln>
          <a:effectLst/>
        </p:spPr>
        <p:txBody>
          <a:bodyPr anchor="ctr">
            <a:spAutoFit/>
          </a:bodyPr>
          <a:lstStyle/>
          <a:p>
            <a:pPr algn="r" eaLnBrk="1" hangingPunct="1"/>
            <a:r>
              <a:rPr lang="en-US" sz="2400" i="1">
                <a:solidFill>
                  <a:srgbClr val="009900"/>
                </a:solidFill>
                <a:latin typeface="Arial Black" pitchFamily="34" charset="0"/>
              </a:rPr>
              <a:t>KONSEP DASAR KOMPETENSI</a:t>
            </a:r>
            <a:endParaRPr lang="en-GB" sz="2400" i="1">
              <a:solidFill>
                <a:srgbClr val="009900"/>
              </a:solidFill>
              <a:latin typeface="Arial Black" pitchFamily="34" charset="0"/>
            </a:endParaRPr>
          </a:p>
        </p:txBody>
      </p:sp>
      <p:sp>
        <p:nvSpPr>
          <p:cNvPr id="11267" name="Rectangle 3"/>
          <p:cNvSpPr>
            <a:spLocks noGrp="1" noChangeArrowheads="1"/>
          </p:cNvSpPr>
          <p:nvPr>
            <p:ph type="body" sz="half" idx="1"/>
          </p:nvPr>
        </p:nvSpPr>
        <p:spPr>
          <a:xfrm>
            <a:off x="609600" y="1447800"/>
            <a:ext cx="7924800" cy="4724400"/>
          </a:xfrm>
          <a:solidFill>
            <a:srgbClr val="FFFFCC"/>
          </a:solidFill>
          <a:ln/>
          <a:effectLst>
            <a:outerShdw dist="107763" dir="2700000" algn="ctr" rotWithShape="0">
              <a:schemeClr val="bg2"/>
            </a:outerShdw>
          </a:effectLst>
        </p:spPr>
        <p:txBody>
          <a:bodyPr/>
          <a:lstStyle/>
          <a:p>
            <a:pPr marL="444500" indent="-444500">
              <a:buFontTx/>
              <a:buNone/>
              <a:tabLst>
                <a:tab pos="901700" algn="l"/>
              </a:tabLst>
            </a:pPr>
            <a:r>
              <a:rPr lang="en-US" sz="2400" b="1">
                <a:solidFill>
                  <a:srgbClr val="FF0000"/>
                </a:solidFill>
                <a:sym typeface="Wingdings" pitchFamily="2" charset="2"/>
              </a:rPr>
              <a:t> </a:t>
            </a:r>
            <a:r>
              <a:rPr lang="en-US" sz="1400" b="1">
                <a:solidFill>
                  <a:srgbClr val="0000FF"/>
                </a:solidFill>
              </a:rPr>
              <a:t>KELOMPOK KOMPETENSI </a:t>
            </a:r>
            <a:endParaRPr lang="en-US" sz="2400" b="1">
              <a:solidFill>
                <a:srgbClr val="FF0000"/>
              </a:solidFill>
            </a:endParaRPr>
          </a:p>
          <a:p>
            <a:pPr marL="623888" lvl="1" indent="0">
              <a:buFont typeface="Wingdings" pitchFamily="2" charset="2"/>
              <a:buBlip>
                <a:blip r:embed="rId3"/>
              </a:buBlip>
              <a:tabLst>
                <a:tab pos="901700" algn="l"/>
              </a:tabLst>
            </a:pPr>
            <a:r>
              <a:rPr lang="en-US" sz="1400">
                <a:solidFill>
                  <a:srgbClr val="000000"/>
                </a:solidFill>
              </a:rPr>
              <a:t>	</a:t>
            </a:r>
            <a:r>
              <a:rPr lang="en-US" sz="1400" b="1">
                <a:solidFill>
                  <a:srgbClr val="000000"/>
                </a:solidFill>
              </a:rPr>
              <a:t>Kompetensi Manajerial</a:t>
            </a:r>
          </a:p>
          <a:p>
            <a:pPr marL="895350" lvl="2" indent="0">
              <a:buClr>
                <a:schemeClr val="tx1"/>
              </a:buClr>
              <a:buFont typeface="Wingdings" pitchFamily="2" charset="2"/>
              <a:buNone/>
              <a:tabLst>
                <a:tab pos="901700" algn="l"/>
              </a:tabLst>
            </a:pPr>
            <a:r>
              <a:rPr lang="en-US" sz="1400">
                <a:solidFill>
                  <a:srgbClr val="000000"/>
                </a:solidFill>
              </a:rPr>
              <a:t>Kompetensi untuk mengelola pekerjaan sehari-hari, seperti kerja sama, koordinasi, komunikasi, negosiasi, kepemimpinan dan keteladanan, dll.</a:t>
            </a:r>
          </a:p>
          <a:p>
            <a:pPr marL="623888" lvl="1" indent="0">
              <a:buFont typeface="Wingdings" pitchFamily="2" charset="2"/>
              <a:buBlip>
                <a:blip r:embed="rId3"/>
              </a:buBlip>
              <a:tabLst>
                <a:tab pos="901700" algn="l"/>
              </a:tabLst>
            </a:pPr>
            <a:r>
              <a:rPr lang="en-US" sz="1400">
                <a:solidFill>
                  <a:srgbClr val="000000"/>
                </a:solidFill>
              </a:rPr>
              <a:t>	</a:t>
            </a:r>
            <a:r>
              <a:rPr lang="en-US" sz="1400" b="1">
                <a:solidFill>
                  <a:srgbClr val="000000"/>
                </a:solidFill>
              </a:rPr>
              <a:t>Kompetensi Teknikal dan Fungsional</a:t>
            </a:r>
          </a:p>
          <a:p>
            <a:pPr marL="895350" lvl="2" indent="0">
              <a:buClr>
                <a:schemeClr val="tx1"/>
              </a:buClr>
              <a:buFont typeface="Wingdings" pitchFamily="2" charset="2"/>
              <a:buNone/>
              <a:tabLst>
                <a:tab pos="901700" algn="l"/>
              </a:tabLst>
            </a:pPr>
            <a:r>
              <a:rPr lang="en-US" sz="1400">
                <a:solidFill>
                  <a:srgbClr val="000000"/>
                </a:solidFill>
              </a:rPr>
              <a:t>Kompetensi untuk menangani pekerjaan pada fungsi tugas tertentu, seperti bina hubungan dengan pelanggan, fokus pada karyawan, pengetahuan penjualan dan pemasaran, pengetahuan perilaku konsumen, dll.</a:t>
            </a:r>
          </a:p>
          <a:p>
            <a:pPr marL="623888" lvl="1" indent="0">
              <a:buFont typeface="Wingdings" pitchFamily="2" charset="2"/>
              <a:buBlip>
                <a:blip r:embed="rId3"/>
              </a:buBlip>
              <a:tabLst>
                <a:tab pos="901700" algn="l"/>
              </a:tabLst>
            </a:pPr>
            <a:r>
              <a:rPr lang="en-US" sz="1400">
                <a:solidFill>
                  <a:srgbClr val="000000"/>
                </a:solidFill>
              </a:rPr>
              <a:t>	</a:t>
            </a:r>
            <a:r>
              <a:rPr lang="en-US" sz="1400" b="1">
                <a:solidFill>
                  <a:srgbClr val="000000"/>
                </a:solidFill>
              </a:rPr>
              <a:t>Kompetensi Personal</a:t>
            </a:r>
          </a:p>
          <a:p>
            <a:pPr marL="895350" lvl="2" indent="0">
              <a:buClr>
                <a:schemeClr val="tx1"/>
              </a:buClr>
              <a:buFont typeface="Wingdings" pitchFamily="2" charset="2"/>
              <a:buNone/>
              <a:tabLst>
                <a:tab pos="901700" algn="l"/>
              </a:tabLst>
            </a:pPr>
            <a:r>
              <a:rPr lang="en-US" sz="1400">
                <a:solidFill>
                  <a:srgbClr val="000000"/>
                </a:solidFill>
              </a:rPr>
              <a:t>Kualitas pribadi yang dibutuhkan untuk menjalani pekerjaan dengan baik, seperti kreatif dan inovatif, peduli, kematangan emosional, pragmatis, dll. </a:t>
            </a:r>
          </a:p>
          <a:p>
            <a:pPr marL="444500" indent="-444500">
              <a:lnSpc>
                <a:spcPct val="90000"/>
              </a:lnSpc>
              <a:spcBef>
                <a:spcPct val="30000"/>
              </a:spcBef>
              <a:buFontTx/>
              <a:buNone/>
              <a:tabLst>
                <a:tab pos="901700" algn="l"/>
              </a:tabLst>
            </a:pPr>
            <a:r>
              <a:rPr lang="en-US" sz="2400" b="1">
                <a:solidFill>
                  <a:srgbClr val="FF0000"/>
                </a:solidFill>
                <a:sym typeface="Wingdings" pitchFamily="2" charset="2"/>
              </a:rPr>
              <a:t> </a:t>
            </a:r>
            <a:r>
              <a:rPr lang="en-US" sz="1400" b="1">
                <a:solidFill>
                  <a:srgbClr val="0000FF"/>
                </a:solidFill>
              </a:rPr>
              <a:t>NAMA DAN DEFINISI KOMPETENSI </a:t>
            </a:r>
            <a:endParaRPr lang="en-US" sz="2400" b="1">
              <a:solidFill>
                <a:srgbClr val="FF0000"/>
              </a:solidFill>
            </a:endParaRPr>
          </a:p>
          <a:p>
            <a:pPr marL="623888" lvl="1" indent="0">
              <a:buFontTx/>
              <a:buNone/>
              <a:tabLst>
                <a:tab pos="901700" algn="l"/>
              </a:tabLst>
            </a:pPr>
            <a:r>
              <a:rPr lang="en-US" sz="1400">
                <a:solidFill>
                  <a:srgbClr val="000000"/>
                </a:solidFill>
              </a:rPr>
              <a:t>Contoh: Fokus pada Pelanggan, Kematangan Emosional, Analisa Laporan Keuangan, Pengetahuan Manajemen SDM</a:t>
            </a:r>
          </a:p>
          <a:p>
            <a:pPr marL="444500" indent="-444500">
              <a:spcBef>
                <a:spcPct val="30000"/>
              </a:spcBef>
              <a:buFontTx/>
              <a:buNone/>
              <a:tabLst>
                <a:tab pos="901700" algn="l"/>
              </a:tabLst>
            </a:pPr>
            <a:r>
              <a:rPr lang="en-US" sz="2400" b="1">
                <a:solidFill>
                  <a:srgbClr val="FF0000"/>
                </a:solidFill>
                <a:sym typeface="Wingdings" pitchFamily="2" charset="2"/>
              </a:rPr>
              <a:t> </a:t>
            </a:r>
            <a:r>
              <a:rPr lang="en-US" sz="1400" b="1">
                <a:solidFill>
                  <a:srgbClr val="0000FF"/>
                </a:solidFill>
              </a:rPr>
              <a:t>INDIKATOR PERILAKU </a:t>
            </a:r>
            <a:endParaRPr lang="en-US" sz="2400" b="1">
              <a:solidFill>
                <a:srgbClr val="FF0000"/>
              </a:solidFill>
            </a:endParaRPr>
          </a:p>
          <a:p>
            <a:pPr marL="444500" indent="-444500">
              <a:spcBef>
                <a:spcPct val="30000"/>
              </a:spcBef>
              <a:buFontTx/>
              <a:buNone/>
              <a:tabLst>
                <a:tab pos="901700" algn="l"/>
              </a:tabLst>
            </a:pPr>
            <a:r>
              <a:rPr lang="en-US" sz="2400" b="1">
                <a:solidFill>
                  <a:srgbClr val="FF0000"/>
                </a:solidFill>
                <a:sym typeface="Wingdings" pitchFamily="2" charset="2"/>
              </a:rPr>
              <a:t> </a:t>
            </a:r>
            <a:r>
              <a:rPr lang="en-US" sz="1400" b="1">
                <a:solidFill>
                  <a:srgbClr val="0000FF"/>
                </a:solidFill>
              </a:rPr>
              <a:t>TINGKAT KEMAHIRAN </a:t>
            </a:r>
          </a:p>
        </p:txBody>
      </p:sp>
      <p:sp>
        <p:nvSpPr>
          <p:cNvPr id="11268" name="Text Box 4"/>
          <p:cNvSpPr txBox="1">
            <a:spLocks noChangeArrowheads="1"/>
          </p:cNvSpPr>
          <p:nvPr/>
        </p:nvSpPr>
        <p:spPr bwMode="auto">
          <a:xfrm>
            <a:off x="555625" y="874713"/>
            <a:ext cx="2584450" cy="366712"/>
          </a:xfrm>
          <a:prstGeom prst="rect">
            <a:avLst/>
          </a:prstGeom>
          <a:noFill/>
          <a:ln w="12700" cap="sq">
            <a:noFill/>
            <a:miter lim="800000"/>
            <a:headEnd type="none" w="sm" len="sm"/>
            <a:tailEnd type="none" w="sm" len="sm"/>
          </a:ln>
          <a:effectLst/>
        </p:spPr>
        <p:txBody>
          <a:bodyPr wrap="none">
            <a:spAutoFit/>
          </a:bodyPr>
          <a:lstStyle/>
          <a:p>
            <a:pPr eaLnBrk="1" hangingPunct="1"/>
            <a:r>
              <a:rPr lang="en-US" b="1"/>
              <a:t>MODEL KOMPETENSI</a:t>
            </a:r>
          </a:p>
        </p:txBody>
      </p:sp>
    </p:spTree>
  </p:cSld>
  <p:clrMapOvr>
    <a:masterClrMapping/>
  </p:clrMapOvr>
  <p:transition>
    <p:check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Slide Number Placeholder 5"/>
          <p:cNvSpPr>
            <a:spLocks noGrp="1"/>
          </p:cNvSpPr>
          <p:nvPr>
            <p:ph type="sldNum" sz="quarter" idx="12"/>
          </p:nvPr>
        </p:nvSpPr>
        <p:spPr/>
        <p:txBody>
          <a:bodyPr/>
          <a:lstStyle/>
          <a:p>
            <a:fld id="{4413AE9A-58FD-43B7-B046-B1D241164578}" type="slidenum">
              <a:rPr lang="en-US"/>
              <a:pPr/>
              <a:t>15</a:t>
            </a:fld>
            <a:endParaRPr lang="en-US"/>
          </a:p>
        </p:txBody>
      </p:sp>
      <p:sp>
        <p:nvSpPr>
          <p:cNvPr id="13314" name="Rectangle 2"/>
          <p:cNvSpPr>
            <a:spLocks noChangeArrowheads="1"/>
          </p:cNvSpPr>
          <p:nvPr/>
        </p:nvSpPr>
        <p:spPr bwMode="auto">
          <a:xfrm>
            <a:off x="584200" y="114300"/>
            <a:ext cx="8458200" cy="457200"/>
          </a:xfrm>
          <a:prstGeom prst="rect">
            <a:avLst/>
          </a:prstGeom>
          <a:noFill/>
          <a:ln w="9525">
            <a:noFill/>
            <a:miter lim="800000"/>
            <a:headEnd/>
            <a:tailEnd/>
          </a:ln>
          <a:effectLst/>
        </p:spPr>
        <p:txBody>
          <a:bodyPr anchor="ctr">
            <a:spAutoFit/>
          </a:bodyPr>
          <a:lstStyle/>
          <a:p>
            <a:pPr algn="r" eaLnBrk="1" hangingPunct="1"/>
            <a:r>
              <a:rPr lang="en-US" sz="2400" i="1">
                <a:solidFill>
                  <a:srgbClr val="009900"/>
                </a:solidFill>
                <a:latin typeface="Arial Black" pitchFamily="34" charset="0"/>
              </a:rPr>
              <a:t>KONSEP DASAR KOMPETENSI</a:t>
            </a:r>
            <a:endParaRPr lang="en-GB" sz="2400" i="1">
              <a:solidFill>
                <a:srgbClr val="009900"/>
              </a:solidFill>
              <a:latin typeface="Arial Black" pitchFamily="34" charset="0"/>
            </a:endParaRPr>
          </a:p>
        </p:txBody>
      </p:sp>
      <p:sp>
        <p:nvSpPr>
          <p:cNvPr id="13315" name="Rectangle 3"/>
          <p:cNvSpPr>
            <a:spLocks noChangeArrowheads="1"/>
          </p:cNvSpPr>
          <p:nvPr/>
        </p:nvSpPr>
        <p:spPr bwMode="auto">
          <a:xfrm>
            <a:off x="558800" y="1989138"/>
            <a:ext cx="8089900" cy="4660900"/>
          </a:xfrm>
          <a:prstGeom prst="rect">
            <a:avLst/>
          </a:prstGeom>
          <a:solidFill>
            <a:srgbClr val="FFFFCC"/>
          </a:solidFill>
          <a:ln w="9525">
            <a:solidFill>
              <a:schemeClr val="tx1"/>
            </a:solidFill>
            <a:miter lim="800000"/>
            <a:headEnd/>
            <a:tailEnd/>
          </a:ln>
          <a:effectLst/>
        </p:spPr>
        <p:txBody>
          <a:bodyPr wrap="none" anchor="ctr"/>
          <a:lstStyle/>
          <a:p>
            <a:endParaRPr lang="en-US"/>
          </a:p>
        </p:txBody>
      </p:sp>
      <p:sp>
        <p:nvSpPr>
          <p:cNvPr id="13316" name="Rectangle 4"/>
          <p:cNvSpPr>
            <a:spLocks noChangeArrowheads="1"/>
          </p:cNvSpPr>
          <p:nvPr/>
        </p:nvSpPr>
        <p:spPr bwMode="auto">
          <a:xfrm>
            <a:off x="641350" y="1277938"/>
            <a:ext cx="7848600" cy="701675"/>
          </a:xfrm>
          <a:prstGeom prst="rect">
            <a:avLst/>
          </a:prstGeom>
          <a:noFill/>
          <a:ln w="9525">
            <a:noFill/>
            <a:miter lim="800000"/>
            <a:headEnd/>
            <a:tailEnd/>
          </a:ln>
          <a:effectLst/>
        </p:spPr>
        <p:txBody>
          <a:bodyPr>
            <a:spAutoFit/>
          </a:bodyPr>
          <a:lstStyle/>
          <a:p>
            <a:pPr eaLnBrk="1" hangingPunct="1">
              <a:tabLst>
                <a:tab pos="1435100" algn="l"/>
                <a:tab pos="1600200" algn="l"/>
              </a:tabLst>
            </a:pPr>
            <a:r>
              <a:rPr lang="en-GB" sz="1000" b="1">
                <a:cs typeface="Arial" pitchFamily="34" charset="0"/>
              </a:rPr>
              <a:t>Kelompok Kompetensi	</a:t>
            </a:r>
            <a:r>
              <a:rPr lang="en-GB" sz="1000">
                <a:cs typeface="Arial" pitchFamily="34" charset="0"/>
              </a:rPr>
              <a:t>:</a:t>
            </a:r>
            <a:r>
              <a:rPr lang="en-GB" sz="1000" b="1">
                <a:cs typeface="Arial" pitchFamily="34" charset="0"/>
              </a:rPr>
              <a:t>  	Manajerial</a:t>
            </a:r>
            <a:endParaRPr lang="en-GB" sz="1000">
              <a:cs typeface="Times New Roman" pitchFamily="18" charset="0"/>
            </a:endParaRPr>
          </a:p>
          <a:p>
            <a:pPr>
              <a:tabLst>
                <a:tab pos="1435100" algn="l"/>
                <a:tab pos="1600200" algn="l"/>
              </a:tabLst>
            </a:pPr>
            <a:r>
              <a:rPr lang="en-GB" sz="1000" b="1">
                <a:cs typeface="Arial" pitchFamily="34" charset="0"/>
              </a:rPr>
              <a:t>Nama Kompetensi	</a:t>
            </a:r>
            <a:r>
              <a:rPr lang="en-GB" sz="1000">
                <a:cs typeface="Arial" pitchFamily="34" charset="0"/>
              </a:rPr>
              <a:t>:  	</a:t>
            </a:r>
            <a:r>
              <a:rPr lang="en-GB" sz="1000" b="1">
                <a:cs typeface="Arial" pitchFamily="34" charset="0"/>
              </a:rPr>
              <a:t>Fokus Pada Pelanggan</a:t>
            </a:r>
            <a:endParaRPr lang="en-GB" sz="1000">
              <a:cs typeface="Times New Roman" pitchFamily="18" charset="0"/>
            </a:endParaRPr>
          </a:p>
          <a:p>
            <a:pPr>
              <a:tabLst>
                <a:tab pos="1435100" algn="l"/>
                <a:tab pos="1600200" algn="l"/>
              </a:tabLst>
            </a:pPr>
            <a:r>
              <a:rPr lang="en-GB" sz="1000" b="1">
                <a:cs typeface="Arial" pitchFamily="34" charset="0"/>
              </a:rPr>
              <a:t>Definisi Kompetensi	</a:t>
            </a:r>
            <a:r>
              <a:rPr lang="en-GB" sz="1000">
                <a:cs typeface="Arial" pitchFamily="34" charset="0"/>
              </a:rPr>
              <a:t>:  	</a:t>
            </a:r>
            <a:r>
              <a:rPr lang="en-GB" sz="1000" b="1">
                <a:cs typeface="Arial" pitchFamily="34" charset="0"/>
              </a:rPr>
              <a:t>Menempatkan pelanggan sebagai pihak yang paling penting; membuat pelanggan merasa puas 		dengan pelayanan perusahaan; melayani di atas tingkat harapan pelanggan.</a:t>
            </a:r>
            <a:endParaRPr lang="en-GB" sz="2400" b="1">
              <a:latin typeface="Times New Roman" pitchFamily="18" charset="0"/>
            </a:endParaRPr>
          </a:p>
        </p:txBody>
      </p:sp>
      <p:grpSp>
        <p:nvGrpSpPr>
          <p:cNvPr id="2" name="Group 5"/>
          <p:cNvGrpSpPr>
            <a:grpSpLocks/>
          </p:cNvGrpSpPr>
          <p:nvPr/>
        </p:nvGrpSpPr>
        <p:grpSpPr bwMode="auto">
          <a:xfrm>
            <a:off x="647700" y="2060575"/>
            <a:ext cx="1414463" cy="461963"/>
            <a:chOff x="0" y="0"/>
            <a:chExt cx="640" cy="480"/>
          </a:xfrm>
        </p:grpSpPr>
        <p:sp>
          <p:nvSpPr>
            <p:cNvPr id="13318" name="Rectangle 6"/>
            <p:cNvSpPr>
              <a:spLocks noChangeArrowheads="1"/>
            </p:cNvSpPr>
            <p:nvPr/>
          </p:nvSpPr>
          <p:spPr bwMode="auto">
            <a:xfrm>
              <a:off x="0" y="0"/>
              <a:ext cx="640" cy="480"/>
            </a:xfrm>
            <a:prstGeom prst="rect">
              <a:avLst/>
            </a:prstGeom>
            <a:solidFill>
              <a:srgbClr val="CCCCCC"/>
            </a:solidFill>
            <a:ln w="9525">
              <a:noFill/>
              <a:miter lim="800000"/>
              <a:headEnd/>
              <a:tailEnd/>
            </a:ln>
            <a:effectLst/>
          </p:spPr>
          <p:txBody>
            <a:bodyPr/>
            <a:lstStyle/>
            <a:p>
              <a:endParaRPr lang="en-US"/>
            </a:p>
          </p:txBody>
        </p:sp>
        <p:grpSp>
          <p:nvGrpSpPr>
            <p:cNvPr id="3" name="Group 7"/>
            <p:cNvGrpSpPr>
              <a:grpSpLocks/>
            </p:cNvGrpSpPr>
            <p:nvPr/>
          </p:nvGrpSpPr>
          <p:grpSpPr bwMode="auto">
            <a:xfrm>
              <a:off x="0" y="0"/>
              <a:ext cx="640" cy="480"/>
              <a:chOff x="0" y="0"/>
              <a:chExt cx="640" cy="480"/>
            </a:xfrm>
          </p:grpSpPr>
          <p:sp>
            <p:nvSpPr>
              <p:cNvPr id="13320" name="Rectangle 8"/>
              <p:cNvSpPr>
                <a:spLocks noChangeArrowheads="1"/>
              </p:cNvSpPr>
              <p:nvPr/>
            </p:nvSpPr>
            <p:spPr bwMode="auto">
              <a:xfrm>
                <a:off x="43" y="0"/>
                <a:ext cx="554" cy="480"/>
              </a:xfrm>
              <a:prstGeom prst="rect">
                <a:avLst/>
              </a:prstGeom>
              <a:solidFill>
                <a:srgbClr val="CCCCCC"/>
              </a:solidFill>
              <a:ln w="9525">
                <a:noFill/>
                <a:miter lim="800000"/>
                <a:headEnd/>
                <a:tailEnd/>
              </a:ln>
              <a:effectLst/>
            </p:spPr>
            <p:txBody>
              <a:bodyPr/>
              <a:lstStyle/>
              <a:p>
                <a:pPr algn="ctr" eaLnBrk="1" hangingPunct="1"/>
                <a:r>
                  <a:rPr lang="en-GB" sz="1000" b="1">
                    <a:solidFill>
                      <a:srgbClr val="000000"/>
                    </a:solidFill>
                    <a:cs typeface="Arial" pitchFamily="34" charset="0"/>
                  </a:rPr>
                  <a:t>Tingkat Kemahiran</a:t>
                </a:r>
                <a:endParaRPr lang="en-GB" sz="1000" b="1">
                  <a:solidFill>
                    <a:srgbClr val="000000"/>
                  </a:solidFill>
                  <a:cs typeface="Times New Roman" pitchFamily="18" charset="0"/>
                </a:endParaRPr>
              </a:p>
              <a:p>
                <a:pPr algn="ctr"/>
                <a:endParaRPr lang="en-GB" sz="2400">
                  <a:solidFill>
                    <a:srgbClr val="000000"/>
                  </a:solidFill>
                  <a:latin typeface="Times New Roman" pitchFamily="18" charset="0"/>
                </a:endParaRPr>
              </a:p>
            </p:txBody>
          </p:sp>
          <p:sp>
            <p:nvSpPr>
              <p:cNvPr id="13321" name="Rectangle 9"/>
              <p:cNvSpPr>
                <a:spLocks noChangeArrowheads="1"/>
              </p:cNvSpPr>
              <p:nvPr/>
            </p:nvSpPr>
            <p:spPr bwMode="auto">
              <a:xfrm>
                <a:off x="0" y="0"/>
                <a:ext cx="640" cy="480"/>
              </a:xfrm>
              <a:prstGeom prst="rect">
                <a:avLst/>
              </a:prstGeom>
              <a:noFill/>
              <a:ln w="7">
                <a:solidFill>
                  <a:srgbClr val="A0A0A0"/>
                </a:solidFill>
                <a:miter lim="800000"/>
                <a:headEnd/>
                <a:tailEnd/>
              </a:ln>
              <a:effectLst/>
            </p:spPr>
            <p:txBody>
              <a:bodyPr/>
              <a:lstStyle/>
              <a:p>
                <a:endParaRPr lang="en-US"/>
              </a:p>
            </p:txBody>
          </p:sp>
        </p:grpSp>
      </p:grpSp>
      <p:grpSp>
        <p:nvGrpSpPr>
          <p:cNvPr id="4" name="Group 10"/>
          <p:cNvGrpSpPr>
            <a:grpSpLocks/>
          </p:cNvGrpSpPr>
          <p:nvPr/>
        </p:nvGrpSpPr>
        <p:grpSpPr bwMode="auto">
          <a:xfrm>
            <a:off x="2062163" y="2060575"/>
            <a:ext cx="6497637" cy="461963"/>
            <a:chOff x="640" y="0"/>
            <a:chExt cx="2941" cy="480"/>
          </a:xfrm>
        </p:grpSpPr>
        <p:sp>
          <p:nvSpPr>
            <p:cNvPr id="13323" name="Rectangle 11"/>
            <p:cNvSpPr>
              <a:spLocks noChangeArrowheads="1"/>
            </p:cNvSpPr>
            <p:nvPr/>
          </p:nvSpPr>
          <p:spPr bwMode="auto">
            <a:xfrm>
              <a:off x="640" y="0"/>
              <a:ext cx="2941" cy="480"/>
            </a:xfrm>
            <a:prstGeom prst="rect">
              <a:avLst/>
            </a:prstGeom>
            <a:solidFill>
              <a:srgbClr val="CCCCCC"/>
            </a:solidFill>
            <a:ln w="9525">
              <a:noFill/>
              <a:miter lim="800000"/>
              <a:headEnd/>
              <a:tailEnd/>
            </a:ln>
            <a:effectLst/>
          </p:spPr>
          <p:txBody>
            <a:bodyPr/>
            <a:lstStyle/>
            <a:p>
              <a:endParaRPr lang="en-US"/>
            </a:p>
          </p:txBody>
        </p:sp>
        <p:grpSp>
          <p:nvGrpSpPr>
            <p:cNvPr id="5" name="Group 12"/>
            <p:cNvGrpSpPr>
              <a:grpSpLocks/>
            </p:cNvGrpSpPr>
            <p:nvPr/>
          </p:nvGrpSpPr>
          <p:grpSpPr bwMode="auto">
            <a:xfrm>
              <a:off x="640" y="0"/>
              <a:ext cx="2941" cy="480"/>
              <a:chOff x="640" y="0"/>
              <a:chExt cx="2941" cy="480"/>
            </a:xfrm>
          </p:grpSpPr>
          <p:sp>
            <p:nvSpPr>
              <p:cNvPr id="13325" name="Rectangle 13"/>
              <p:cNvSpPr>
                <a:spLocks noChangeArrowheads="1"/>
              </p:cNvSpPr>
              <p:nvPr/>
            </p:nvSpPr>
            <p:spPr bwMode="auto">
              <a:xfrm>
                <a:off x="683" y="0"/>
                <a:ext cx="2855" cy="480"/>
              </a:xfrm>
              <a:prstGeom prst="rect">
                <a:avLst/>
              </a:prstGeom>
              <a:solidFill>
                <a:srgbClr val="CCCCCC"/>
              </a:solidFill>
              <a:ln w="9525">
                <a:noFill/>
                <a:miter lim="800000"/>
                <a:headEnd/>
                <a:tailEnd/>
              </a:ln>
              <a:effectLst/>
            </p:spPr>
            <p:txBody>
              <a:bodyPr lIns="0" tIns="76176" rIns="0" bIns="0"/>
              <a:lstStyle/>
              <a:p>
                <a:pPr algn="ctr" eaLnBrk="1" hangingPunct="1">
                  <a:spcBef>
                    <a:spcPct val="30000"/>
                  </a:spcBef>
                </a:pPr>
                <a:r>
                  <a:rPr lang="en-GB" sz="1000" b="1">
                    <a:solidFill>
                      <a:srgbClr val="000000"/>
                    </a:solidFill>
                    <a:cs typeface="Arial" pitchFamily="34" charset="0"/>
                  </a:rPr>
                  <a:t>Indikator Perilaku</a:t>
                </a:r>
                <a:endParaRPr lang="en-GB" sz="2400">
                  <a:solidFill>
                    <a:srgbClr val="000000"/>
                  </a:solidFill>
                  <a:latin typeface="Times New Roman" pitchFamily="18" charset="0"/>
                </a:endParaRPr>
              </a:p>
            </p:txBody>
          </p:sp>
          <p:sp>
            <p:nvSpPr>
              <p:cNvPr id="13326" name="Rectangle 14"/>
              <p:cNvSpPr>
                <a:spLocks noChangeArrowheads="1"/>
              </p:cNvSpPr>
              <p:nvPr/>
            </p:nvSpPr>
            <p:spPr bwMode="auto">
              <a:xfrm>
                <a:off x="640" y="0"/>
                <a:ext cx="2941" cy="480"/>
              </a:xfrm>
              <a:prstGeom prst="rect">
                <a:avLst/>
              </a:prstGeom>
              <a:noFill/>
              <a:ln w="7">
                <a:solidFill>
                  <a:srgbClr val="A0A0A0"/>
                </a:solidFill>
                <a:miter lim="800000"/>
                <a:headEnd/>
                <a:tailEnd/>
              </a:ln>
              <a:effectLst/>
            </p:spPr>
            <p:txBody>
              <a:bodyPr/>
              <a:lstStyle/>
              <a:p>
                <a:endParaRPr lang="en-US"/>
              </a:p>
            </p:txBody>
          </p:sp>
        </p:grpSp>
      </p:grpSp>
      <p:grpSp>
        <p:nvGrpSpPr>
          <p:cNvPr id="6" name="Group 15"/>
          <p:cNvGrpSpPr>
            <a:grpSpLocks/>
          </p:cNvGrpSpPr>
          <p:nvPr/>
        </p:nvGrpSpPr>
        <p:grpSpPr bwMode="auto">
          <a:xfrm>
            <a:off x="647700" y="2522538"/>
            <a:ext cx="1414463" cy="457200"/>
            <a:chOff x="0" y="480"/>
            <a:chExt cx="640" cy="576"/>
          </a:xfrm>
        </p:grpSpPr>
        <p:sp>
          <p:nvSpPr>
            <p:cNvPr id="13328" name="Rectangle 16"/>
            <p:cNvSpPr>
              <a:spLocks noChangeArrowheads="1"/>
            </p:cNvSpPr>
            <p:nvPr/>
          </p:nvSpPr>
          <p:spPr bwMode="auto">
            <a:xfrm>
              <a:off x="43" y="480"/>
              <a:ext cx="554" cy="576"/>
            </a:xfrm>
            <a:prstGeom prst="rect">
              <a:avLst/>
            </a:prstGeom>
            <a:noFill/>
            <a:ln w="9525">
              <a:noFill/>
              <a:miter lim="800000"/>
              <a:headEnd/>
              <a:tailEnd/>
            </a:ln>
            <a:effectLst/>
          </p:spPr>
          <p:txBody>
            <a:bodyPr/>
            <a:lstStyle/>
            <a:p>
              <a:pPr algn="ctr" eaLnBrk="1" hangingPunct="1"/>
              <a:r>
                <a:rPr lang="en-GB" sz="1000">
                  <a:solidFill>
                    <a:srgbClr val="000000"/>
                  </a:solidFill>
                  <a:cs typeface="Arial" pitchFamily="34" charset="0"/>
                </a:rPr>
                <a:t>0</a:t>
              </a:r>
              <a:endParaRPr lang="en-GB" sz="1000">
                <a:solidFill>
                  <a:srgbClr val="000000"/>
                </a:solidFill>
                <a:cs typeface="Times New Roman" pitchFamily="18" charset="0"/>
              </a:endParaRPr>
            </a:p>
            <a:p>
              <a:pPr algn="ctr"/>
              <a:r>
                <a:rPr lang="en-GB" sz="1000">
                  <a:solidFill>
                    <a:srgbClr val="000000"/>
                  </a:solidFill>
                  <a:cs typeface="Arial" pitchFamily="34" charset="0"/>
                </a:rPr>
                <a:t>Tidak Relevan</a:t>
              </a:r>
              <a:endParaRPr lang="en-GB" sz="1000">
                <a:solidFill>
                  <a:srgbClr val="000000"/>
                </a:solidFill>
                <a:cs typeface="Times New Roman" pitchFamily="18" charset="0"/>
              </a:endParaRPr>
            </a:p>
            <a:p>
              <a:pPr algn="ctr"/>
              <a:endParaRPr lang="en-GB" sz="2400">
                <a:solidFill>
                  <a:srgbClr val="000000"/>
                </a:solidFill>
                <a:latin typeface="Times New Roman" pitchFamily="18" charset="0"/>
              </a:endParaRPr>
            </a:p>
          </p:txBody>
        </p:sp>
        <p:sp>
          <p:nvSpPr>
            <p:cNvPr id="13329" name="Rectangle 17"/>
            <p:cNvSpPr>
              <a:spLocks noChangeArrowheads="1"/>
            </p:cNvSpPr>
            <p:nvPr/>
          </p:nvSpPr>
          <p:spPr bwMode="auto">
            <a:xfrm>
              <a:off x="0" y="480"/>
              <a:ext cx="640" cy="576"/>
            </a:xfrm>
            <a:prstGeom prst="rect">
              <a:avLst/>
            </a:prstGeom>
            <a:noFill/>
            <a:ln w="7">
              <a:solidFill>
                <a:srgbClr val="A0A0A0"/>
              </a:solidFill>
              <a:miter lim="800000"/>
              <a:headEnd/>
              <a:tailEnd/>
            </a:ln>
            <a:effectLst/>
          </p:spPr>
          <p:txBody>
            <a:bodyPr/>
            <a:lstStyle/>
            <a:p>
              <a:endParaRPr lang="en-US"/>
            </a:p>
          </p:txBody>
        </p:sp>
      </p:grpSp>
      <p:grpSp>
        <p:nvGrpSpPr>
          <p:cNvPr id="7" name="Group 18"/>
          <p:cNvGrpSpPr>
            <a:grpSpLocks/>
          </p:cNvGrpSpPr>
          <p:nvPr/>
        </p:nvGrpSpPr>
        <p:grpSpPr bwMode="auto">
          <a:xfrm>
            <a:off x="2062163" y="2522538"/>
            <a:ext cx="6497637" cy="457200"/>
            <a:chOff x="640" y="480"/>
            <a:chExt cx="2941" cy="576"/>
          </a:xfrm>
        </p:grpSpPr>
        <p:sp>
          <p:nvSpPr>
            <p:cNvPr id="13331" name="Rectangle 19"/>
            <p:cNvSpPr>
              <a:spLocks noChangeArrowheads="1"/>
            </p:cNvSpPr>
            <p:nvPr/>
          </p:nvSpPr>
          <p:spPr bwMode="auto">
            <a:xfrm>
              <a:off x="683" y="480"/>
              <a:ext cx="2855" cy="576"/>
            </a:xfrm>
            <a:prstGeom prst="rect">
              <a:avLst/>
            </a:prstGeom>
            <a:noFill/>
            <a:ln w="9525">
              <a:noFill/>
              <a:miter lim="800000"/>
              <a:headEnd/>
              <a:tailEnd/>
            </a:ln>
            <a:effectLst/>
          </p:spPr>
          <p:txBody>
            <a:bodyPr anchor="ctr"/>
            <a:lstStyle/>
            <a:p>
              <a:pPr eaLnBrk="1" hangingPunct="1"/>
              <a:r>
                <a:rPr lang="en-GB" sz="1000">
                  <a:solidFill>
                    <a:srgbClr val="000000"/>
                  </a:solidFill>
                  <a:cs typeface="Arial" pitchFamily="34" charset="0"/>
                </a:rPr>
                <a:t> </a:t>
              </a:r>
              <a:endParaRPr lang="en-GB" sz="1000">
                <a:solidFill>
                  <a:srgbClr val="000000"/>
                </a:solidFill>
                <a:cs typeface="Times New Roman" pitchFamily="18" charset="0"/>
              </a:endParaRPr>
            </a:p>
            <a:p>
              <a:r>
                <a:rPr lang="en-GB" sz="1000">
                  <a:solidFill>
                    <a:srgbClr val="000000"/>
                  </a:solidFill>
                  <a:latin typeface="Symbol" pitchFamily="18" charset="2"/>
                  <a:cs typeface="Arial" pitchFamily="34" charset="0"/>
                </a:rPr>
                <a:t>·</a:t>
              </a:r>
              <a:r>
                <a:rPr lang="en-GB" sz="700">
                  <a:solidFill>
                    <a:srgbClr val="000000"/>
                  </a:solidFill>
                  <a:latin typeface="Times New Roman" pitchFamily="18" charset="0"/>
                  <a:cs typeface="Times New Roman" pitchFamily="18" charset="0"/>
                </a:rPr>
                <a:t>       </a:t>
              </a:r>
              <a:r>
                <a:rPr lang="en-GB" sz="1000">
                  <a:solidFill>
                    <a:srgbClr val="000000"/>
                  </a:solidFill>
                  <a:cs typeface="Arial" pitchFamily="34" charset="0"/>
                </a:rPr>
                <a:t>Tidak relevan dan tidak mempunyai kompetensi</a:t>
              </a:r>
              <a:endParaRPr lang="en-GB" sz="1000">
                <a:solidFill>
                  <a:srgbClr val="000000"/>
                </a:solidFill>
                <a:cs typeface="Times New Roman" pitchFamily="18" charset="0"/>
              </a:endParaRPr>
            </a:p>
            <a:p>
              <a:r>
                <a:rPr lang="en-GB" sz="1000">
                  <a:solidFill>
                    <a:srgbClr val="000000"/>
                  </a:solidFill>
                  <a:latin typeface="Times New Roman" pitchFamily="18" charset="0"/>
                  <a:cs typeface="Times New Roman" pitchFamily="18" charset="0"/>
                </a:rPr>
                <a:t> </a:t>
              </a:r>
              <a:endParaRPr lang="en-GB" sz="2400">
                <a:solidFill>
                  <a:srgbClr val="000000"/>
                </a:solidFill>
                <a:latin typeface="Times New Roman" pitchFamily="18" charset="0"/>
              </a:endParaRPr>
            </a:p>
          </p:txBody>
        </p:sp>
        <p:sp>
          <p:nvSpPr>
            <p:cNvPr id="13332" name="Rectangle 20"/>
            <p:cNvSpPr>
              <a:spLocks noChangeArrowheads="1"/>
            </p:cNvSpPr>
            <p:nvPr/>
          </p:nvSpPr>
          <p:spPr bwMode="auto">
            <a:xfrm>
              <a:off x="640" y="480"/>
              <a:ext cx="2941" cy="576"/>
            </a:xfrm>
            <a:prstGeom prst="rect">
              <a:avLst/>
            </a:prstGeom>
            <a:noFill/>
            <a:ln w="7">
              <a:solidFill>
                <a:srgbClr val="A0A0A0"/>
              </a:solidFill>
              <a:miter lim="800000"/>
              <a:headEnd/>
              <a:tailEnd/>
            </a:ln>
            <a:effectLst/>
          </p:spPr>
          <p:txBody>
            <a:bodyPr/>
            <a:lstStyle/>
            <a:p>
              <a:endParaRPr lang="en-US"/>
            </a:p>
          </p:txBody>
        </p:sp>
      </p:grpSp>
      <p:grpSp>
        <p:nvGrpSpPr>
          <p:cNvPr id="8" name="Group 21"/>
          <p:cNvGrpSpPr>
            <a:grpSpLocks/>
          </p:cNvGrpSpPr>
          <p:nvPr/>
        </p:nvGrpSpPr>
        <p:grpSpPr bwMode="auto">
          <a:xfrm>
            <a:off x="647700" y="2979738"/>
            <a:ext cx="1414463" cy="762000"/>
            <a:chOff x="0" y="1056"/>
            <a:chExt cx="640" cy="768"/>
          </a:xfrm>
        </p:grpSpPr>
        <p:sp>
          <p:nvSpPr>
            <p:cNvPr id="13334" name="Rectangle 22"/>
            <p:cNvSpPr>
              <a:spLocks noChangeArrowheads="1"/>
            </p:cNvSpPr>
            <p:nvPr/>
          </p:nvSpPr>
          <p:spPr bwMode="auto">
            <a:xfrm>
              <a:off x="43" y="1056"/>
              <a:ext cx="554" cy="768"/>
            </a:xfrm>
            <a:prstGeom prst="rect">
              <a:avLst/>
            </a:prstGeom>
            <a:noFill/>
            <a:ln w="9525">
              <a:noFill/>
              <a:miter lim="800000"/>
              <a:headEnd/>
              <a:tailEnd/>
            </a:ln>
            <a:effectLst/>
          </p:spPr>
          <p:txBody>
            <a:bodyPr/>
            <a:lstStyle/>
            <a:p>
              <a:pPr algn="ctr" eaLnBrk="1" hangingPunct="1">
                <a:tabLst>
                  <a:tab pos="2743200" algn="ctr"/>
                  <a:tab pos="5486400" algn="r"/>
                </a:tabLst>
              </a:pPr>
              <a:r>
                <a:rPr lang="en-GB" sz="1000">
                  <a:solidFill>
                    <a:srgbClr val="000000"/>
                  </a:solidFill>
                  <a:cs typeface="Arial" pitchFamily="34" charset="0"/>
                </a:rPr>
                <a:t>2</a:t>
              </a:r>
            </a:p>
            <a:p>
              <a:pPr algn="ctr" eaLnBrk="1" hangingPunct="1">
                <a:tabLst>
                  <a:tab pos="2743200" algn="ctr"/>
                  <a:tab pos="5486400" algn="r"/>
                </a:tabLst>
              </a:pPr>
              <a:r>
                <a:rPr lang="en-GB" sz="1000">
                  <a:solidFill>
                    <a:srgbClr val="000000"/>
                  </a:solidFill>
                  <a:cs typeface="Arial" pitchFamily="34" charset="0"/>
                </a:rPr>
                <a:t>Pemula   </a:t>
              </a:r>
              <a:endParaRPr lang="en-GB" sz="1000">
                <a:solidFill>
                  <a:srgbClr val="000000"/>
                </a:solidFill>
                <a:cs typeface="Times New Roman" pitchFamily="18" charset="0"/>
              </a:endParaRPr>
            </a:p>
            <a:p>
              <a:pPr algn="ctr">
                <a:tabLst>
                  <a:tab pos="2743200" algn="ctr"/>
                  <a:tab pos="5486400" algn="r"/>
                </a:tabLst>
              </a:pPr>
              <a:endParaRPr lang="en-GB" sz="2400">
                <a:solidFill>
                  <a:srgbClr val="000000"/>
                </a:solidFill>
                <a:latin typeface="Times New Roman" pitchFamily="18" charset="0"/>
              </a:endParaRPr>
            </a:p>
          </p:txBody>
        </p:sp>
        <p:sp>
          <p:nvSpPr>
            <p:cNvPr id="13335" name="Rectangle 23"/>
            <p:cNvSpPr>
              <a:spLocks noChangeArrowheads="1"/>
            </p:cNvSpPr>
            <p:nvPr/>
          </p:nvSpPr>
          <p:spPr bwMode="auto">
            <a:xfrm>
              <a:off x="0" y="1056"/>
              <a:ext cx="640" cy="768"/>
            </a:xfrm>
            <a:prstGeom prst="rect">
              <a:avLst/>
            </a:prstGeom>
            <a:noFill/>
            <a:ln w="7">
              <a:solidFill>
                <a:srgbClr val="A0A0A0"/>
              </a:solidFill>
              <a:miter lim="800000"/>
              <a:headEnd/>
              <a:tailEnd/>
            </a:ln>
            <a:effectLst/>
          </p:spPr>
          <p:txBody>
            <a:bodyPr/>
            <a:lstStyle/>
            <a:p>
              <a:endParaRPr lang="en-US"/>
            </a:p>
          </p:txBody>
        </p:sp>
      </p:grpSp>
      <p:grpSp>
        <p:nvGrpSpPr>
          <p:cNvPr id="9" name="Group 24"/>
          <p:cNvGrpSpPr>
            <a:grpSpLocks/>
          </p:cNvGrpSpPr>
          <p:nvPr/>
        </p:nvGrpSpPr>
        <p:grpSpPr bwMode="auto">
          <a:xfrm>
            <a:off x="2062163" y="2979738"/>
            <a:ext cx="6497637" cy="762000"/>
            <a:chOff x="640" y="1056"/>
            <a:chExt cx="2941" cy="768"/>
          </a:xfrm>
        </p:grpSpPr>
        <p:sp>
          <p:nvSpPr>
            <p:cNvPr id="13337" name="Rectangle 25"/>
            <p:cNvSpPr>
              <a:spLocks noChangeArrowheads="1"/>
            </p:cNvSpPr>
            <p:nvPr/>
          </p:nvSpPr>
          <p:spPr bwMode="auto">
            <a:xfrm>
              <a:off x="683" y="1056"/>
              <a:ext cx="2855" cy="768"/>
            </a:xfrm>
            <a:prstGeom prst="rect">
              <a:avLst/>
            </a:prstGeom>
            <a:noFill/>
            <a:ln w="9525">
              <a:noFill/>
              <a:miter lim="800000"/>
              <a:headEnd/>
              <a:tailEnd/>
            </a:ln>
            <a:effectLst/>
          </p:spPr>
          <p:txBody>
            <a:bodyPr/>
            <a:lstStyle/>
            <a:p>
              <a:pPr eaLnBrk="1" hangingPunct="1"/>
              <a:r>
                <a:rPr lang="en-GB" sz="1000">
                  <a:solidFill>
                    <a:srgbClr val="000000"/>
                  </a:solidFill>
                  <a:latin typeface="Symbol" pitchFamily="18" charset="2"/>
                  <a:cs typeface="Arial" pitchFamily="34" charset="0"/>
                </a:rPr>
                <a:t>·</a:t>
              </a:r>
              <a:r>
                <a:rPr lang="en-GB" sz="700">
                  <a:solidFill>
                    <a:srgbClr val="000000"/>
                  </a:solidFill>
                  <a:latin typeface="Times New Roman" pitchFamily="18" charset="0"/>
                  <a:cs typeface="Times New Roman" pitchFamily="18" charset="0"/>
                </a:rPr>
                <a:t>       </a:t>
              </a:r>
              <a:r>
                <a:rPr lang="en-GB" sz="1000">
                  <a:solidFill>
                    <a:srgbClr val="000000"/>
                  </a:solidFill>
                  <a:cs typeface="Arial" pitchFamily="34" charset="0"/>
                </a:rPr>
                <a:t>Memahami pentingnya pelanggan bagi kelangsungan hidup perusahaan</a:t>
              </a:r>
              <a:endParaRPr lang="en-GB" sz="1000">
                <a:solidFill>
                  <a:srgbClr val="000000"/>
                </a:solidFill>
                <a:cs typeface="Times New Roman" pitchFamily="18" charset="0"/>
              </a:endParaRPr>
            </a:p>
            <a:p>
              <a:r>
                <a:rPr lang="en-GB" sz="1000">
                  <a:solidFill>
                    <a:srgbClr val="000000"/>
                  </a:solidFill>
                  <a:latin typeface="Symbol" pitchFamily="18" charset="2"/>
                  <a:cs typeface="Arial" pitchFamily="34" charset="0"/>
                </a:rPr>
                <a:t>·</a:t>
              </a:r>
              <a:r>
                <a:rPr lang="en-GB" sz="700">
                  <a:solidFill>
                    <a:srgbClr val="000000"/>
                  </a:solidFill>
                  <a:latin typeface="Times New Roman" pitchFamily="18" charset="0"/>
                  <a:cs typeface="Times New Roman" pitchFamily="18" charset="0"/>
                </a:rPr>
                <a:t>       </a:t>
              </a:r>
              <a:r>
                <a:rPr lang="en-GB" sz="1000">
                  <a:solidFill>
                    <a:srgbClr val="000000"/>
                  </a:solidFill>
                  <a:cs typeface="Arial" pitchFamily="34" charset="0"/>
                </a:rPr>
                <a:t>Memahami cara pandang dan kebijakan perusahaan menyangkut pelanggan</a:t>
              </a:r>
              <a:endParaRPr lang="en-GB" sz="1000">
                <a:solidFill>
                  <a:srgbClr val="000000"/>
                </a:solidFill>
                <a:cs typeface="Times New Roman" pitchFamily="18" charset="0"/>
              </a:endParaRPr>
            </a:p>
            <a:p>
              <a:r>
                <a:rPr lang="en-GB" sz="1000">
                  <a:solidFill>
                    <a:srgbClr val="000000"/>
                  </a:solidFill>
                  <a:latin typeface="Symbol" pitchFamily="18" charset="2"/>
                  <a:cs typeface="Arial" pitchFamily="34" charset="0"/>
                </a:rPr>
                <a:t>·</a:t>
              </a:r>
              <a:r>
                <a:rPr lang="en-GB" sz="700">
                  <a:solidFill>
                    <a:srgbClr val="000000"/>
                  </a:solidFill>
                  <a:latin typeface="Times New Roman" pitchFamily="18" charset="0"/>
                  <a:cs typeface="Times New Roman" pitchFamily="18" charset="0"/>
                </a:rPr>
                <a:t>       </a:t>
              </a:r>
              <a:r>
                <a:rPr lang="en-GB" sz="1000">
                  <a:solidFill>
                    <a:srgbClr val="000000"/>
                  </a:solidFill>
                  <a:cs typeface="Arial" pitchFamily="34" charset="0"/>
                </a:rPr>
                <a:t>Melaksanakan pekerjaan sesuai dengan standar layanan yang dipersyaratkan</a:t>
              </a:r>
              <a:endParaRPr lang="en-GB" sz="1000">
                <a:solidFill>
                  <a:srgbClr val="000000"/>
                </a:solidFill>
                <a:cs typeface="Times New Roman" pitchFamily="18" charset="0"/>
              </a:endParaRPr>
            </a:p>
            <a:p>
              <a:r>
                <a:rPr lang="en-GB" sz="1000">
                  <a:solidFill>
                    <a:srgbClr val="000000"/>
                  </a:solidFill>
                  <a:latin typeface="Symbol" pitchFamily="18" charset="2"/>
                  <a:cs typeface="Arial" pitchFamily="34" charset="0"/>
                </a:rPr>
                <a:t>·</a:t>
              </a:r>
              <a:r>
                <a:rPr lang="en-GB" sz="700">
                  <a:solidFill>
                    <a:srgbClr val="000000"/>
                  </a:solidFill>
                  <a:latin typeface="Times New Roman" pitchFamily="18" charset="0"/>
                  <a:cs typeface="Times New Roman" pitchFamily="18" charset="0"/>
                </a:rPr>
                <a:t>       </a:t>
              </a:r>
              <a:r>
                <a:rPr lang="en-GB" sz="1000">
                  <a:solidFill>
                    <a:srgbClr val="000000"/>
                  </a:solidFill>
                  <a:cs typeface="Arial" pitchFamily="34" charset="0"/>
                </a:rPr>
                <a:t>Memahami harapan dan kebutuhan pelanggan secara umum</a:t>
              </a:r>
              <a:endParaRPr lang="en-GB" sz="1000">
                <a:solidFill>
                  <a:srgbClr val="000000"/>
                </a:solidFill>
                <a:cs typeface="Times New Roman" pitchFamily="18" charset="0"/>
              </a:endParaRPr>
            </a:p>
            <a:p>
              <a:endParaRPr lang="en-GB" sz="2400">
                <a:solidFill>
                  <a:srgbClr val="000000"/>
                </a:solidFill>
                <a:latin typeface="Times New Roman" pitchFamily="18" charset="0"/>
              </a:endParaRPr>
            </a:p>
          </p:txBody>
        </p:sp>
        <p:sp>
          <p:nvSpPr>
            <p:cNvPr id="13338" name="Rectangle 26"/>
            <p:cNvSpPr>
              <a:spLocks noChangeArrowheads="1"/>
            </p:cNvSpPr>
            <p:nvPr/>
          </p:nvSpPr>
          <p:spPr bwMode="auto">
            <a:xfrm>
              <a:off x="640" y="1056"/>
              <a:ext cx="2941" cy="768"/>
            </a:xfrm>
            <a:prstGeom prst="rect">
              <a:avLst/>
            </a:prstGeom>
            <a:noFill/>
            <a:ln w="7">
              <a:solidFill>
                <a:srgbClr val="A0A0A0"/>
              </a:solidFill>
              <a:miter lim="800000"/>
              <a:headEnd/>
              <a:tailEnd/>
            </a:ln>
            <a:effectLst/>
          </p:spPr>
          <p:txBody>
            <a:bodyPr/>
            <a:lstStyle/>
            <a:p>
              <a:endParaRPr lang="en-US"/>
            </a:p>
          </p:txBody>
        </p:sp>
      </p:grpSp>
      <p:grpSp>
        <p:nvGrpSpPr>
          <p:cNvPr id="10" name="Group 27"/>
          <p:cNvGrpSpPr>
            <a:grpSpLocks/>
          </p:cNvGrpSpPr>
          <p:nvPr/>
        </p:nvGrpSpPr>
        <p:grpSpPr bwMode="auto">
          <a:xfrm>
            <a:off x="647700" y="3741738"/>
            <a:ext cx="1414463" cy="1066800"/>
            <a:chOff x="0" y="1824"/>
            <a:chExt cx="640" cy="960"/>
          </a:xfrm>
        </p:grpSpPr>
        <p:sp>
          <p:nvSpPr>
            <p:cNvPr id="13340" name="Rectangle 28"/>
            <p:cNvSpPr>
              <a:spLocks noChangeArrowheads="1"/>
            </p:cNvSpPr>
            <p:nvPr/>
          </p:nvSpPr>
          <p:spPr bwMode="auto">
            <a:xfrm>
              <a:off x="43" y="1824"/>
              <a:ext cx="554" cy="960"/>
            </a:xfrm>
            <a:prstGeom prst="rect">
              <a:avLst/>
            </a:prstGeom>
            <a:noFill/>
            <a:ln w="9525">
              <a:noFill/>
              <a:miter lim="800000"/>
              <a:headEnd/>
              <a:tailEnd/>
            </a:ln>
            <a:effectLst/>
          </p:spPr>
          <p:txBody>
            <a:bodyPr/>
            <a:lstStyle/>
            <a:p>
              <a:pPr algn="ctr" eaLnBrk="1" hangingPunct="1"/>
              <a:endParaRPr lang="en-GB" sz="1000">
                <a:solidFill>
                  <a:srgbClr val="000000"/>
                </a:solidFill>
                <a:cs typeface="Arial" pitchFamily="34" charset="0"/>
              </a:endParaRPr>
            </a:p>
            <a:p>
              <a:pPr algn="ctr" eaLnBrk="1" hangingPunct="1"/>
              <a:endParaRPr lang="en-GB" sz="1000">
                <a:solidFill>
                  <a:srgbClr val="000000"/>
                </a:solidFill>
                <a:cs typeface="Arial" pitchFamily="34" charset="0"/>
              </a:endParaRPr>
            </a:p>
            <a:p>
              <a:pPr algn="ctr" eaLnBrk="1" hangingPunct="1"/>
              <a:r>
                <a:rPr lang="en-GB" sz="1000">
                  <a:solidFill>
                    <a:srgbClr val="000000"/>
                  </a:solidFill>
                  <a:cs typeface="Arial" pitchFamily="34" charset="0"/>
                </a:rPr>
                <a:t>4</a:t>
              </a:r>
            </a:p>
            <a:p>
              <a:pPr algn="ctr" eaLnBrk="1" hangingPunct="1"/>
              <a:r>
                <a:rPr lang="en-GB" sz="1000">
                  <a:solidFill>
                    <a:srgbClr val="000000"/>
                  </a:solidFill>
                  <a:cs typeface="Arial" pitchFamily="34" charset="0"/>
                </a:rPr>
                <a:t>Madya</a:t>
              </a:r>
              <a:endParaRPr lang="en-GB" sz="1000">
                <a:solidFill>
                  <a:srgbClr val="000000"/>
                </a:solidFill>
                <a:cs typeface="Times New Roman" pitchFamily="18" charset="0"/>
              </a:endParaRPr>
            </a:p>
            <a:p>
              <a:pPr algn="ctr"/>
              <a:endParaRPr lang="en-GB" sz="2400">
                <a:solidFill>
                  <a:srgbClr val="000000"/>
                </a:solidFill>
                <a:latin typeface="Times New Roman" pitchFamily="18" charset="0"/>
              </a:endParaRPr>
            </a:p>
          </p:txBody>
        </p:sp>
        <p:sp>
          <p:nvSpPr>
            <p:cNvPr id="13341" name="Rectangle 29"/>
            <p:cNvSpPr>
              <a:spLocks noChangeArrowheads="1"/>
            </p:cNvSpPr>
            <p:nvPr/>
          </p:nvSpPr>
          <p:spPr bwMode="auto">
            <a:xfrm>
              <a:off x="0" y="1824"/>
              <a:ext cx="640" cy="960"/>
            </a:xfrm>
            <a:prstGeom prst="rect">
              <a:avLst/>
            </a:prstGeom>
            <a:noFill/>
            <a:ln w="7">
              <a:solidFill>
                <a:srgbClr val="A0A0A0"/>
              </a:solidFill>
              <a:miter lim="800000"/>
              <a:headEnd/>
              <a:tailEnd/>
            </a:ln>
            <a:effectLst/>
          </p:spPr>
          <p:txBody>
            <a:bodyPr/>
            <a:lstStyle/>
            <a:p>
              <a:endParaRPr lang="en-US"/>
            </a:p>
          </p:txBody>
        </p:sp>
      </p:grpSp>
      <p:grpSp>
        <p:nvGrpSpPr>
          <p:cNvPr id="11" name="Group 30"/>
          <p:cNvGrpSpPr>
            <a:grpSpLocks/>
          </p:cNvGrpSpPr>
          <p:nvPr/>
        </p:nvGrpSpPr>
        <p:grpSpPr bwMode="auto">
          <a:xfrm>
            <a:off x="2062163" y="3741738"/>
            <a:ext cx="6497637" cy="1066800"/>
            <a:chOff x="640" y="1824"/>
            <a:chExt cx="2941" cy="960"/>
          </a:xfrm>
        </p:grpSpPr>
        <p:sp>
          <p:nvSpPr>
            <p:cNvPr id="13343" name="Rectangle 31"/>
            <p:cNvSpPr>
              <a:spLocks noChangeArrowheads="1"/>
            </p:cNvSpPr>
            <p:nvPr/>
          </p:nvSpPr>
          <p:spPr bwMode="auto">
            <a:xfrm>
              <a:off x="683" y="1824"/>
              <a:ext cx="2855" cy="960"/>
            </a:xfrm>
            <a:prstGeom prst="rect">
              <a:avLst/>
            </a:prstGeom>
            <a:noFill/>
            <a:ln w="9525">
              <a:noFill/>
              <a:miter lim="800000"/>
              <a:headEnd/>
              <a:tailEnd/>
            </a:ln>
            <a:effectLst/>
          </p:spPr>
          <p:txBody>
            <a:bodyPr anchor="ctr"/>
            <a:lstStyle/>
            <a:p>
              <a:pPr eaLnBrk="1" hangingPunct="1">
                <a:spcBef>
                  <a:spcPct val="50000"/>
                </a:spcBef>
                <a:tabLst>
                  <a:tab pos="228600" algn="l"/>
                </a:tabLst>
              </a:pPr>
              <a:r>
                <a:rPr lang="en-GB" sz="700">
                  <a:solidFill>
                    <a:srgbClr val="000000"/>
                  </a:solidFill>
                  <a:latin typeface="Times New Roman" pitchFamily="18" charset="0"/>
                  <a:cs typeface="Times New Roman" pitchFamily="18" charset="0"/>
                </a:rPr>
                <a:t>  </a:t>
              </a:r>
            </a:p>
            <a:p>
              <a:pPr eaLnBrk="1" hangingPunct="1">
                <a:spcBef>
                  <a:spcPct val="50000"/>
                </a:spcBef>
                <a:buFontTx/>
                <a:buChar char="•"/>
                <a:tabLst>
                  <a:tab pos="228600" algn="l"/>
                </a:tabLst>
              </a:pPr>
              <a:r>
                <a:rPr lang="en-GB" sz="1000">
                  <a:solidFill>
                    <a:srgbClr val="000000"/>
                  </a:solidFill>
                  <a:cs typeface="Arial" pitchFamily="34" charset="0"/>
                </a:rPr>
                <a:t>	Mengidentifikasi prioritas harapan-harapan pelanggan menurut segmennya</a:t>
              </a:r>
              <a:endParaRPr lang="en-GB" sz="1000">
                <a:solidFill>
                  <a:srgbClr val="000000"/>
                </a:solidFill>
                <a:cs typeface="Times New Roman" pitchFamily="18" charset="0"/>
              </a:endParaRPr>
            </a:p>
            <a:p>
              <a:pPr>
                <a:tabLst>
                  <a:tab pos="228600" algn="l"/>
                </a:tabLst>
              </a:pPr>
              <a:r>
                <a:rPr lang="en-GB" sz="1000">
                  <a:solidFill>
                    <a:srgbClr val="000000"/>
                  </a:solidFill>
                  <a:latin typeface="Symbol" pitchFamily="18" charset="2"/>
                  <a:cs typeface="Arial" pitchFamily="34" charset="0"/>
                </a:rPr>
                <a:t>·</a:t>
              </a:r>
              <a:r>
                <a:rPr lang="en-GB" sz="700">
                  <a:solidFill>
                    <a:srgbClr val="000000"/>
                  </a:solidFill>
                  <a:latin typeface="Times New Roman" pitchFamily="18" charset="0"/>
                  <a:cs typeface="Times New Roman" pitchFamily="18" charset="0"/>
                </a:rPr>
                <a:t>       </a:t>
              </a:r>
              <a:r>
                <a:rPr lang="en-GB" sz="1000">
                  <a:solidFill>
                    <a:srgbClr val="000000"/>
                  </a:solidFill>
                  <a:cs typeface="Arial" pitchFamily="34" charset="0"/>
                </a:rPr>
                <a:t>Mengidentifikasi harapan pelanggan yang belum terpenuhi</a:t>
              </a:r>
              <a:endParaRPr lang="en-GB" sz="1000">
                <a:solidFill>
                  <a:srgbClr val="000000"/>
                </a:solidFill>
                <a:cs typeface="Times New Roman" pitchFamily="18" charset="0"/>
              </a:endParaRPr>
            </a:p>
            <a:p>
              <a:pPr>
                <a:tabLst>
                  <a:tab pos="228600" algn="l"/>
                </a:tabLst>
              </a:pPr>
              <a:r>
                <a:rPr lang="en-GB" sz="1000">
                  <a:solidFill>
                    <a:srgbClr val="000000"/>
                  </a:solidFill>
                  <a:latin typeface="Symbol" pitchFamily="18" charset="2"/>
                  <a:cs typeface="Arial" pitchFamily="34" charset="0"/>
                </a:rPr>
                <a:t>·</a:t>
              </a:r>
              <a:r>
                <a:rPr lang="en-GB" sz="700">
                  <a:solidFill>
                    <a:srgbClr val="000000"/>
                  </a:solidFill>
                  <a:latin typeface="Times New Roman" pitchFamily="18" charset="0"/>
                  <a:cs typeface="Times New Roman" pitchFamily="18" charset="0"/>
                </a:rPr>
                <a:t>       </a:t>
              </a:r>
              <a:r>
                <a:rPr lang="en-GB" sz="1000">
                  <a:solidFill>
                    <a:srgbClr val="000000"/>
                  </a:solidFill>
                  <a:cs typeface="Arial" pitchFamily="34" charset="0"/>
                </a:rPr>
                <a:t>Berkontribusi pada tim didalam menciptakan layanan yang memenuhi harapan pelanggan</a:t>
              </a:r>
              <a:endParaRPr lang="en-GB" sz="1000">
                <a:solidFill>
                  <a:srgbClr val="000000"/>
                </a:solidFill>
                <a:cs typeface="Times New Roman" pitchFamily="18" charset="0"/>
              </a:endParaRPr>
            </a:p>
            <a:p>
              <a:pPr>
                <a:tabLst>
                  <a:tab pos="228600" algn="l"/>
                </a:tabLst>
              </a:pPr>
              <a:r>
                <a:rPr lang="en-GB" sz="1000">
                  <a:solidFill>
                    <a:srgbClr val="000000"/>
                  </a:solidFill>
                  <a:latin typeface="Symbol" pitchFamily="18" charset="2"/>
                  <a:cs typeface="Arial" pitchFamily="34" charset="0"/>
                </a:rPr>
                <a:t>·</a:t>
              </a:r>
              <a:r>
                <a:rPr lang="en-GB" sz="700">
                  <a:solidFill>
                    <a:srgbClr val="000000"/>
                  </a:solidFill>
                  <a:latin typeface="Times New Roman" pitchFamily="18" charset="0"/>
                  <a:cs typeface="Times New Roman" pitchFamily="18" charset="0"/>
                </a:rPr>
                <a:t>       </a:t>
              </a:r>
              <a:r>
                <a:rPr lang="en-GB" sz="1000">
                  <a:solidFill>
                    <a:srgbClr val="000000"/>
                  </a:solidFill>
                  <a:cs typeface="Arial" pitchFamily="34" charset="0"/>
                </a:rPr>
                <a:t>Melayani diatas harapan pelanggan didalam lingkup pekerjaannya</a:t>
              </a:r>
              <a:endParaRPr lang="en-GB" sz="1000">
                <a:solidFill>
                  <a:srgbClr val="000000"/>
                </a:solidFill>
                <a:cs typeface="Times New Roman" pitchFamily="18" charset="0"/>
              </a:endParaRPr>
            </a:p>
            <a:p>
              <a:pPr>
                <a:tabLst>
                  <a:tab pos="228600" algn="l"/>
                </a:tabLst>
              </a:pPr>
              <a:r>
                <a:rPr lang="en-GB" sz="1000">
                  <a:solidFill>
                    <a:srgbClr val="000000"/>
                  </a:solidFill>
                  <a:latin typeface="Symbol" pitchFamily="18" charset="2"/>
                  <a:cs typeface="Arial" pitchFamily="34" charset="0"/>
                </a:rPr>
                <a:t>·</a:t>
              </a:r>
              <a:r>
                <a:rPr lang="en-GB" sz="700">
                  <a:solidFill>
                    <a:srgbClr val="000000"/>
                  </a:solidFill>
                  <a:latin typeface="Times New Roman" pitchFamily="18" charset="0"/>
                  <a:cs typeface="Times New Roman" pitchFamily="18" charset="0"/>
                </a:rPr>
                <a:t>       </a:t>
              </a:r>
              <a:r>
                <a:rPr lang="en-GB" sz="1000">
                  <a:solidFill>
                    <a:srgbClr val="000000"/>
                  </a:solidFill>
                  <a:cs typeface="Arial" pitchFamily="34" charset="0"/>
                </a:rPr>
                <a:t>Menjaga agar pelanggan selalu memperoleh informasi yang mungkin penting bagi mereka</a:t>
              </a:r>
              <a:endParaRPr lang="en-GB" sz="1000">
                <a:solidFill>
                  <a:srgbClr val="000000"/>
                </a:solidFill>
                <a:cs typeface="Times New Roman" pitchFamily="18" charset="0"/>
              </a:endParaRPr>
            </a:p>
            <a:p>
              <a:pPr>
                <a:tabLst>
                  <a:tab pos="228600" algn="l"/>
                </a:tabLst>
              </a:pPr>
              <a:endParaRPr lang="en-GB" sz="2400">
                <a:solidFill>
                  <a:srgbClr val="000000"/>
                </a:solidFill>
                <a:latin typeface="Times New Roman" pitchFamily="18" charset="0"/>
              </a:endParaRPr>
            </a:p>
          </p:txBody>
        </p:sp>
        <p:sp>
          <p:nvSpPr>
            <p:cNvPr id="13344" name="Rectangle 32"/>
            <p:cNvSpPr>
              <a:spLocks noChangeArrowheads="1"/>
            </p:cNvSpPr>
            <p:nvPr/>
          </p:nvSpPr>
          <p:spPr bwMode="auto">
            <a:xfrm>
              <a:off x="640" y="1824"/>
              <a:ext cx="2941" cy="960"/>
            </a:xfrm>
            <a:prstGeom prst="rect">
              <a:avLst/>
            </a:prstGeom>
            <a:noFill/>
            <a:ln w="7">
              <a:solidFill>
                <a:srgbClr val="A0A0A0"/>
              </a:solidFill>
              <a:miter lim="800000"/>
              <a:headEnd/>
              <a:tailEnd/>
            </a:ln>
            <a:effectLst/>
          </p:spPr>
          <p:txBody>
            <a:bodyPr/>
            <a:lstStyle/>
            <a:p>
              <a:endParaRPr lang="en-US"/>
            </a:p>
          </p:txBody>
        </p:sp>
      </p:grpSp>
      <p:grpSp>
        <p:nvGrpSpPr>
          <p:cNvPr id="12" name="Group 33"/>
          <p:cNvGrpSpPr>
            <a:grpSpLocks/>
          </p:cNvGrpSpPr>
          <p:nvPr/>
        </p:nvGrpSpPr>
        <p:grpSpPr bwMode="auto">
          <a:xfrm>
            <a:off x="647700" y="4808538"/>
            <a:ext cx="1414463" cy="914400"/>
            <a:chOff x="0" y="2784"/>
            <a:chExt cx="640" cy="1152"/>
          </a:xfrm>
        </p:grpSpPr>
        <p:sp>
          <p:nvSpPr>
            <p:cNvPr id="13346" name="Rectangle 34"/>
            <p:cNvSpPr>
              <a:spLocks noChangeArrowheads="1"/>
            </p:cNvSpPr>
            <p:nvPr/>
          </p:nvSpPr>
          <p:spPr bwMode="auto">
            <a:xfrm>
              <a:off x="43" y="2784"/>
              <a:ext cx="554" cy="1152"/>
            </a:xfrm>
            <a:prstGeom prst="rect">
              <a:avLst/>
            </a:prstGeom>
            <a:noFill/>
            <a:ln w="9525">
              <a:noFill/>
              <a:miter lim="800000"/>
              <a:headEnd/>
              <a:tailEnd/>
            </a:ln>
            <a:effectLst/>
          </p:spPr>
          <p:txBody>
            <a:bodyPr/>
            <a:lstStyle/>
            <a:p>
              <a:pPr algn="ctr" eaLnBrk="1" hangingPunct="1"/>
              <a:endParaRPr lang="en-GB" sz="1000">
                <a:solidFill>
                  <a:srgbClr val="000000"/>
                </a:solidFill>
                <a:cs typeface="Arial" pitchFamily="34" charset="0"/>
              </a:endParaRPr>
            </a:p>
            <a:p>
              <a:pPr algn="ctr" eaLnBrk="1" hangingPunct="1"/>
              <a:r>
                <a:rPr lang="en-GB" sz="1000">
                  <a:solidFill>
                    <a:srgbClr val="000000"/>
                  </a:solidFill>
                  <a:cs typeface="Arial" pitchFamily="34" charset="0"/>
                </a:rPr>
                <a:t>6</a:t>
              </a:r>
            </a:p>
            <a:p>
              <a:pPr algn="ctr" eaLnBrk="1" hangingPunct="1"/>
              <a:r>
                <a:rPr lang="en-GB" sz="1000">
                  <a:solidFill>
                    <a:srgbClr val="000000"/>
                  </a:solidFill>
                  <a:cs typeface="Arial" pitchFamily="34" charset="0"/>
                </a:rPr>
                <a:t>Pengalaman</a:t>
              </a:r>
              <a:endParaRPr lang="en-GB" sz="1000">
                <a:solidFill>
                  <a:srgbClr val="000000"/>
                </a:solidFill>
                <a:cs typeface="Times New Roman" pitchFamily="18" charset="0"/>
              </a:endParaRPr>
            </a:p>
            <a:p>
              <a:pPr algn="ctr"/>
              <a:endParaRPr lang="en-GB" sz="2400">
                <a:solidFill>
                  <a:srgbClr val="000000"/>
                </a:solidFill>
                <a:latin typeface="Times New Roman" pitchFamily="18" charset="0"/>
              </a:endParaRPr>
            </a:p>
          </p:txBody>
        </p:sp>
        <p:sp>
          <p:nvSpPr>
            <p:cNvPr id="13347" name="Rectangle 35"/>
            <p:cNvSpPr>
              <a:spLocks noChangeArrowheads="1"/>
            </p:cNvSpPr>
            <p:nvPr/>
          </p:nvSpPr>
          <p:spPr bwMode="auto">
            <a:xfrm>
              <a:off x="0" y="2784"/>
              <a:ext cx="640" cy="1152"/>
            </a:xfrm>
            <a:prstGeom prst="rect">
              <a:avLst/>
            </a:prstGeom>
            <a:noFill/>
            <a:ln w="7">
              <a:solidFill>
                <a:srgbClr val="A0A0A0"/>
              </a:solidFill>
              <a:miter lim="800000"/>
              <a:headEnd/>
              <a:tailEnd/>
            </a:ln>
            <a:effectLst/>
          </p:spPr>
          <p:txBody>
            <a:bodyPr/>
            <a:lstStyle/>
            <a:p>
              <a:endParaRPr lang="en-US"/>
            </a:p>
          </p:txBody>
        </p:sp>
      </p:grpSp>
      <p:grpSp>
        <p:nvGrpSpPr>
          <p:cNvPr id="13" name="Group 36"/>
          <p:cNvGrpSpPr>
            <a:grpSpLocks/>
          </p:cNvGrpSpPr>
          <p:nvPr/>
        </p:nvGrpSpPr>
        <p:grpSpPr bwMode="auto">
          <a:xfrm>
            <a:off x="2062163" y="4808538"/>
            <a:ext cx="6497637" cy="914400"/>
            <a:chOff x="640" y="2784"/>
            <a:chExt cx="2941" cy="1152"/>
          </a:xfrm>
        </p:grpSpPr>
        <p:sp>
          <p:nvSpPr>
            <p:cNvPr id="13349" name="Rectangle 37"/>
            <p:cNvSpPr>
              <a:spLocks noChangeArrowheads="1"/>
            </p:cNvSpPr>
            <p:nvPr/>
          </p:nvSpPr>
          <p:spPr bwMode="auto">
            <a:xfrm>
              <a:off x="683" y="2784"/>
              <a:ext cx="2855" cy="1152"/>
            </a:xfrm>
            <a:prstGeom prst="rect">
              <a:avLst/>
            </a:prstGeom>
            <a:noFill/>
            <a:ln w="9525">
              <a:noFill/>
              <a:miter lim="800000"/>
              <a:headEnd/>
              <a:tailEnd/>
            </a:ln>
            <a:effectLst/>
          </p:spPr>
          <p:txBody>
            <a:bodyPr/>
            <a:lstStyle/>
            <a:p>
              <a:pPr eaLnBrk="1" hangingPunct="1">
                <a:tabLst>
                  <a:tab pos="228600" algn="l"/>
                </a:tabLst>
              </a:pPr>
              <a:r>
                <a:rPr lang="en-GB" sz="1000">
                  <a:solidFill>
                    <a:srgbClr val="000000"/>
                  </a:solidFill>
                  <a:latin typeface="Symbol" pitchFamily="18" charset="2"/>
                  <a:cs typeface="Arial" pitchFamily="34" charset="0"/>
                </a:rPr>
                <a:t>·</a:t>
              </a:r>
              <a:r>
                <a:rPr lang="en-GB" sz="700">
                  <a:solidFill>
                    <a:srgbClr val="000000"/>
                  </a:solidFill>
                  <a:latin typeface="Times New Roman" pitchFamily="18" charset="0"/>
                  <a:cs typeface="Times New Roman" pitchFamily="18" charset="0"/>
                </a:rPr>
                <a:t>      	</a:t>
              </a:r>
              <a:r>
                <a:rPr lang="en-GB" sz="1000">
                  <a:solidFill>
                    <a:srgbClr val="000000"/>
                  </a:solidFill>
                  <a:cs typeface="Arial" pitchFamily="34" charset="0"/>
                </a:rPr>
                <a:t>Memotivasi orang lain untuk selalu memfokuskan diri pada usaha memuaskan pelanggan</a:t>
              </a:r>
              <a:endParaRPr lang="en-GB" sz="1000">
                <a:solidFill>
                  <a:srgbClr val="000000"/>
                </a:solidFill>
                <a:cs typeface="Times New Roman" pitchFamily="18" charset="0"/>
              </a:endParaRPr>
            </a:p>
            <a:p>
              <a:pPr>
                <a:tabLst>
                  <a:tab pos="228600" algn="l"/>
                </a:tabLst>
              </a:pPr>
              <a:r>
                <a:rPr lang="en-GB" sz="1000">
                  <a:solidFill>
                    <a:srgbClr val="000000"/>
                  </a:solidFill>
                  <a:latin typeface="Symbol" pitchFamily="18" charset="2"/>
                  <a:cs typeface="Arial" pitchFamily="34" charset="0"/>
                </a:rPr>
                <a:t>·</a:t>
              </a:r>
              <a:r>
                <a:rPr lang="en-GB" sz="700">
                  <a:solidFill>
                    <a:srgbClr val="000000"/>
                  </a:solidFill>
                  <a:latin typeface="Times New Roman" pitchFamily="18" charset="0"/>
                  <a:cs typeface="Times New Roman" pitchFamily="18" charset="0"/>
                </a:rPr>
                <a:t>       </a:t>
              </a:r>
              <a:r>
                <a:rPr lang="en-GB" sz="1000">
                  <a:solidFill>
                    <a:srgbClr val="000000"/>
                  </a:solidFill>
                  <a:cs typeface="Arial" pitchFamily="34" charset="0"/>
                </a:rPr>
                <a:t>Mengidentifikasi jenis layanan yang mungkin belum dibayangkan oleh pelanggan</a:t>
              </a:r>
              <a:endParaRPr lang="en-GB" sz="1000">
                <a:solidFill>
                  <a:srgbClr val="000000"/>
                </a:solidFill>
                <a:cs typeface="Times New Roman" pitchFamily="18" charset="0"/>
              </a:endParaRPr>
            </a:p>
            <a:p>
              <a:pPr>
                <a:tabLst>
                  <a:tab pos="228600" algn="l"/>
                </a:tabLst>
              </a:pPr>
              <a:r>
                <a:rPr lang="en-GB" sz="1000">
                  <a:solidFill>
                    <a:srgbClr val="000000"/>
                  </a:solidFill>
                  <a:latin typeface="Symbol" pitchFamily="18" charset="2"/>
                  <a:cs typeface="Arial" pitchFamily="34" charset="0"/>
                </a:rPr>
                <a:t>·</a:t>
              </a:r>
              <a:r>
                <a:rPr lang="en-GB" sz="700">
                  <a:solidFill>
                    <a:srgbClr val="000000"/>
                  </a:solidFill>
                  <a:latin typeface="Times New Roman" pitchFamily="18" charset="0"/>
                  <a:cs typeface="Times New Roman" pitchFamily="18" charset="0"/>
                </a:rPr>
                <a:t>       </a:t>
              </a:r>
              <a:r>
                <a:rPr lang="en-GB" sz="1000">
                  <a:solidFill>
                    <a:srgbClr val="000000"/>
                  </a:solidFill>
                  <a:cs typeface="Arial" pitchFamily="34" charset="0"/>
                </a:rPr>
                <a:t>Mengembangkan layanan yang melampaui harapan pelanggan</a:t>
              </a:r>
              <a:endParaRPr lang="en-GB" sz="1000">
                <a:solidFill>
                  <a:srgbClr val="000000"/>
                </a:solidFill>
                <a:cs typeface="Times New Roman" pitchFamily="18" charset="0"/>
              </a:endParaRPr>
            </a:p>
            <a:p>
              <a:pPr>
                <a:tabLst>
                  <a:tab pos="228600" algn="l"/>
                </a:tabLst>
              </a:pPr>
              <a:r>
                <a:rPr lang="en-GB" sz="1000">
                  <a:solidFill>
                    <a:srgbClr val="000000"/>
                  </a:solidFill>
                  <a:latin typeface="Symbol" pitchFamily="18" charset="2"/>
                  <a:cs typeface="Arial" pitchFamily="34" charset="0"/>
                </a:rPr>
                <a:t>·</a:t>
              </a:r>
              <a:r>
                <a:rPr lang="en-GB" sz="700">
                  <a:solidFill>
                    <a:srgbClr val="000000"/>
                  </a:solidFill>
                  <a:latin typeface="Times New Roman" pitchFamily="18" charset="0"/>
                  <a:cs typeface="Times New Roman" pitchFamily="18" charset="0"/>
                </a:rPr>
                <a:t>       </a:t>
              </a:r>
              <a:r>
                <a:rPr lang="en-GB" sz="1000">
                  <a:solidFill>
                    <a:srgbClr val="000000"/>
                  </a:solidFill>
                  <a:cs typeface="Arial" pitchFamily="34" charset="0"/>
                </a:rPr>
                <a:t>Mengembangkan teknik yang dapat dipergunakan pihak lain untuk memperbaiki tingkat pelayanan</a:t>
              </a:r>
              <a:endParaRPr lang="en-GB" sz="1000">
                <a:solidFill>
                  <a:srgbClr val="000000"/>
                </a:solidFill>
                <a:cs typeface="Times New Roman" pitchFamily="18" charset="0"/>
              </a:endParaRPr>
            </a:p>
            <a:p>
              <a:pPr>
                <a:tabLst>
                  <a:tab pos="228600" algn="l"/>
                </a:tabLst>
              </a:pPr>
              <a:r>
                <a:rPr lang="en-GB" sz="1000">
                  <a:solidFill>
                    <a:srgbClr val="000000"/>
                  </a:solidFill>
                  <a:latin typeface="Symbol" pitchFamily="18" charset="2"/>
                  <a:cs typeface="Arial" pitchFamily="34" charset="0"/>
                </a:rPr>
                <a:t>·</a:t>
              </a:r>
              <a:r>
                <a:rPr lang="en-GB" sz="700">
                  <a:solidFill>
                    <a:srgbClr val="000000"/>
                  </a:solidFill>
                  <a:latin typeface="Times New Roman" pitchFamily="18" charset="0"/>
                  <a:cs typeface="Times New Roman" pitchFamily="18" charset="0"/>
                </a:rPr>
                <a:t>       </a:t>
              </a:r>
              <a:r>
                <a:rPr lang="en-GB" sz="1000">
                  <a:solidFill>
                    <a:srgbClr val="000000"/>
                  </a:solidFill>
                  <a:cs typeface="Arial" pitchFamily="34" charset="0"/>
                </a:rPr>
                <a:t>Secara kontinyu mengembangkan dimensi layanan melalui analisis sumber daya internal</a:t>
              </a:r>
              <a:endParaRPr lang="en-GB" sz="1000">
                <a:solidFill>
                  <a:srgbClr val="000000"/>
                </a:solidFill>
                <a:cs typeface="Times New Roman" pitchFamily="18" charset="0"/>
              </a:endParaRPr>
            </a:p>
            <a:p>
              <a:pPr>
                <a:tabLst>
                  <a:tab pos="228600" algn="l"/>
                </a:tabLst>
              </a:pPr>
              <a:endParaRPr lang="en-GB" sz="2400">
                <a:solidFill>
                  <a:srgbClr val="000000"/>
                </a:solidFill>
                <a:latin typeface="Times New Roman" pitchFamily="18" charset="0"/>
              </a:endParaRPr>
            </a:p>
          </p:txBody>
        </p:sp>
        <p:sp>
          <p:nvSpPr>
            <p:cNvPr id="13350" name="Rectangle 38"/>
            <p:cNvSpPr>
              <a:spLocks noChangeArrowheads="1"/>
            </p:cNvSpPr>
            <p:nvPr/>
          </p:nvSpPr>
          <p:spPr bwMode="auto">
            <a:xfrm>
              <a:off x="640" y="2784"/>
              <a:ext cx="2941" cy="1152"/>
            </a:xfrm>
            <a:prstGeom prst="rect">
              <a:avLst/>
            </a:prstGeom>
            <a:noFill/>
            <a:ln w="7">
              <a:solidFill>
                <a:srgbClr val="A0A0A0"/>
              </a:solidFill>
              <a:miter lim="800000"/>
              <a:headEnd/>
              <a:tailEnd/>
            </a:ln>
            <a:effectLst/>
          </p:spPr>
          <p:txBody>
            <a:bodyPr/>
            <a:lstStyle/>
            <a:p>
              <a:endParaRPr lang="en-US"/>
            </a:p>
          </p:txBody>
        </p:sp>
      </p:grpSp>
      <p:grpSp>
        <p:nvGrpSpPr>
          <p:cNvPr id="14" name="Group 39"/>
          <p:cNvGrpSpPr>
            <a:grpSpLocks/>
          </p:cNvGrpSpPr>
          <p:nvPr/>
        </p:nvGrpSpPr>
        <p:grpSpPr bwMode="auto">
          <a:xfrm>
            <a:off x="647700" y="5722938"/>
            <a:ext cx="1414463" cy="838200"/>
            <a:chOff x="0" y="3936"/>
            <a:chExt cx="640" cy="960"/>
          </a:xfrm>
        </p:grpSpPr>
        <p:sp>
          <p:nvSpPr>
            <p:cNvPr id="13352" name="Rectangle 40"/>
            <p:cNvSpPr>
              <a:spLocks noChangeArrowheads="1"/>
            </p:cNvSpPr>
            <p:nvPr/>
          </p:nvSpPr>
          <p:spPr bwMode="auto">
            <a:xfrm>
              <a:off x="43" y="3936"/>
              <a:ext cx="554" cy="960"/>
            </a:xfrm>
            <a:prstGeom prst="rect">
              <a:avLst/>
            </a:prstGeom>
            <a:noFill/>
            <a:ln w="9525">
              <a:noFill/>
              <a:miter lim="800000"/>
              <a:headEnd/>
              <a:tailEnd/>
            </a:ln>
            <a:effectLst/>
          </p:spPr>
          <p:txBody>
            <a:bodyPr/>
            <a:lstStyle/>
            <a:p>
              <a:pPr marL="457200" indent="-457200" algn="ctr" eaLnBrk="1" hangingPunct="1"/>
              <a:endParaRPr lang="en-GB" sz="1000">
                <a:solidFill>
                  <a:srgbClr val="000000"/>
                </a:solidFill>
                <a:cs typeface="Arial" pitchFamily="34" charset="0"/>
              </a:endParaRPr>
            </a:p>
            <a:p>
              <a:pPr marL="457200" indent="-457200" algn="ctr" eaLnBrk="1" hangingPunct="1"/>
              <a:r>
                <a:rPr lang="en-GB" sz="1000">
                  <a:solidFill>
                    <a:srgbClr val="000000"/>
                  </a:solidFill>
                  <a:cs typeface="Arial" pitchFamily="34" charset="0"/>
                </a:rPr>
                <a:t>8</a:t>
              </a:r>
            </a:p>
            <a:p>
              <a:pPr marL="457200" indent="-457200" algn="ctr" eaLnBrk="1" hangingPunct="1"/>
              <a:r>
                <a:rPr lang="en-GB" sz="1000">
                  <a:solidFill>
                    <a:srgbClr val="000000"/>
                  </a:solidFill>
                  <a:cs typeface="Arial" pitchFamily="34" charset="0"/>
                </a:rPr>
                <a:t>Pakar</a:t>
              </a:r>
              <a:endParaRPr lang="en-GB" sz="1000">
                <a:solidFill>
                  <a:srgbClr val="000000"/>
                </a:solidFill>
                <a:cs typeface="Times New Roman" pitchFamily="18" charset="0"/>
              </a:endParaRPr>
            </a:p>
            <a:p>
              <a:pPr marL="457200" indent="-457200" algn="ctr"/>
              <a:endParaRPr lang="en-GB" sz="2400">
                <a:solidFill>
                  <a:srgbClr val="000000"/>
                </a:solidFill>
                <a:latin typeface="Times New Roman" pitchFamily="18" charset="0"/>
              </a:endParaRPr>
            </a:p>
          </p:txBody>
        </p:sp>
        <p:sp>
          <p:nvSpPr>
            <p:cNvPr id="13353" name="Rectangle 41"/>
            <p:cNvSpPr>
              <a:spLocks noChangeArrowheads="1"/>
            </p:cNvSpPr>
            <p:nvPr/>
          </p:nvSpPr>
          <p:spPr bwMode="auto">
            <a:xfrm>
              <a:off x="0" y="3936"/>
              <a:ext cx="640" cy="960"/>
            </a:xfrm>
            <a:prstGeom prst="rect">
              <a:avLst/>
            </a:prstGeom>
            <a:noFill/>
            <a:ln w="7">
              <a:solidFill>
                <a:srgbClr val="A0A0A0"/>
              </a:solidFill>
              <a:miter lim="800000"/>
              <a:headEnd/>
              <a:tailEnd/>
            </a:ln>
            <a:effectLst/>
          </p:spPr>
          <p:txBody>
            <a:bodyPr/>
            <a:lstStyle/>
            <a:p>
              <a:endParaRPr lang="en-US"/>
            </a:p>
          </p:txBody>
        </p:sp>
      </p:grpSp>
      <p:grpSp>
        <p:nvGrpSpPr>
          <p:cNvPr id="15" name="Group 42"/>
          <p:cNvGrpSpPr>
            <a:grpSpLocks/>
          </p:cNvGrpSpPr>
          <p:nvPr/>
        </p:nvGrpSpPr>
        <p:grpSpPr bwMode="auto">
          <a:xfrm>
            <a:off x="2062163" y="5722938"/>
            <a:ext cx="6497637" cy="838200"/>
            <a:chOff x="640" y="3936"/>
            <a:chExt cx="2941" cy="960"/>
          </a:xfrm>
        </p:grpSpPr>
        <p:sp>
          <p:nvSpPr>
            <p:cNvPr id="13355" name="Rectangle 43"/>
            <p:cNvSpPr>
              <a:spLocks noChangeArrowheads="1"/>
            </p:cNvSpPr>
            <p:nvPr/>
          </p:nvSpPr>
          <p:spPr bwMode="auto">
            <a:xfrm>
              <a:off x="683" y="3936"/>
              <a:ext cx="2855" cy="960"/>
            </a:xfrm>
            <a:prstGeom prst="rect">
              <a:avLst/>
            </a:prstGeom>
            <a:noFill/>
            <a:ln w="9525">
              <a:noFill/>
              <a:miter lim="800000"/>
              <a:headEnd/>
              <a:tailEnd/>
            </a:ln>
            <a:effectLst/>
          </p:spPr>
          <p:txBody>
            <a:bodyPr/>
            <a:lstStyle/>
            <a:p>
              <a:pPr eaLnBrk="1" hangingPunct="1">
                <a:tabLst>
                  <a:tab pos="228600" algn="l"/>
                </a:tabLst>
              </a:pPr>
              <a:r>
                <a:rPr lang="en-GB" sz="1000">
                  <a:solidFill>
                    <a:srgbClr val="000000"/>
                  </a:solidFill>
                  <a:latin typeface="Symbol" pitchFamily="18" charset="2"/>
                  <a:cs typeface="Arial" pitchFamily="34" charset="0"/>
                </a:rPr>
                <a:t>·</a:t>
              </a:r>
              <a:r>
                <a:rPr lang="en-GB" sz="700">
                  <a:solidFill>
                    <a:srgbClr val="000000"/>
                  </a:solidFill>
                  <a:latin typeface="Times New Roman" pitchFamily="18" charset="0"/>
                  <a:cs typeface="Times New Roman" pitchFamily="18" charset="0"/>
                </a:rPr>
                <a:t>       	</a:t>
              </a:r>
              <a:r>
                <a:rPr lang="en-GB" sz="1000">
                  <a:solidFill>
                    <a:srgbClr val="000000"/>
                  </a:solidFill>
                  <a:cs typeface="Arial" pitchFamily="34" charset="0"/>
                </a:rPr>
                <a:t>Mengembangkan kepedulian terhadap pelanggan secara luas didalam perusahaan</a:t>
              </a:r>
              <a:endParaRPr lang="en-GB" sz="1000">
                <a:solidFill>
                  <a:srgbClr val="000000"/>
                </a:solidFill>
                <a:cs typeface="Times New Roman" pitchFamily="18" charset="0"/>
              </a:endParaRPr>
            </a:p>
            <a:p>
              <a:pPr>
                <a:tabLst>
                  <a:tab pos="228600" algn="l"/>
                </a:tabLst>
              </a:pPr>
              <a:r>
                <a:rPr lang="en-GB" sz="1000">
                  <a:solidFill>
                    <a:srgbClr val="000000"/>
                  </a:solidFill>
                  <a:latin typeface="Symbol" pitchFamily="18" charset="2"/>
                  <a:cs typeface="Arial" pitchFamily="34" charset="0"/>
                </a:rPr>
                <a:t>·</a:t>
              </a:r>
              <a:r>
                <a:rPr lang="en-GB" sz="700">
                  <a:solidFill>
                    <a:srgbClr val="000000"/>
                  </a:solidFill>
                  <a:latin typeface="Times New Roman" pitchFamily="18" charset="0"/>
                  <a:cs typeface="Times New Roman" pitchFamily="18" charset="0"/>
                </a:rPr>
                <a:t>       </a:t>
              </a:r>
              <a:r>
                <a:rPr lang="en-GB" sz="1000">
                  <a:solidFill>
                    <a:srgbClr val="000000"/>
                  </a:solidFill>
                  <a:cs typeface="Arial" pitchFamily="34" charset="0"/>
                </a:rPr>
                <a:t>Mengembangkan proses, standar dan sistem yang mendorong perbaikan layanan secara radikal didalam 	perusahaan</a:t>
              </a:r>
              <a:endParaRPr lang="en-GB" sz="1000">
                <a:solidFill>
                  <a:srgbClr val="000000"/>
                </a:solidFill>
                <a:cs typeface="Times New Roman" pitchFamily="18" charset="0"/>
              </a:endParaRPr>
            </a:p>
            <a:p>
              <a:pPr>
                <a:tabLst>
                  <a:tab pos="228600" algn="l"/>
                </a:tabLst>
              </a:pPr>
              <a:r>
                <a:rPr lang="en-GB" sz="1000">
                  <a:solidFill>
                    <a:srgbClr val="000000"/>
                  </a:solidFill>
                  <a:latin typeface="Symbol" pitchFamily="18" charset="2"/>
                  <a:cs typeface="Arial" pitchFamily="34" charset="0"/>
                </a:rPr>
                <a:t>·</a:t>
              </a:r>
              <a:r>
                <a:rPr lang="en-GB" sz="700">
                  <a:solidFill>
                    <a:srgbClr val="000000"/>
                  </a:solidFill>
                  <a:latin typeface="Times New Roman" pitchFamily="18" charset="0"/>
                  <a:cs typeface="Times New Roman" pitchFamily="18" charset="0"/>
                </a:rPr>
                <a:t>       </a:t>
              </a:r>
              <a:r>
                <a:rPr lang="en-GB" sz="1000">
                  <a:solidFill>
                    <a:srgbClr val="000000"/>
                  </a:solidFill>
                  <a:cs typeface="Arial" pitchFamily="34" charset="0"/>
                </a:rPr>
                <a:t>Menciptakan standar layanan baru dalam industri</a:t>
              </a:r>
              <a:endParaRPr lang="en-GB" sz="1000">
                <a:solidFill>
                  <a:srgbClr val="000000"/>
                </a:solidFill>
                <a:cs typeface="Times New Roman" pitchFamily="18" charset="0"/>
              </a:endParaRPr>
            </a:p>
            <a:p>
              <a:pPr>
                <a:tabLst>
                  <a:tab pos="228600" algn="l"/>
                </a:tabLst>
              </a:pPr>
              <a:r>
                <a:rPr lang="en-GB" sz="1000">
                  <a:solidFill>
                    <a:srgbClr val="000000"/>
                  </a:solidFill>
                  <a:latin typeface="Symbol" pitchFamily="18" charset="2"/>
                  <a:cs typeface="Arial" pitchFamily="34" charset="0"/>
                </a:rPr>
                <a:t>·</a:t>
              </a:r>
              <a:r>
                <a:rPr lang="en-GB" sz="700">
                  <a:solidFill>
                    <a:srgbClr val="000000"/>
                  </a:solidFill>
                  <a:latin typeface="Times New Roman" pitchFamily="18" charset="0"/>
                  <a:cs typeface="Times New Roman" pitchFamily="18" charset="0"/>
                </a:rPr>
                <a:t>       </a:t>
              </a:r>
              <a:r>
                <a:rPr lang="en-GB" sz="1000">
                  <a:solidFill>
                    <a:srgbClr val="000000"/>
                  </a:solidFill>
                  <a:cs typeface="Arial" pitchFamily="34" charset="0"/>
                </a:rPr>
                <a:t>Mengembangkan model layanan baru yang diakui oleh pihak lain di luar perusahaan</a:t>
              </a:r>
              <a:endParaRPr lang="en-GB" sz="1000">
                <a:solidFill>
                  <a:srgbClr val="000000"/>
                </a:solidFill>
                <a:cs typeface="Times New Roman" pitchFamily="18" charset="0"/>
              </a:endParaRPr>
            </a:p>
            <a:p>
              <a:pPr>
                <a:tabLst>
                  <a:tab pos="228600" algn="l"/>
                </a:tabLst>
              </a:pPr>
              <a:endParaRPr lang="en-GB" sz="2400">
                <a:solidFill>
                  <a:srgbClr val="000000"/>
                </a:solidFill>
                <a:latin typeface="Times New Roman" pitchFamily="18" charset="0"/>
              </a:endParaRPr>
            </a:p>
          </p:txBody>
        </p:sp>
        <p:sp>
          <p:nvSpPr>
            <p:cNvPr id="13356" name="Rectangle 44"/>
            <p:cNvSpPr>
              <a:spLocks noChangeArrowheads="1"/>
            </p:cNvSpPr>
            <p:nvPr/>
          </p:nvSpPr>
          <p:spPr bwMode="auto">
            <a:xfrm>
              <a:off x="640" y="3936"/>
              <a:ext cx="2941" cy="960"/>
            </a:xfrm>
            <a:prstGeom prst="rect">
              <a:avLst/>
            </a:prstGeom>
            <a:noFill/>
            <a:ln w="7">
              <a:solidFill>
                <a:srgbClr val="A0A0A0"/>
              </a:solidFill>
              <a:miter lim="800000"/>
              <a:headEnd/>
              <a:tailEnd/>
            </a:ln>
            <a:effectLst/>
          </p:spPr>
          <p:txBody>
            <a:bodyPr/>
            <a:lstStyle/>
            <a:p>
              <a:endParaRPr lang="en-US"/>
            </a:p>
          </p:txBody>
        </p:sp>
      </p:grpSp>
      <p:sp>
        <p:nvSpPr>
          <p:cNvPr id="13357" name="Text Box 45"/>
          <p:cNvSpPr txBox="1">
            <a:spLocks noChangeArrowheads="1"/>
          </p:cNvSpPr>
          <p:nvPr/>
        </p:nvSpPr>
        <p:spPr bwMode="auto">
          <a:xfrm>
            <a:off x="282575" y="1143000"/>
            <a:ext cx="455613" cy="457200"/>
          </a:xfrm>
          <a:prstGeom prst="rect">
            <a:avLst/>
          </a:prstGeom>
          <a:noFill/>
          <a:ln w="9525">
            <a:noFill/>
            <a:miter lim="800000"/>
            <a:headEnd/>
            <a:tailEnd/>
          </a:ln>
          <a:effectLst/>
        </p:spPr>
        <p:txBody>
          <a:bodyPr>
            <a:spAutoFit/>
          </a:bodyPr>
          <a:lstStyle/>
          <a:p>
            <a:pPr eaLnBrk="1" hangingPunct="1">
              <a:spcBef>
                <a:spcPct val="20000"/>
              </a:spcBef>
            </a:pPr>
            <a:r>
              <a:rPr lang="en-US" sz="2400" b="1">
                <a:solidFill>
                  <a:srgbClr val="FF0000"/>
                </a:solidFill>
                <a:sym typeface="Wingdings" pitchFamily="2" charset="2"/>
              </a:rPr>
              <a:t></a:t>
            </a:r>
            <a:endParaRPr lang="en-US" sz="2000" b="1">
              <a:solidFill>
                <a:srgbClr val="FF0000"/>
              </a:solidFill>
              <a:sym typeface="Wingdings" pitchFamily="2" charset="2"/>
            </a:endParaRPr>
          </a:p>
        </p:txBody>
      </p:sp>
      <p:sp>
        <p:nvSpPr>
          <p:cNvPr id="13358" name="Text Box 46"/>
          <p:cNvSpPr txBox="1">
            <a:spLocks noChangeArrowheads="1"/>
          </p:cNvSpPr>
          <p:nvPr/>
        </p:nvSpPr>
        <p:spPr bwMode="auto">
          <a:xfrm>
            <a:off x="282575" y="1422400"/>
            <a:ext cx="455613" cy="457200"/>
          </a:xfrm>
          <a:prstGeom prst="rect">
            <a:avLst/>
          </a:prstGeom>
          <a:noFill/>
          <a:ln w="9525">
            <a:noFill/>
            <a:miter lim="800000"/>
            <a:headEnd/>
            <a:tailEnd/>
          </a:ln>
          <a:effectLst/>
        </p:spPr>
        <p:txBody>
          <a:bodyPr wrap="none">
            <a:spAutoFit/>
          </a:bodyPr>
          <a:lstStyle/>
          <a:p>
            <a:pPr eaLnBrk="1" hangingPunct="1"/>
            <a:r>
              <a:rPr lang="en-US" sz="2400" b="1">
                <a:solidFill>
                  <a:srgbClr val="FF0000"/>
                </a:solidFill>
                <a:sym typeface="Wingdings" pitchFamily="2" charset="2"/>
              </a:rPr>
              <a:t></a:t>
            </a:r>
          </a:p>
        </p:txBody>
      </p:sp>
      <p:sp>
        <p:nvSpPr>
          <p:cNvPr id="13359" name="Text Box 47"/>
          <p:cNvSpPr txBox="1">
            <a:spLocks noChangeArrowheads="1"/>
          </p:cNvSpPr>
          <p:nvPr/>
        </p:nvSpPr>
        <p:spPr bwMode="auto">
          <a:xfrm>
            <a:off x="4300538" y="2017713"/>
            <a:ext cx="455612" cy="457200"/>
          </a:xfrm>
          <a:prstGeom prst="rect">
            <a:avLst/>
          </a:prstGeom>
          <a:noFill/>
          <a:ln w="9525">
            <a:noFill/>
            <a:miter lim="800000"/>
            <a:headEnd/>
            <a:tailEnd/>
          </a:ln>
          <a:effectLst/>
        </p:spPr>
        <p:txBody>
          <a:bodyPr wrap="none">
            <a:spAutoFit/>
          </a:bodyPr>
          <a:lstStyle/>
          <a:p>
            <a:pPr eaLnBrk="1" hangingPunct="1"/>
            <a:r>
              <a:rPr lang="en-US" sz="2400" b="1">
                <a:solidFill>
                  <a:srgbClr val="FF0000"/>
                </a:solidFill>
                <a:sym typeface="Wingdings" pitchFamily="2" charset="2"/>
              </a:rPr>
              <a:t></a:t>
            </a:r>
          </a:p>
        </p:txBody>
      </p:sp>
      <p:sp>
        <p:nvSpPr>
          <p:cNvPr id="13360" name="Text Box 48"/>
          <p:cNvSpPr txBox="1">
            <a:spLocks noChangeArrowheads="1"/>
          </p:cNvSpPr>
          <p:nvPr/>
        </p:nvSpPr>
        <p:spPr bwMode="auto">
          <a:xfrm>
            <a:off x="625475" y="2032000"/>
            <a:ext cx="455613" cy="457200"/>
          </a:xfrm>
          <a:prstGeom prst="rect">
            <a:avLst/>
          </a:prstGeom>
          <a:noFill/>
          <a:ln w="9525">
            <a:noFill/>
            <a:miter lim="800000"/>
            <a:headEnd/>
            <a:tailEnd/>
          </a:ln>
          <a:effectLst/>
        </p:spPr>
        <p:txBody>
          <a:bodyPr wrap="none">
            <a:spAutoFit/>
          </a:bodyPr>
          <a:lstStyle/>
          <a:p>
            <a:pPr eaLnBrk="1" hangingPunct="1">
              <a:spcBef>
                <a:spcPct val="30000"/>
              </a:spcBef>
            </a:pPr>
            <a:r>
              <a:rPr lang="en-US" sz="2400" b="1">
                <a:solidFill>
                  <a:srgbClr val="FF0000"/>
                </a:solidFill>
                <a:sym typeface="Wingdings" pitchFamily="2" charset="2"/>
              </a:rPr>
              <a:t></a:t>
            </a:r>
            <a:endParaRPr lang="en-US" sz="2300"/>
          </a:p>
        </p:txBody>
      </p:sp>
      <p:sp>
        <p:nvSpPr>
          <p:cNvPr id="13361" name="Text Box 49"/>
          <p:cNvSpPr txBox="1">
            <a:spLocks noChangeArrowheads="1"/>
          </p:cNvSpPr>
          <p:nvPr/>
        </p:nvSpPr>
        <p:spPr bwMode="auto">
          <a:xfrm>
            <a:off x="654050" y="874713"/>
            <a:ext cx="2584450" cy="366712"/>
          </a:xfrm>
          <a:prstGeom prst="rect">
            <a:avLst/>
          </a:prstGeom>
          <a:noFill/>
          <a:ln w="12700" cap="sq">
            <a:noFill/>
            <a:miter lim="800000"/>
            <a:headEnd type="none" w="sm" len="sm"/>
            <a:tailEnd type="none" w="sm" len="sm"/>
          </a:ln>
          <a:effectLst/>
        </p:spPr>
        <p:txBody>
          <a:bodyPr wrap="none">
            <a:spAutoFit/>
          </a:bodyPr>
          <a:lstStyle/>
          <a:p>
            <a:pPr eaLnBrk="1" hangingPunct="1"/>
            <a:r>
              <a:rPr lang="en-US" b="1"/>
              <a:t>MODEL KOMPETENSI</a:t>
            </a:r>
          </a:p>
        </p:txBody>
      </p:sp>
    </p:spTree>
  </p:cSld>
  <p:clrMapOvr>
    <a:masterClrMapping/>
  </p:clrMapOvr>
  <p:transition>
    <p:check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715000"/>
          </a:xfrm>
        </p:spPr>
        <p:txBody>
          <a:bodyPr>
            <a:noAutofit/>
          </a:bodyPr>
          <a:lstStyle/>
          <a:p>
            <a:pPr>
              <a:buNone/>
            </a:pPr>
            <a:r>
              <a:rPr lang="en-US" sz="2400" b="1" dirty="0" err="1" smtClean="0"/>
              <a:t>Pendapat</a:t>
            </a:r>
            <a:r>
              <a:rPr lang="en-US" sz="2400" b="1" dirty="0" smtClean="0"/>
              <a:t> Para </a:t>
            </a:r>
            <a:r>
              <a:rPr lang="en-US" sz="2400" b="1" dirty="0" err="1" smtClean="0"/>
              <a:t>Ahli</a:t>
            </a:r>
            <a:r>
              <a:rPr lang="en-US" sz="2400" b="1" dirty="0" smtClean="0"/>
              <a:t> MSDM </a:t>
            </a:r>
            <a:r>
              <a:rPr lang="en-US" sz="2400" b="1" dirty="0" err="1" smtClean="0"/>
              <a:t>dan</a:t>
            </a:r>
            <a:r>
              <a:rPr lang="en-US" sz="2400" b="1" dirty="0" smtClean="0"/>
              <a:t> </a:t>
            </a:r>
            <a:r>
              <a:rPr lang="en-US" sz="2400" b="1" dirty="0" err="1" smtClean="0"/>
              <a:t>Perilaku</a:t>
            </a:r>
            <a:r>
              <a:rPr lang="en-US" sz="2400" b="1" dirty="0" smtClean="0"/>
              <a:t> </a:t>
            </a:r>
            <a:r>
              <a:rPr lang="en-US" sz="2400" b="1" dirty="0" err="1" smtClean="0"/>
              <a:t>Organisasi</a:t>
            </a:r>
            <a:r>
              <a:rPr lang="en-US" sz="2400" b="1" dirty="0" smtClean="0"/>
              <a:t> </a:t>
            </a:r>
          </a:p>
          <a:p>
            <a:pPr>
              <a:buNone/>
            </a:pPr>
            <a:r>
              <a:rPr lang="en-US" sz="2400" b="1" dirty="0" err="1" smtClean="0"/>
              <a:t>Mengenai</a:t>
            </a:r>
            <a:r>
              <a:rPr lang="en-US" sz="2400" b="1" dirty="0" smtClean="0"/>
              <a:t> </a:t>
            </a:r>
            <a:r>
              <a:rPr lang="en-US" sz="2400" b="1" dirty="0" err="1" smtClean="0"/>
              <a:t>Kompetensi</a:t>
            </a:r>
            <a:endParaRPr lang="en-US" sz="2400" dirty="0" smtClean="0"/>
          </a:p>
          <a:p>
            <a:r>
              <a:rPr lang="en-US" sz="1800" dirty="0" err="1" smtClean="0"/>
              <a:t>Kapasitas</a:t>
            </a:r>
            <a:r>
              <a:rPr lang="en-US" sz="1800" dirty="0" smtClean="0"/>
              <a:t> </a:t>
            </a:r>
            <a:r>
              <a:rPr lang="en-US" sz="1800" dirty="0" err="1" smtClean="0"/>
              <a:t>dari</a:t>
            </a:r>
            <a:r>
              <a:rPr lang="en-US" sz="1800" dirty="0" smtClean="0"/>
              <a:t> </a:t>
            </a:r>
            <a:r>
              <a:rPr lang="en-US" sz="1800" dirty="0" err="1" smtClean="0"/>
              <a:t>pengetahuan</a:t>
            </a:r>
            <a:r>
              <a:rPr lang="en-US" sz="1800" dirty="0" smtClean="0"/>
              <a:t> </a:t>
            </a:r>
            <a:r>
              <a:rPr lang="en-US" sz="1800" dirty="0" err="1" smtClean="0"/>
              <a:t>dan</a:t>
            </a:r>
            <a:r>
              <a:rPr lang="en-US" sz="1800" dirty="0" smtClean="0"/>
              <a:t> </a:t>
            </a:r>
            <a:r>
              <a:rPr lang="en-US" sz="1800" dirty="0" err="1" smtClean="0"/>
              <a:t>keterampilan</a:t>
            </a:r>
            <a:r>
              <a:rPr lang="en-US" sz="1800" dirty="0" smtClean="0"/>
              <a:t> yang </a:t>
            </a:r>
            <a:r>
              <a:rPr lang="en-US" sz="1800" dirty="0" err="1" smtClean="0"/>
              <a:t>relevan</a:t>
            </a:r>
            <a:r>
              <a:rPr lang="en-US" sz="1800" dirty="0" smtClean="0"/>
              <a:t> </a:t>
            </a:r>
            <a:r>
              <a:rPr lang="en-US" sz="1800" dirty="0" err="1" smtClean="0"/>
              <a:t>dengan</a:t>
            </a:r>
            <a:r>
              <a:rPr lang="en-US" sz="1800" dirty="0" smtClean="0"/>
              <a:t> </a:t>
            </a:r>
            <a:r>
              <a:rPr lang="en-US" sz="1800" dirty="0" err="1" smtClean="0"/>
              <a:t>standar</a:t>
            </a:r>
            <a:r>
              <a:rPr lang="en-US" sz="1800" dirty="0" smtClean="0"/>
              <a:t> </a:t>
            </a:r>
            <a:r>
              <a:rPr lang="en-US" sz="1800" dirty="0" err="1" smtClean="0"/>
              <a:t>pekerjaan</a:t>
            </a:r>
            <a:r>
              <a:rPr lang="en-US" sz="1800" dirty="0" smtClean="0"/>
              <a:t> yang </a:t>
            </a:r>
            <a:r>
              <a:rPr lang="en-US" sz="1800" dirty="0" err="1" smtClean="0"/>
              <a:t>akan</a:t>
            </a:r>
            <a:r>
              <a:rPr lang="en-US" sz="1800" dirty="0" smtClean="0"/>
              <a:t> </a:t>
            </a:r>
            <a:r>
              <a:rPr lang="en-US" sz="1800" dirty="0" err="1" smtClean="0"/>
              <a:t>dilakukan</a:t>
            </a:r>
            <a:r>
              <a:rPr lang="en-US" sz="1800" dirty="0" smtClean="0"/>
              <a:t> </a:t>
            </a:r>
            <a:r>
              <a:rPr lang="en-US" sz="1800" dirty="0" err="1" smtClean="0"/>
              <a:t>oleh</a:t>
            </a:r>
            <a:r>
              <a:rPr lang="en-US" sz="1800" dirty="0" smtClean="0"/>
              <a:t> </a:t>
            </a:r>
            <a:r>
              <a:rPr lang="en-US" sz="1800" dirty="0" err="1" smtClean="0"/>
              <a:t>pekerja</a:t>
            </a:r>
            <a:r>
              <a:rPr lang="en-US" sz="1800" dirty="0" smtClean="0"/>
              <a:t>.</a:t>
            </a:r>
            <a:r>
              <a:rPr lang="en-US" sz="1800" b="1" dirty="0" smtClean="0"/>
              <a:t> </a:t>
            </a:r>
            <a:r>
              <a:rPr lang="en-US" sz="1800" dirty="0" smtClean="0"/>
              <a:t>Ainsworth et al. (2002: 61)</a:t>
            </a:r>
            <a:endParaRPr lang="en-US" sz="1800" b="1" dirty="0" smtClean="0"/>
          </a:p>
          <a:p>
            <a:r>
              <a:rPr lang="en-US" sz="1800" dirty="0" err="1" smtClean="0"/>
              <a:t>Kombinasi</a:t>
            </a:r>
            <a:r>
              <a:rPr lang="en-US" sz="1800" dirty="0" smtClean="0"/>
              <a:t> </a:t>
            </a:r>
            <a:r>
              <a:rPr lang="en-US" sz="1800" dirty="0" err="1" smtClean="0"/>
              <a:t>pengetahuan</a:t>
            </a:r>
            <a:r>
              <a:rPr lang="en-US" sz="1800" dirty="0" smtClean="0"/>
              <a:t>, </a:t>
            </a:r>
            <a:r>
              <a:rPr lang="en-US" sz="1800" dirty="0" err="1" smtClean="0"/>
              <a:t>kemampuan</a:t>
            </a:r>
            <a:r>
              <a:rPr lang="en-US" sz="1800" dirty="0" smtClean="0"/>
              <a:t>/</a:t>
            </a:r>
            <a:r>
              <a:rPr lang="en-US" sz="1800" dirty="0" err="1" smtClean="0"/>
              <a:t>keterampilan</a:t>
            </a:r>
            <a:r>
              <a:rPr lang="en-US" sz="1800" dirty="0" smtClean="0"/>
              <a:t> </a:t>
            </a:r>
            <a:r>
              <a:rPr lang="en-US" sz="1800" dirty="0" err="1" smtClean="0"/>
              <a:t>dan</a:t>
            </a:r>
            <a:r>
              <a:rPr lang="en-US" sz="1800" dirty="0" smtClean="0"/>
              <a:t> </a:t>
            </a:r>
            <a:r>
              <a:rPr lang="en-US" sz="1800" dirty="0" err="1" smtClean="0"/>
              <a:t>sikap</a:t>
            </a:r>
            <a:r>
              <a:rPr lang="en-US" sz="1800" dirty="0" smtClean="0"/>
              <a:t> yang </a:t>
            </a:r>
            <a:r>
              <a:rPr lang="en-US" sz="1800" dirty="0" err="1" smtClean="0"/>
              <a:t>dimiliki</a:t>
            </a:r>
            <a:r>
              <a:rPr lang="en-US" sz="1800" dirty="0" smtClean="0"/>
              <a:t> </a:t>
            </a:r>
            <a:r>
              <a:rPr lang="en-US" sz="1800" dirty="0" err="1" smtClean="0"/>
              <a:t>oleh</a:t>
            </a:r>
            <a:r>
              <a:rPr lang="en-US" sz="1800" dirty="0" smtClean="0"/>
              <a:t> </a:t>
            </a:r>
            <a:r>
              <a:rPr lang="en-US" sz="1800" dirty="0" err="1" smtClean="0"/>
              <a:t>seorang</a:t>
            </a:r>
            <a:r>
              <a:rPr lang="en-US" sz="1800" dirty="0" smtClean="0"/>
              <a:t> </a:t>
            </a:r>
            <a:r>
              <a:rPr lang="en-US" sz="1800" dirty="0" err="1" smtClean="0"/>
              <a:t>karyawan</a:t>
            </a:r>
            <a:r>
              <a:rPr lang="en-US" sz="1800" dirty="0" smtClean="0"/>
              <a:t> </a:t>
            </a:r>
            <a:r>
              <a:rPr lang="en-US" sz="1800" dirty="0" err="1" smtClean="0"/>
              <a:t>sehingga</a:t>
            </a:r>
            <a:r>
              <a:rPr lang="en-US" sz="1800" dirty="0" smtClean="0"/>
              <a:t> </a:t>
            </a:r>
            <a:r>
              <a:rPr lang="en-US" sz="1800" dirty="0" err="1" smtClean="0"/>
              <a:t>mampu</a:t>
            </a:r>
            <a:r>
              <a:rPr lang="en-US" sz="1800" dirty="0" smtClean="0"/>
              <a:t> </a:t>
            </a:r>
            <a:r>
              <a:rPr lang="en-US" sz="1800" dirty="0" err="1" smtClean="0"/>
              <a:t>melaksanakan</a:t>
            </a:r>
            <a:r>
              <a:rPr lang="en-US" sz="1800" dirty="0" smtClean="0"/>
              <a:t> </a:t>
            </a:r>
            <a:r>
              <a:rPr lang="en-US" sz="1800" dirty="0" err="1" smtClean="0"/>
              <a:t>pekerjaan</a:t>
            </a:r>
            <a:r>
              <a:rPr lang="en-US" sz="1800" dirty="0" smtClean="0"/>
              <a:t> yang </a:t>
            </a:r>
            <a:r>
              <a:rPr lang="en-US" sz="1800" dirty="0" err="1" smtClean="0"/>
              <a:t>telah</a:t>
            </a:r>
            <a:r>
              <a:rPr lang="en-US" sz="1800" dirty="0" smtClean="0"/>
              <a:t> </a:t>
            </a:r>
            <a:r>
              <a:rPr lang="en-US" sz="1800" dirty="0" err="1" smtClean="0"/>
              <a:t>dirancang</a:t>
            </a:r>
            <a:r>
              <a:rPr lang="en-US" sz="1800" dirty="0" smtClean="0"/>
              <a:t> </a:t>
            </a:r>
            <a:r>
              <a:rPr lang="en-US" sz="1800" dirty="0" err="1" smtClean="0"/>
              <a:t>bagi</a:t>
            </a:r>
            <a:r>
              <a:rPr lang="en-US" sz="1800" dirty="0" smtClean="0"/>
              <a:t> </a:t>
            </a:r>
            <a:r>
              <a:rPr lang="en-US" sz="1800" dirty="0" err="1" smtClean="0"/>
              <a:t>dirinya</a:t>
            </a:r>
            <a:r>
              <a:rPr lang="en-US" sz="1800" dirty="0" smtClean="0"/>
              <a:t> </a:t>
            </a:r>
            <a:r>
              <a:rPr lang="en-US" sz="1800" dirty="0" err="1" smtClean="0"/>
              <a:t>baik</a:t>
            </a:r>
            <a:r>
              <a:rPr lang="en-US" sz="1800" dirty="0" smtClean="0"/>
              <a:t> </a:t>
            </a:r>
            <a:r>
              <a:rPr lang="en-US" sz="1800" dirty="0" err="1" smtClean="0"/>
              <a:t>untuk</a:t>
            </a:r>
            <a:r>
              <a:rPr lang="en-US" sz="1800" dirty="0" smtClean="0"/>
              <a:t> </a:t>
            </a:r>
            <a:r>
              <a:rPr lang="en-US" sz="1800" dirty="0" err="1" smtClean="0"/>
              <a:t>saat</a:t>
            </a:r>
            <a:r>
              <a:rPr lang="en-US" sz="1800" dirty="0" smtClean="0"/>
              <a:t> </a:t>
            </a:r>
            <a:r>
              <a:rPr lang="en-US" sz="1800" dirty="0" err="1" smtClean="0"/>
              <a:t>ini</a:t>
            </a:r>
            <a:r>
              <a:rPr lang="en-US" sz="1800" dirty="0" smtClean="0"/>
              <a:t> </a:t>
            </a:r>
            <a:r>
              <a:rPr lang="en-US" sz="1800" dirty="0" err="1" smtClean="0"/>
              <a:t>maupun</a:t>
            </a:r>
            <a:r>
              <a:rPr lang="en-US" sz="1800" dirty="0" smtClean="0"/>
              <a:t> </a:t>
            </a:r>
            <a:r>
              <a:rPr lang="en-US" sz="1800" dirty="0" err="1" smtClean="0"/>
              <a:t>di</a:t>
            </a:r>
            <a:r>
              <a:rPr lang="en-US" sz="1800" dirty="0" smtClean="0"/>
              <a:t> </a:t>
            </a:r>
            <a:r>
              <a:rPr lang="en-US" sz="1800" dirty="0" err="1" smtClean="0"/>
              <a:t>masa</a:t>
            </a:r>
            <a:r>
              <a:rPr lang="en-US" sz="1800" dirty="0" smtClean="0"/>
              <a:t> yang </a:t>
            </a:r>
            <a:r>
              <a:rPr lang="en-US" sz="1800" dirty="0" err="1" smtClean="0"/>
              <a:t>akan</a:t>
            </a:r>
            <a:r>
              <a:rPr lang="en-US" sz="1800" dirty="0" smtClean="0"/>
              <a:t> </a:t>
            </a:r>
            <a:r>
              <a:rPr lang="en-US" sz="1800" dirty="0" err="1" smtClean="0"/>
              <a:t>datang</a:t>
            </a:r>
            <a:r>
              <a:rPr lang="en-US" sz="1800" dirty="0" smtClean="0"/>
              <a:t>. Willy </a:t>
            </a:r>
            <a:r>
              <a:rPr lang="en-US" sz="1800" dirty="0" err="1" smtClean="0"/>
              <a:t>Susilo</a:t>
            </a:r>
            <a:r>
              <a:rPr lang="en-US" sz="1800" dirty="0" smtClean="0"/>
              <a:t> (2001: 6)</a:t>
            </a:r>
            <a:endParaRPr lang="en-US" sz="1800" b="1" dirty="0" smtClean="0"/>
          </a:p>
          <a:p>
            <a:r>
              <a:rPr lang="en-US" sz="1800" dirty="0" err="1" smtClean="0"/>
              <a:t>Perpaduan</a:t>
            </a:r>
            <a:r>
              <a:rPr lang="en-US" sz="1800" dirty="0" smtClean="0"/>
              <a:t> </a:t>
            </a:r>
            <a:r>
              <a:rPr lang="en-US" sz="1800" dirty="0" err="1" smtClean="0"/>
              <a:t>dari</a:t>
            </a:r>
            <a:r>
              <a:rPr lang="en-US" sz="1800" dirty="0" smtClean="0"/>
              <a:t> </a:t>
            </a:r>
            <a:r>
              <a:rPr lang="en-US" sz="1800" dirty="0" err="1" smtClean="0"/>
              <a:t>pengetahuan</a:t>
            </a:r>
            <a:r>
              <a:rPr lang="en-US" sz="1800" dirty="0" smtClean="0"/>
              <a:t>, </a:t>
            </a:r>
            <a:r>
              <a:rPr lang="en-US" sz="1800" dirty="0" err="1" smtClean="0"/>
              <a:t>keterampilan</a:t>
            </a:r>
            <a:r>
              <a:rPr lang="en-US" sz="1800" dirty="0" smtClean="0"/>
              <a:t>, </a:t>
            </a:r>
            <a:r>
              <a:rPr lang="en-US" sz="1800" dirty="0" err="1" smtClean="0"/>
              <a:t>nilai</a:t>
            </a:r>
            <a:r>
              <a:rPr lang="en-US" sz="1800" dirty="0" smtClean="0"/>
              <a:t>, </a:t>
            </a:r>
            <a:r>
              <a:rPr lang="en-US" sz="1800" dirty="0" err="1" smtClean="0"/>
              <a:t>dan</a:t>
            </a:r>
            <a:r>
              <a:rPr lang="en-US" sz="1800" dirty="0" smtClean="0"/>
              <a:t> </a:t>
            </a:r>
            <a:r>
              <a:rPr lang="en-US" sz="1800" dirty="0" err="1" smtClean="0"/>
              <a:t>sikap</a:t>
            </a:r>
            <a:r>
              <a:rPr lang="en-US" sz="1800" dirty="0" smtClean="0"/>
              <a:t> yang </a:t>
            </a:r>
            <a:r>
              <a:rPr lang="en-US" sz="1800" dirty="0" err="1" smtClean="0"/>
              <a:t>direfleksikan</a:t>
            </a:r>
            <a:r>
              <a:rPr lang="en-US" sz="1800" dirty="0" smtClean="0"/>
              <a:t> </a:t>
            </a:r>
            <a:r>
              <a:rPr lang="en-US" sz="1800" dirty="0" err="1" smtClean="0"/>
              <a:t>dalam</a:t>
            </a:r>
            <a:r>
              <a:rPr lang="en-US" sz="1800" dirty="0" smtClean="0"/>
              <a:t> </a:t>
            </a:r>
            <a:r>
              <a:rPr lang="en-US" sz="1800" dirty="0" err="1" smtClean="0"/>
              <a:t>kebiasaan</a:t>
            </a:r>
            <a:r>
              <a:rPr lang="en-US" sz="1800" dirty="0" smtClean="0"/>
              <a:t> </a:t>
            </a:r>
            <a:r>
              <a:rPr lang="en-US" sz="1800" dirty="0" err="1" smtClean="0"/>
              <a:t>berpikir</a:t>
            </a:r>
            <a:r>
              <a:rPr lang="en-US" sz="1800" dirty="0" smtClean="0"/>
              <a:t> </a:t>
            </a:r>
            <a:r>
              <a:rPr lang="en-US" sz="1800" dirty="0" err="1" smtClean="0"/>
              <a:t>dan</a:t>
            </a:r>
            <a:r>
              <a:rPr lang="en-US" sz="1800" dirty="0" smtClean="0"/>
              <a:t> </a:t>
            </a:r>
            <a:r>
              <a:rPr lang="en-US" sz="1800" dirty="0" err="1" smtClean="0"/>
              <a:t>bertindak</a:t>
            </a:r>
            <a:r>
              <a:rPr lang="en-US" sz="1800" dirty="0" smtClean="0"/>
              <a:t>.</a:t>
            </a:r>
            <a:r>
              <a:rPr lang="en-US" sz="1800" b="1" dirty="0" smtClean="0"/>
              <a:t> </a:t>
            </a:r>
            <a:r>
              <a:rPr lang="en-US" sz="1800" dirty="0" err="1" smtClean="0"/>
              <a:t>Mulyasa</a:t>
            </a:r>
            <a:r>
              <a:rPr lang="en-US" sz="1800" dirty="0" smtClean="0"/>
              <a:t> (2003: 37)</a:t>
            </a:r>
            <a:endParaRPr lang="en-US" sz="1800" b="1" dirty="0" smtClean="0"/>
          </a:p>
          <a:p>
            <a:r>
              <a:rPr lang="en-US" sz="1800" dirty="0" err="1" smtClean="0"/>
              <a:t>Kewenangan</a:t>
            </a:r>
            <a:r>
              <a:rPr lang="en-US" sz="1800" dirty="0" smtClean="0"/>
              <a:t> </a:t>
            </a:r>
            <a:r>
              <a:rPr lang="en-US" sz="1800" dirty="0" err="1" smtClean="0"/>
              <a:t>setiap</a:t>
            </a:r>
            <a:r>
              <a:rPr lang="en-US" sz="1800" dirty="0" smtClean="0"/>
              <a:t> </a:t>
            </a:r>
            <a:r>
              <a:rPr lang="en-US" sz="1800" dirty="0" err="1" smtClean="0"/>
              <a:t>individu</a:t>
            </a:r>
            <a:r>
              <a:rPr lang="en-US" sz="1800" dirty="0" smtClean="0"/>
              <a:t> </a:t>
            </a:r>
            <a:r>
              <a:rPr lang="en-US" sz="1800" dirty="0" err="1" smtClean="0"/>
              <a:t>untuk</a:t>
            </a:r>
            <a:r>
              <a:rPr lang="en-US" sz="1800" dirty="0" smtClean="0"/>
              <a:t> </a:t>
            </a:r>
            <a:r>
              <a:rPr lang="en-US" sz="1800" dirty="0" err="1" smtClean="0"/>
              <a:t>melakukan</a:t>
            </a:r>
            <a:r>
              <a:rPr lang="en-US" sz="1800" dirty="0" smtClean="0"/>
              <a:t> </a:t>
            </a:r>
            <a:r>
              <a:rPr lang="en-US" sz="1800" dirty="0" err="1" smtClean="0"/>
              <a:t>tugas</a:t>
            </a:r>
            <a:r>
              <a:rPr lang="en-US" sz="1800" dirty="0" smtClean="0"/>
              <a:t> </a:t>
            </a:r>
            <a:r>
              <a:rPr lang="en-US" sz="1800" dirty="0" err="1" smtClean="0"/>
              <a:t>atau</a:t>
            </a:r>
            <a:r>
              <a:rPr lang="en-US" sz="1800" dirty="0" smtClean="0"/>
              <a:t> </a:t>
            </a:r>
            <a:r>
              <a:rPr lang="en-US" sz="1800" dirty="0" err="1" smtClean="0"/>
              <a:t>mengambil</a:t>
            </a:r>
            <a:r>
              <a:rPr lang="en-US" sz="1800" dirty="0" smtClean="0"/>
              <a:t> </a:t>
            </a:r>
            <a:r>
              <a:rPr lang="en-US" sz="1800" dirty="0" err="1" smtClean="0"/>
              <a:t>keputusan</a:t>
            </a:r>
            <a:r>
              <a:rPr lang="en-US" sz="1800" dirty="0" smtClean="0"/>
              <a:t> </a:t>
            </a:r>
            <a:r>
              <a:rPr lang="en-US" sz="1800" dirty="0" err="1" smtClean="0"/>
              <a:t>sesuai</a:t>
            </a:r>
            <a:r>
              <a:rPr lang="en-US" sz="1800" dirty="0" smtClean="0"/>
              <a:t> </a:t>
            </a:r>
            <a:r>
              <a:rPr lang="en-US" sz="1800" dirty="0" err="1" smtClean="0"/>
              <a:t>dengan</a:t>
            </a:r>
            <a:r>
              <a:rPr lang="en-US" sz="1800" dirty="0" smtClean="0"/>
              <a:t> </a:t>
            </a:r>
            <a:r>
              <a:rPr lang="en-US" sz="1800" dirty="0" err="1" smtClean="0"/>
              <a:t>perannya</a:t>
            </a:r>
            <a:r>
              <a:rPr lang="en-US" sz="1800" dirty="0" smtClean="0"/>
              <a:t> </a:t>
            </a:r>
            <a:r>
              <a:rPr lang="en-US" sz="1800" dirty="0" err="1" smtClean="0"/>
              <a:t>dalam</a:t>
            </a:r>
            <a:r>
              <a:rPr lang="en-US" sz="1800" dirty="0" smtClean="0"/>
              <a:t> </a:t>
            </a:r>
            <a:r>
              <a:rPr lang="en-US" sz="1800" dirty="0" err="1" smtClean="0"/>
              <a:t>organisasi</a:t>
            </a:r>
            <a:r>
              <a:rPr lang="en-US" sz="1800" dirty="0" smtClean="0"/>
              <a:t> yang </a:t>
            </a:r>
            <a:r>
              <a:rPr lang="en-US" sz="1800" dirty="0" err="1" smtClean="0"/>
              <a:t>relevan</a:t>
            </a:r>
            <a:r>
              <a:rPr lang="en-US" sz="1800" dirty="0" smtClean="0"/>
              <a:t> </a:t>
            </a:r>
            <a:r>
              <a:rPr lang="en-US" sz="1800" dirty="0" err="1" smtClean="0"/>
              <a:t>dengan</a:t>
            </a:r>
            <a:r>
              <a:rPr lang="en-US" sz="1800" dirty="0" smtClean="0"/>
              <a:t> </a:t>
            </a:r>
            <a:r>
              <a:rPr lang="en-US" sz="1800" dirty="0" err="1" smtClean="0"/>
              <a:t>keahlian</a:t>
            </a:r>
            <a:r>
              <a:rPr lang="en-US" sz="1800" dirty="0" smtClean="0"/>
              <a:t>, </a:t>
            </a:r>
            <a:r>
              <a:rPr lang="en-US" sz="1800" dirty="0" err="1" smtClean="0"/>
              <a:t>pengetahuan</a:t>
            </a:r>
            <a:r>
              <a:rPr lang="en-US" sz="1800" dirty="0" smtClean="0"/>
              <a:t>, </a:t>
            </a:r>
            <a:r>
              <a:rPr lang="en-US" sz="1800" dirty="0" err="1" smtClean="0"/>
              <a:t>dan</a:t>
            </a:r>
            <a:r>
              <a:rPr lang="en-US" sz="1800" dirty="0" smtClean="0"/>
              <a:t> </a:t>
            </a:r>
            <a:r>
              <a:rPr lang="en-US" sz="1800" dirty="0" err="1" smtClean="0"/>
              <a:t>kemampuan</a:t>
            </a:r>
            <a:r>
              <a:rPr lang="en-US" sz="1800" dirty="0" smtClean="0"/>
              <a:t> yang </a:t>
            </a:r>
            <a:r>
              <a:rPr lang="en-US" sz="1800" dirty="0" err="1" smtClean="0"/>
              <a:t>dimiliki</a:t>
            </a:r>
            <a:r>
              <a:rPr lang="en-US" sz="1800" dirty="0" smtClean="0"/>
              <a:t>.</a:t>
            </a:r>
            <a:r>
              <a:rPr lang="en-US" sz="1800" b="1" dirty="0" smtClean="0"/>
              <a:t> </a:t>
            </a:r>
            <a:r>
              <a:rPr lang="en-US" sz="1800" dirty="0" err="1" smtClean="0"/>
              <a:t>Syafaruddin</a:t>
            </a:r>
            <a:r>
              <a:rPr lang="en-US" sz="1800" dirty="0" smtClean="0"/>
              <a:t> </a:t>
            </a:r>
            <a:r>
              <a:rPr lang="en-US" sz="1800" dirty="0" err="1" smtClean="0"/>
              <a:t>Alwi</a:t>
            </a:r>
            <a:r>
              <a:rPr lang="en-US" sz="1800" dirty="0" smtClean="0"/>
              <a:t> (2001: 48)</a:t>
            </a:r>
            <a:endParaRPr lang="en-US" sz="1800" b="1" dirty="0" smtClean="0"/>
          </a:p>
          <a:p>
            <a:r>
              <a:rPr lang="en-US" sz="1800" dirty="0" err="1" smtClean="0"/>
              <a:t>Karakter</a:t>
            </a:r>
            <a:r>
              <a:rPr lang="en-US" sz="1800" dirty="0" smtClean="0"/>
              <a:t> </a:t>
            </a:r>
            <a:r>
              <a:rPr lang="en-US" sz="1800" dirty="0" err="1" smtClean="0"/>
              <a:t>sikap</a:t>
            </a:r>
            <a:r>
              <a:rPr lang="en-US" sz="1800" dirty="0" smtClean="0"/>
              <a:t> </a:t>
            </a:r>
            <a:r>
              <a:rPr lang="en-US" sz="1800" dirty="0" err="1" smtClean="0"/>
              <a:t>dan</a:t>
            </a:r>
            <a:r>
              <a:rPr lang="en-US" sz="1800" dirty="0" smtClean="0"/>
              <a:t> </a:t>
            </a:r>
            <a:r>
              <a:rPr lang="en-US" sz="1800" dirty="0" err="1" smtClean="0"/>
              <a:t>perilaku</a:t>
            </a:r>
            <a:r>
              <a:rPr lang="en-US" sz="1800" dirty="0" smtClean="0"/>
              <a:t>, </a:t>
            </a:r>
            <a:r>
              <a:rPr lang="en-US" sz="1800" dirty="0" err="1" smtClean="0"/>
              <a:t>atau</a:t>
            </a:r>
            <a:r>
              <a:rPr lang="en-US" sz="1800" dirty="0" smtClean="0"/>
              <a:t> </a:t>
            </a:r>
            <a:r>
              <a:rPr lang="en-US" sz="1800" dirty="0" err="1" smtClean="0"/>
              <a:t>kemampuan</a:t>
            </a:r>
            <a:r>
              <a:rPr lang="en-US" sz="1800" dirty="0" smtClean="0"/>
              <a:t> individual yang </a:t>
            </a:r>
            <a:r>
              <a:rPr lang="en-US" sz="1800" dirty="0" err="1" smtClean="0"/>
              <a:t>relatif</a:t>
            </a:r>
            <a:r>
              <a:rPr lang="en-US" sz="1800" dirty="0" smtClean="0"/>
              <a:t> </a:t>
            </a:r>
            <a:r>
              <a:rPr lang="en-US" sz="1800" dirty="0" err="1" smtClean="0"/>
              <a:t>bersifat</a:t>
            </a:r>
            <a:r>
              <a:rPr lang="en-US" sz="1800" dirty="0" smtClean="0"/>
              <a:t> </a:t>
            </a:r>
            <a:r>
              <a:rPr lang="en-US" sz="1800" dirty="0" err="1" smtClean="0"/>
              <a:t>stabil</a:t>
            </a:r>
            <a:r>
              <a:rPr lang="en-US" sz="1800" dirty="0" smtClean="0"/>
              <a:t> </a:t>
            </a:r>
            <a:r>
              <a:rPr lang="en-US" sz="1800" dirty="0" err="1" smtClean="0"/>
              <a:t>ketika</a:t>
            </a:r>
            <a:r>
              <a:rPr lang="en-US" sz="1800" dirty="0" smtClean="0"/>
              <a:t> </a:t>
            </a:r>
            <a:r>
              <a:rPr lang="en-US" sz="1800" dirty="0" err="1" smtClean="0"/>
              <a:t>menghadapi</a:t>
            </a:r>
            <a:r>
              <a:rPr lang="en-US" sz="1800" dirty="0" smtClean="0"/>
              <a:t> </a:t>
            </a:r>
            <a:r>
              <a:rPr lang="en-US" sz="1800" dirty="0" err="1" smtClean="0"/>
              <a:t>suatu</a:t>
            </a:r>
            <a:r>
              <a:rPr lang="en-US" sz="1800" dirty="0" smtClean="0"/>
              <a:t> </a:t>
            </a:r>
            <a:r>
              <a:rPr lang="en-US" sz="1800" dirty="0" err="1" smtClean="0"/>
              <a:t>situasi</a:t>
            </a:r>
            <a:r>
              <a:rPr lang="en-US" sz="1800" dirty="0" smtClean="0"/>
              <a:t> </a:t>
            </a:r>
            <a:r>
              <a:rPr lang="en-US" sz="1800" dirty="0" err="1" smtClean="0"/>
              <a:t>di</a:t>
            </a:r>
            <a:r>
              <a:rPr lang="en-US" sz="1800" dirty="0" smtClean="0"/>
              <a:t> </a:t>
            </a:r>
            <a:r>
              <a:rPr lang="en-US" sz="1800" dirty="0" err="1" smtClean="0"/>
              <a:t>tempat</a:t>
            </a:r>
            <a:r>
              <a:rPr lang="en-US" sz="1800" dirty="0" smtClean="0"/>
              <a:t> </a:t>
            </a:r>
            <a:r>
              <a:rPr lang="en-US" sz="1800" dirty="0" err="1" smtClean="0"/>
              <a:t>kerja</a:t>
            </a:r>
            <a:r>
              <a:rPr lang="en-US" sz="1800" dirty="0" smtClean="0"/>
              <a:t> yang </a:t>
            </a:r>
            <a:r>
              <a:rPr lang="en-US" sz="1800" dirty="0" err="1" smtClean="0"/>
              <a:t>terbentuk</a:t>
            </a:r>
            <a:r>
              <a:rPr lang="en-US" sz="1800" dirty="0" smtClean="0"/>
              <a:t> </a:t>
            </a:r>
            <a:r>
              <a:rPr lang="en-US" sz="1800" dirty="0" err="1" smtClean="0"/>
              <a:t>dari</a:t>
            </a:r>
            <a:r>
              <a:rPr lang="en-US" sz="1800" dirty="0" smtClean="0"/>
              <a:t> </a:t>
            </a:r>
            <a:r>
              <a:rPr lang="en-US" sz="1800" dirty="0" err="1" smtClean="0"/>
              <a:t>sinergi</a:t>
            </a:r>
            <a:r>
              <a:rPr lang="en-US" sz="1800" dirty="0" smtClean="0"/>
              <a:t> </a:t>
            </a:r>
            <a:r>
              <a:rPr lang="en-US" sz="1800" dirty="0" err="1" smtClean="0"/>
              <a:t>antara</a:t>
            </a:r>
            <a:r>
              <a:rPr lang="en-US" sz="1800" dirty="0" smtClean="0"/>
              <a:t> </a:t>
            </a:r>
            <a:r>
              <a:rPr lang="en-US" sz="1800" dirty="0" err="1" smtClean="0"/>
              <a:t>watak</a:t>
            </a:r>
            <a:r>
              <a:rPr lang="en-US" sz="1800" dirty="0" smtClean="0"/>
              <a:t>, </a:t>
            </a:r>
            <a:r>
              <a:rPr lang="en-US" sz="1800" dirty="0" err="1" smtClean="0"/>
              <a:t>konsep</a:t>
            </a:r>
            <a:r>
              <a:rPr lang="en-US" sz="1800" dirty="0" smtClean="0"/>
              <a:t> </a:t>
            </a:r>
            <a:r>
              <a:rPr lang="en-US" sz="1800" dirty="0" err="1" smtClean="0"/>
              <a:t>diri</a:t>
            </a:r>
            <a:r>
              <a:rPr lang="en-US" sz="1800" dirty="0" smtClean="0"/>
              <a:t>, </a:t>
            </a:r>
            <a:r>
              <a:rPr lang="en-US" sz="1800" dirty="0" err="1" smtClean="0"/>
              <a:t>motivasi</a:t>
            </a:r>
            <a:r>
              <a:rPr lang="en-US" sz="1800" dirty="0" smtClean="0"/>
              <a:t> internal, </a:t>
            </a:r>
            <a:r>
              <a:rPr lang="en-US" sz="1800" dirty="0" err="1" smtClean="0"/>
              <a:t>serta</a:t>
            </a:r>
            <a:r>
              <a:rPr lang="en-US" sz="1800" dirty="0" smtClean="0"/>
              <a:t> </a:t>
            </a:r>
            <a:r>
              <a:rPr lang="en-US" sz="1800" dirty="0" err="1" smtClean="0"/>
              <a:t>kapasitas</a:t>
            </a:r>
            <a:r>
              <a:rPr lang="en-US" sz="1800" dirty="0" smtClean="0"/>
              <a:t> </a:t>
            </a:r>
            <a:r>
              <a:rPr lang="en-US" sz="1800" dirty="0" err="1" smtClean="0"/>
              <a:t>pengetahuan</a:t>
            </a:r>
            <a:r>
              <a:rPr lang="en-US" sz="1800" dirty="0" smtClean="0"/>
              <a:t> </a:t>
            </a:r>
            <a:r>
              <a:rPr lang="en-US" sz="1800" dirty="0" err="1" smtClean="0"/>
              <a:t>kontekstual</a:t>
            </a:r>
            <a:r>
              <a:rPr lang="en-US" sz="1800" dirty="0" smtClean="0"/>
              <a:t>. Spencer and Spencer (1993: 9). </a:t>
            </a:r>
            <a:endParaRPr lang="en-US" sz="1800" b="1"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534400" cy="5943600"/>
          </a:xfrm>
        </p:spPr>
        <p:txBody>
          <a:bodyPr>
            <a:noAutofit/>
          </a:bodyPr>
          <a:lstStyle/>
          <a:p>
            <a:pPr>
              <a:buNone/>
            </a:pPr>
            <a:r>
              <a:rPr lang="en-US" sz="1800" b="1" dirty="0" err="1" smtClean="0"/>
              <a:t>Pendapat</a:t>
            </a:r>
            <a:r>
              <a:rPr lang="en-US" sz="1800" b="1" dirty="0" smtClean="0"/>
              <a:t> Para </a:t>
            </a:r>
            <a:r>
              <a:rPr lang="en-US" sz="1800" b="1" dirty="0" err="1" smtClean="0"/>
              <a:t>Ahli</a:t>
            </a:r>
            <a:r>
              <a:rPr lang="en-US" sz="1800" b="1" dirty="0" smtClean="0"/>
              <a:t> MSDM </a:t>
            </a:r>
            <a:r>
              <a:rPr lang="en-US" sz="1800" b="1" dirty="0" err="1" smtClean="0"/>
              <a:t>dan</a:t>
            </a:r>
            <a:r>
              <a:rPr lang="en-US" sz="1800" b="1" dirty="0" smtClean="0"/>
              <a:t> </a:t>
            </a:r>
            <a:r>
              <a:rPr lang="en-US" sz="1800" b="1" dirty="0" err="1" smtClean="0"/>
              <a:t>Perilaku</a:t>
            </a:r>
            <a:r>
              <a:rPr lang="en-US" sz="1800" b="1" dirty="0" smtClean="0"/>
              <a:t> </a:t>
            </a:r>
            <a:r>
              <a:rPr lang="en-US" sz="1800" b="1" dirty="0" err="1" smtClean="0"/>
              <a:t>Organisasi</a:t>
            </a:r>
            <a:r>
              <a:rPr lang="en-US" sz="1800" b="1" dirty="0" smtClean="0"/>
              <a:t> </a:t>
            </a:r>
          </a:p>
          <a:p>
            <a:pPr>
              <a:buNone/>
            </a:pPr>
            <a:r>
              <a:rPr lang="en-US" sz="1800" b="1" dirty="0" err="1" smtClean="0"/>
              <a:t>Mengenai</a:t>
            </a:r>
            <a:r>
              <a:rPr lang="en-US" sz="1800" b="1" dirty="0" smtClean="0"/>
              <a:t> </a:t>
            </a:r>
            <a:r>
              <a:rPr lang="en-US" sz="1800" b="1" dirty="0" err="1" smtClean="0"/>
              <a:t>Kompetensi</a:t>
            </a:r>
            <a:endParaRPr lang="en-US" sz="1800" dirty="0" smtClean="0"/>
          </a:p>
          <a:p>
            <a:r>
              <a:rPr lang="en-US" sz="1800" dirty="0" err="1" smtClean="0"/>
              <a:t>Keterampilan</a:t>
            </a:r>
            <a:r>
              <a:rPr lang="en-US" sz="1800" dirty="0" smtClean="0"/>
              <a:t> </a:t>
            </a:r>
            <a:r>
              <a:rPr lang="en-US" sz="1800" dirty="0" err="1" smtClean="0"/>
              <a:t>dan</a:t>
            </a:r>
            <a:r>
              <a:rPr lang="en-US" sz="1800" dirty="0" smtClean="0"/>
              <a:t>/</a:t>
            </a:r>
            <a:r>
              <a:rPr lang="en-US" sz="1800" dirty="0" err="1" smtClean="0"/>
              <a:t>atau</a:t>
            </a:r>
            <a:r>
              <a:rPr lang="en-US" sz="1800" dirty="0" smtClean="0"/>
              <a:t> </a:t>
            </a:r>
            <a:r>
              <a:rPr lang="en-US" sz="1800" dirty="0" err="1" smtClean="0"/>
              <a:t>karakteristik</a:t>
            </a:r>
            <a:r>
              <a:rPr lang="en-US" sz="1800" dirty="0" smtClean="0"/>
              <a:t> </a:t>
            </a:r>
            <a:r>
              <a:rPr lang="en-US" sz="1800" dirty="0" err="1" smtClean="0"/>
              <a:t>dari</a:t>
            </a:r>
            <a:r>
              <a:rPr lang="en-US" sz="1800" dirty="0" smtClean="0"/>
              <a:t> </a:t>
            </a:r>
            <a:r>
              <a:rPr lang="en-US" sz="1800" dirty="0" err="1" smtClean="0"/>
              <a:t>pribadi</a:t>
            </a:r>
            <a:r>
              <a:rPr lang="en-US" sz="1800" dirty="0" smtClean="0"/>
              <a:t> </a:t>
            </a:r>
            <a:r>
              <a:rPr lang="en-US" sz="1800" dirty="0" err="1" smtClean="0"/>
              <a:t>seseorang</a:t>
            </a:r>
            <a:r>
              <a:rPr lang="en-US" sz="1800" dirty="0" smtClean="0"/>
              <a:t> yang </a:t>
            </a:r>
            <a:r>
              <a:rPr lang="en-US" sz="1800" dirty="0" err="1" smtClean="0"/>
              <a:t>mampu</a:t>
            </a:r>
            <a:r>
              <a:rPr lang="en-US" sz="1800" dirty="0" smtClean="0"/>
              <a:t> </a:t>
            </a:r>
            <a:r>
              <a:rPr lang="en-US" sz="1800" dirty="0" err="1" smtClean="0"/>
              <a:t>menciptakan</a:t>
            </a:r>
            <a:r>
              <a:rPr lang="en-US" sz="1800" dirty="0" smtClean="0"/>
              <a:t> </a:t>
            </a:r>
            <a:r>
              <a:rPr lang="en-US" sz="1800" dirty="0" err="1" smtClean="0"/>
              <a:t>keunggulan</a:t>
            </a:r>
            <a:r>
              <a:rPr lang="en-US" sz="1800" dirty="0" smtClean="0"/>
              <a:t> </a:t>
            </a:r>
            <a:r>
              <a:rPr lang="en-US" sz="1800" dirty="0" err="1" smtClean="0"/>
              <a:t>bersaing</a:t>
            </a:r>
            <a:r>
              <a:rPr lang="en-US" sz="1800" b="1" dirty="0" smtClean="0"/>
              <a:t> </a:t>
            </a:r>
            <a:r>
              <a:rPr lang="en-US" sz="1800" dirty="0" smtClean="0"/>
              <a:t>Hayes (2000: 96)</a:t>
            </a:r>
            <a:endParaRPr lang="en-US" sz="1800" b="1" dirty="0" smtClean="0"/>
          </a:p>
          <a:p>
            <a:r>
              <a:rPr lang="en-US" sz="1800" dirty="0" err="1" smtClean="0"/>
              <a:t>Karakteristik</a:t>
            </a:r>
            <a:r>
              <a:rPr lang="en-US" sz="1800" dirty="0" smtClean="0"/>
              <a:t> </a:t>
            </a:r>
            <a:r>
              <a:rPr lang="en-US" sz="1800" dirty="0" err="1" smtClean="0"/>
              <a:t>utama</a:t>
            </a:r>
            <a:r>
              <a:rPr lang="en-US" sz="1800" dirty="0" smtClean="0"/>
              <a:t> </a:t>
            </a:r>
            <a:r>
              <a:rPr lang="en-US" sz="1800" dirty="0" err="1" smtClean="0"/>
              <a:t>dari</a:t>
            </a:r>
            <a:r>
              <a:rPr lang="en-US" sz="1800" dirty="0" smtClean="0"/>
              <a:t> </a:t>
            </a:r>
            <a:r>
              <a:rPr lang="en-US" sz="1800" dirty="0" err="1" smtClean="0"/>
              <a:t>seseorang</a:t>
            </a:r>
            <a:r>
              <a:rPr lang="en-US" sz="1800" dirty="0" smtClean="0"/>
              <a:t> </a:t>
            </a:r>
            <a:r>
              <a:rPr lang="en-US" sz="1800" dirty="0" err="1" smtClean="0"/>
              <a:t>atau</a:t>
            </a:r>
            <a:r>
              <a:rPr lang="en-US" sz="1800" dirty="0" smtClean="0"/>
              <a:t> </a:t>
            </a:r>
            <a:r>
              <a:rPr lang="en-US" sz="1800" dirty="0" err="1" smtClean="0"/>
              <a:t>individu</a:t>
            </a:r>
            <a:r>
              <a:rPr lang="en-US" sz="1800" dirty="0" smtClean="0"/>
              <a:t> yang </a:t>
            </a:r>
            <a:r>
              <a:rPr lang="en-US" sz="1800" dirty="0" err="1" smtClean="0"/>
              <a:t>berhubungan</a:t>
            </a:r>
            <a:r>
              <a:rPr lang="en-US" sz="1800" dirty="0" smtClean="0"/>
              <a:t> </a:t>
            </a:r>
            <a:r>
              <a:rPr lang="en-US" sz="1800" dirty="0" err="1" smtClean="0"/>
              <a:t>dengan</a:t>
            </a:r>
            <a:r>
              <a:rPr lang="en-US" sz="1800" dirty="0" smtClean="0"/>
              <a:t> </a:t>
            </a:r>
            <a:r>
              <a:rPr lang="en-US" sz="1800" dirty="0" err="1" smtClean="0"/>
              <a:t>keefektifan</a:t>
            </a:r>
            <a:r>
              <a:rPr lang="en-US" sz="1800" dirty="0" smtClean="0"/>
              <a:t> </a:t>
            </a:r>
            <a:r>
              <a:rPr lang="en-US" sz="1800" dirty="0" err="1" smtClean="0"/>
              <a:t>atau</a:t>
            </a:r>
            <a:r>
              <a:rPr lang="en-US" sz="1800" dirty="0" smtClean="0"/>
              <a:t> </a:t>
            </a:r>
            <a:r>
              <a:rPr lang="en-US" sz="1800" dirty="0" err="1" smtClean="0"/>
              <a:t>keahlian</a:t>
            </a:r>
            <a:r>
              <a:rPr lang="en-US" sz="1800" dirty="0" smtClean="0"/>
              <a:t> </a:t>
            </a:r>
            <a:r>
              <a:rPr lang="en-US" sz="1800" dirty="0" err="1" smtClean="0"/>
              <a:t>di</a:t>
            </a:r>
            <a:r>
              <a:rPr lang="en-US" sz="1800" dirty="0" smtClean="0"/>
              <a:t> </a:t>
            </a:r>
            <a:r>
              <a:rPr lang="en-US" sz="1800" dirty="0" err="1" smtClean="0"/>
              <a:t>dalam</a:t>
            </a:r>
            <a:r>
              <a:rPr lang="en-US" sz="1800" dirty="0" smtClean="0"/>
              <a:t> </a:t>
            </a:r>
            <a:r>
              <a:rPr lang="en-US" sz="1800" dirty="0" err="1" smtClean="0"/>
              <a:t>melaksanakan</a:t>
            </a:r>
            <a:r>
              <a:rPr lang="en-US" sz="1800" dirty="0" smtClean="0"/>
              <a:t> </a:t>
            </a:r>
            <a:r>
              <a:rPr lang="en-US" sz="1800" dirty="0" err="1" smtClean="0"/>
              <a:t>pekerjaan</a:t>
            </a:r>
            <a:r>
              <a:rPr lang="en-US" sz="1800" dirty="0" smtClean="0"/>
              <a:t>.</a:t>
            </a:r>
            <a:r>
              <a:rPr lang="en-US" sz="1800" b="1" dirty="0" smtClean="0"/>
              <a:t>  </a:t>
            </a:r>
            <a:r>
              <a:rPr lang="en-US" sz="1800" dirty="0" smtClean="0"/>
              <a:t>Horton (2000: 308). </a:t>
            </a:r>
            <a:endParaRPr lang="en-US" sz="1800" b="1" dirty="0" smtClean="0"/>
          </a:p>
          <a:p>
            <a:r>
              <a:rPr lang="en-US" sz="1800" dirty="0" err="1" smtClean="0"/>
              <a:t>Kemampuan</a:t>
            </a:r>
            <a:r>
              <a:rPr lang="en-US" sz="1800" dirty="0" smtClean="0"/>
              <a:t> </a:t>
            </a:r>
            <a:r>
              <a:rPr lang="en-US" sz="1800" dirty="0" err="1" smtClean="0"/>
              <a:t>seseorang</a:t>
            </a:r>
            <a:r>
              <a:rPr lang="en-US" sz="1800" dirty="0" smtClean="0"/>
              <a:t> </a:t>
            </a:r>
            <a:r>
              <a:rPr lang="en-US" sz="1800" dirty="0" err="1" smtClean="0"/>
              <a:t>dalam</a:t>
            </a:r>
            <a:r>
              <a:rPr lang="en-US" sz="1800" dirty="0" smtClean="0"/>
              <a:t> </a:t>
            </a:r>
            <a:r>
              <a:rPr lang="en-US" sz="1800" dirty="0" err="1" smtClean="0"/>
              <a:t>memanfaatkan</a:t>
            </a:r>
            <a:r>
              <a:rPr lang="en-US" sz="1800" dirty="0" smtClean="0"/>
              <a:t> </a:t>
            </a:r>
            <a:r>
              <a:rPr lang="en-US" sz="1800" dirty="0" err="1" smtClean="0"/>
              <a:t>atau</a:t>
            </a:r>
            <a:r>
              <a:rPr lang="en-US" sz="1800" dirty="0" smtClean="0"/>
              <a:t> </a:t>
            </a:r>
            <a:r>
              <a:rPr lang="en-US" sz="1800" dirty="0" err="1" smtClean="0"/>
              <a:t>menggunakan</a:t>
            </a:r>
            <a:r>
              <a:rPr lang="en-US" sz="1800" dirty="0" smtClean="0"/>
              <a:t> </a:t>
            </a:r>
            <a:r>
              <a:rPr lang="en-US" sz="1800" dirty="0" err="1" smtClean="0"/>
              <a:t>keterampilan</a:t>
            </a:r>
            <a:r>
              <a:rPr lang="en-US" sz="1800" dirty="0" smtClean="0"/>
              <a:t> </a:t>
            </a:r>
            <a:r>
              <a:rPr lang="en-US" sz="1800" dirty="0" err="1" smtClean="0"/>
              <a:t>serta</a:t>
            </a:r>
            <a:r>
              <a:rPr lang="en-US" sz="1800" dirty="0" smtClean="0"/>
              <a:t> </a:t>
            </a:r>
            <a:r>
              <a:rPr lang="en-US" sz="1800" dirty="0" err="1" smtClean="0"/>
              <a:t>ilmu</a:t>
            </a:r>
            <a:r>
              <a:rPr lang="en-US" sz="1800" dirty="0" smtClean="0"/>
              <a:t> </a:t>
            </a:r>
            <a:r>
              <a:rPr lang="en-US" sz="1800" dirty="0" err="1" smtClean="0"/>
              <a:t>pengetahuan</a:t>
            </a:r>
            <a:r>
              <a:rPr lang="en-US" sz="1800" dirty="0" smtClean="0"/>
              <a:t> yang </a:t>
            </a:r>
            <a:r>
              <a:rPr lang="en-US" sz="1800" dirty="0" err="1" smtClean="0"/>
              <a:t>dimilikinya</a:t>
            </a:r>
            <a:r>
              <a:rPr lang="en-US" sz="1800" dirty="0" smtClean="0"/>
              <a:t> </a:t>
            </a:r>
            <a:r>
              <a:rPr lang="en-US" sz="1800" dirty="0" err="1" smtClean="0"/>
              <a:t>dalam</a:t>
            </a:r>
            <a:r>
              <a:rPr lang="en-US" sz="1800" dirty="0" smtClean="0"/>
              <a:t> </a:t>
            </a:r>
            <a:r>
              <a:rPr lang="en-US" sz="1800" dirty="0" err="1" smtClean="0"/>
              <a:t>melaksanakan</a:t>
            </a:r>
            <a:r>
              <a:rPr lang="en-US" sz="1800" dirty="0" smtClean="0"/>
              <a:t> </a:t>
            </a:r>
            <a:r>
              <a:rPr lang="en-US" sz="1800" dirty="0" err="1" smtClean="0"/>
              <a:t>pekerjaan</a:t>
            </a:r>
            <a:r>
              <a:rPr lang="en-US" sz="1800" dirty="0" smtClean="0"/>
              <a:t> yang </a:t>
            </a:r>
            <a:r>
              <a:rPr lang="en-US" sz="1800" dirty="0" err="1" smtClean="0"/>
              <a:t>menjadi</a:t>
            </a:r>
            <a:r>
              <a:rPr lang="en-US" sz="1800" dirty="0" smtClean="0"/>
              <a:t> </a:t>
            </a:r>
            <a:r>
              <a:rPr lang="en-US" sz="1800" dirty="0" err="1" smtClean="0"/>
              <a:t>tanggung</a:t>
            </a:r>
            <a:r>
              <a:rPr lang="en-US" sz="1800" dirty="0" smtClean="0"/>
              <a:t> </a:t>
            </a:r>
            <a:r>
              <a:rPr lang="en-US" sz="1800" dirty="0" err="1" smtClean="0"/>
              <a:t>jawabnya</a:t>
            </a:r>
            <a:r>
              <a:rPr lang="en-US" sz="1800" dirty="0" smtClean="0"/>
              <a:t>.</a:t>
            </a:r>
            <a:r>
              <a:rPr lang="en-US" sz="1800" b="1" dirty="0" smtClean="0"/>
              <a:t> </a:t>
            </a:r>
            <a:r>
              <a:rPr lang="en-US" sz="1800" dirty="0" smtClean="0"/>
              <a:t>Hannon et al. (2000: 238).</a:t>
            </a:r>
            <a:endParaRPr lang="en-US" sz="1800" b="1" dirty="0" smtClean="0"/>
          </a:p>
          <a:p>
            <a:r>
              <a:rPr lang="en-US" sz="1800" dirty="0" err="1" smtClean="0"/>
              <a:t>Keterampilan</a:t>
            </a:r>
            <a:r>
              <a:rPr lang="en-US" sz="1800" dirty="0" smtClean="0"/>
              <a:t> </a:t>
            </a:r>
            <a:r>
              <a:rPr lang="en-US" sz="1800" dirty="0" err="1" smtClean="0"/>
              <a:t>di</a:t>
            </a:r>
            <a:r>
              <a:rPr lang="en-US" sz="1800" dirty="0" smtClean="0"/>
              <a:t> </a:t>
            </a:r>
            <a:r>
              <a:rPr lang="en-US" sz="1800" dirty="0" err="1" smtClean="0"/>
              <a:t>dalam</a:t>
            </a:r>
            <a:r>
              <a:rPr lang="en-US" sz="1800" dirty="0" smtClean="0"/>
              <a:t> </a:t>
            </a:r>
            <a:r>
              <a:rPr lang="en-US" sz="1800" dirty="0" err="1" smtClean="0"/>
              <a:t>pengelolaan</a:t>
            </a:r>
            <a:r>
              <a:rPr lang="en-US" sz="1800" dirty="0" smtClean="0"/>
              <a:t> </a:t>
            </a:r>
            <a:r>
              <a:rPr lang="en-US" sz="1800" dirty="0" err="1" smtClean="0"/>
              <a:t>hubungan</a:t>
            </a:r>
            <a:r>
              <a:rPr lang="en-US" sz="1800" dirty="0" smtClean="0"/>
              <a:t> </a:t>
            </a:r>
            <a:r>
              <a:rPr lang="en-US" sz="1800" dirty="0" err="1" smtClean="0"/>
              <a:t>antar</a:t>
            </a:r>
            <a:r>
              <a:rPr lang="en-US" sz="1800" dirty="0" smtClean="0"/>
              <a:t> </a:t>
            </a:r>
            <a:r>
              <a:rPr lang="en-US" sz="1800" dirty="0" err="1" smtClean="0"/>
              <a:t>pribadi</a:t>
            </a:r>
            <a:r>
              <a:rPr lang="en-US" sz="1800" dirty="0" smtClean="0"/>
              <a:t> </a:t>
            </a:r>
            <a:r>
              <a:rPr lang="en-US" sz="1800" dirty="0" err="1" smtClean="0"/>
              <a:t>dari</a:t>
            </a:r>
            <a:r>
              <a:rPr lang="en-US" sz="1800" dirty="0" smtClean="0"/>
              <a:t> </a:t>
            </a:r>
            <a:r>
              <a:rPr lang="en-US" sz="1800" dirty="0" err="1" smtClean="0"/>
              <a:t>para</a:t>
            </a:r>
            <a:r>
              <a:rPr lang="en-US" sz="1800" dirty="0" smtClean="0"/>
              <a:t> </a:t>
            </a:r>
            <a:r>
              <a:rPr lang="en-US" sz="1800" dirty="0" err="1" smtClean="0"/>
              <a:t>pegawai</a:t>
            </a:r>
            <a:r>
              <a:rPr lang="en-US" sz="1800" dirty="0" smtClean="0"/>
              <a:t> </a:t>
            </a:r>
            <a:r>
              <a:rPr lang="en-US" sz="1800" dirty="0" err="1" smtClean="0"/>
              <a:t>dalam</a:t>
            </a:r>
            <a:r>
              <a:rPr lang="en-US" sz="1800" dirty="0" smtClean="0"/>
              <a:t> </a:t>
            </a:r>
            <a:r>
              <a:rPr lang="en-US" sz="1800" dirty="0" err="1" smtClean="0"/>
              <a:t>memberikan</a:t>
            </a:r>
            <a:r>
              <a:rPr lang="en-US" sz="1800" dirty="0" smtClean="0"/>
              <a:t> </a:t>
            </a:r>
            <a:r>
              <a:rPr lang="en-US" sz="1800" dirty="0" err="1" smtClean="0"/>
              <a:t>pelayanan</a:t>
            </a:r>
            <a:r>
              <a:rPr lang="en-US" sz="1800" dirty="0" smtClean="0"/>
              <a:t> </a:t>
            </a:r>
            <a:r>
              <a:rPr lang="en-US" sz="1800" dirty="0" err="1" smtClean="0"/>
              <a:t>kepada</a:t>
            </a:r>
            <a:r>
              <a:rPr lang="en-US" sz="1800" dirty="0" smtClean="0"/>
              <a:t> </a:t>
            </a:r>
            <a:r>
              <a:rPr lang="en-US" sz="1800" dirty="0" err="1" smtClean="0"/>
              <a:t>pelanggan</a:t>
            </a:r>
            <a:r>
              <a:rPr lang="en-US" sz="1800" dirty="0" smtClean="0"/>
              <a:t>.</a:t>
            </a:r>
            <a:r>
              <a:rPr lang="en-US" sz="1800" b="1" dirty="0" smtClean="0"/>
              <a:t> </a:t>
            </a:r>
            <a:r>
              <a:rPr lang="en-US" sz="1800" dirty="0" err="1" smtClean="0"/>
              <a:t>Kandampully</a:t>
            </a:r>
            <a:r>
              <a:rPr lang="en-US" sz="1800" dirty="0" smtClean="0"/>
              <a:t> (2001).</a:t>
            </a:r>
            <a:endParaRPr lang="en-US" sz="1800" b="1" dirty="0" smtClean="0"/>
          </a:p>
          <a:p>
            <a:r>
              <a:rPr lang="en-US" sz="1800" dirty="0" err="1" smtClean="0"/>
              <a:t>Sesuatu</a:t>
            </a:r>
            <a:r>
              <a:rPr lang="en-US" sz="1800" dirty="0" smtClean="0"/>
              <a:t> yang </a:t>
            </a:r>
            <a:r>
              <a:rPr lang="en-US" sz="1800" dirty="0" err="1" smtClean="0"/>
              <a:t>menyangkut</a:t>
            </a:r>
            <a:r>
              <a:rPr lang="en-US" sz="1800" dirty="0" smtClean="0"/>
              <a:t> </a:t>
            </a:r>
            <a:r>
              <a:rPr lang="en-US" sz="1800" dirty="0" err="1" smtClean="0"/>
              <a:t>fungsi</a:t>
            </a:r>
            <a:r>
              <a:rPr lang="en-US" sz="1800" dirty="0" smtClean="0"/>
              <a:t>, </a:t>
            </a:r>
            <a:r>
              <a:rPr lang="en-US" sz="1800" dirty="0" err="1" smtClean="0"/>
              <a:t>peran</a:t>
            </a:r>
            <a:r>
              <a:rPr lang="en-US" sz="1800" dirty="0" smtClean="0"/>
              <a:t>, </a:t>
            </a:r>
            <a:r>
              <a:rPr lang="en-US" sz="1800" dirty="0" err="1" smtClean="0"/>
              <a:t>tugas</a:t>
            </a:r>
            <a:r>
              <a:rPr lang="en-US" sz="1800" dirty="0" smtClean="0"/>
              <a:t>, </a:t>
            </a:r>
            <a:r>
              <a:rPr lang="en-US" sz="1800" dirty="0" err="1" smtClean="0"/>
              <a:t>keterampilan</a:t>
            </a:r>
            <a:r>
              <a:rPr lang="en-US" sz="1800" dirty="0" smtClean="0"/>
              <a:t>, </a:t>
            </a:r>
            <a:r>
              <a:rPr lang="en-US" sz="1800" dirty="0" err="1" smtClean="0"/>
              <a:t>kemampuan</a:t>
            </a:r>
            <a:r>
              <a:rPr lang="en-US" sz="1800" dirty="0" smtClean="0"/>
              <a:t> </a:t>
            </a:r>
            <a:r>
              <a:rPr lang="en-US" sz="1800" dirty="0" err="1" smtClean="0"/>
              <a:t>atau</a:t>
            </a:r>
            <a:r>
              <a:rPr lang="en-US" sz="1800" dirty="0" smtClean="0"/>
              <a:t> </a:t>
            </a:r>
            <a:r>
              <a:rPr lang="en-US" sz="1800" dirty="0" err="1" smtClean="0"/>
              <a:t>sifat-sifat</a:t>
            </a:r>
            <a:r>
              <a:rPr lang="en-US" sz="1800" dirty="0" smtClean="0"/>
              <a:t> </a:t>
            </a:r>
            <a:r>
              <a:rPr lang="en-US" sz="1800" dirty="0" err="1" smtClean="0"/>
              <a:t>pribadi</a:t>
            </a:r>
            <a:r>
              <a:rPr lang="en-US" sz="1800" dirty="0" smtClean="0"/>
              <a:t> </a:t>
            </a:r>
            <a:r>
              <a:rPr lang="en-US" sz="1800" dirty="0" err="1" smtClean="0"/>
              <a:t>seseorang</a:t>
            </a:r>
            <a:r>
              <a:rPr lang="en-US" sz="1800" dirty="0" smtClean="0"/>
              <a:t>.</a:t>
            </a:r>
            <a:r>
              <a:rPr lang="en-US" sz="1800" b="1" dirty="0" smtClean="0"/>
              <a:t> </a:t>
            </a:r>
            <a:r>
              <a:rPr lang="en-US" sz="1800" dirty="0" smtClean="0"/>
              <a:t>Virtanen (2000).</a:t>
            </a:r>
            <a:endParaRPr lang="en-US" sz="1800" b="1" dirty="0" smtClean="0"/>
          </a:p>
          <a:p>
            <a:r>
              <a:rPr lang="en-US" sz="1800" dirty="0" err="1" smtClean="0"/>
              <a:t>Berhubungan</a:t>
            </a:r>
            <a:r>
              <a:rPr lang="en-US" sz="1800" dirty="0" smtClean="0"/>
              <a:t> </a:t>
            </a:r>
            <a:r>
              <a:rPr lang="en-US" sz="1800" dirty="0" err="1" smtClean="0"/>
              <a:t>dengan</a:t>
            </a:r>
            <a:r>
              <a:rPr lang="en-US" sz="1800" dirty="0" smtClean="0"/>
              <a:t> </a:t>
            </a:r>
            <a:r>
              <a:rPr lang="en-US" sz="1800" dirty="0" err="1" smtClean="0"/>
              <a:t>pengetahuan</a:t>
            </a:r>
            <a:r>
              <a:rPr lang="en-US" sz="1800" dirty="0" smtClean="0"/>
              <a:t>, </a:t>
            </a:r>
            <a:r>
              <a:rPr lang="en-US" sz="1800" dirty="0" err="1" smtClean="0"/>
              <a:t>keahlian</a:t>
            </a:r>
            <a:r>
              <a:rPr lang="en-US" sz="1800" dirty="0" smtClean="0"/>
              <a:t>, </a:t>
            </a:r>
            <a:r>
              <a:rPr lang="en-US" sz="1800" dirty="0" err="1" smtClean="0"/>
              <a:t>kemampuan</a:t>
            </a:r>
            <a:r>
              <a:rPr lang="en-US" sz="1800" dirty="0" smtClean="0"/>
              <a:t> </a:t>
            </a:r>
            <a:r>
              <a:rPr lang="en-US" sz="1800" dirty="0" err="1" smtClean="0"/>
              <a:t>atau</a:t>
            </a:r>
            <a:r>
              <a:rPr lang="en-US" sz="1800" dirty="0" smtClean="0"/>
              <a:t> </a:t>
            </a:r>
            <a:r>
              <a:rPr lang="en-US" sz="1800" dirty="0" err="1" smtClean="0"/>
              <a:t>karakteristik</a:t>
            </a:r>
            <a:r>
              <a:rPr lang="en-US" sz="1800" dirty="0" smtClean="0"/>
              <a:t> </a:t>
            </a:r>
            <a:r>
              <a:rPr lang="en-US" sz="1800" dirty="0" err="1" smtClean="0"/>
              <a:t>pribadi</a:t>
            </a:r>
            <a:r>
              <a:rPr lang="en-US" sz="1800" dirty="0" smtClean="0"/>
              <a:t> yang </a:t>
            </a:r>
            <a:r>
              <a:rPr lang="en-US" sz="1800" dirty="0" err="1" smtClean="0"/>
              <a:t>secara</a:t>
            </a:r>
            <a:r>
              <a:rPr lang="en-US" sz="1800" dirty="0" smtClean="0"/>
              <a:t> </a:t>
            </a:r>
            <a:r>
              <a:rPr lang="en-US" sz="1800" dirty="0" err="1" smtClean="0"/>
              <a:t>langsung</a:t>
            </a:r>
            <a:r>
              <a:rPr lang="en-US" sz="1800" dirty="0" smtClean="0"/>
              <a:t> </a:t>
            </a:r>
            <a:r>
              <a:rPr lang="en-US" sz="1800" dirty="0" err="1" smtClean="0"/>
              <a:t>mempengaruhi</a:t>
            </a:r>
            <a:r>
              <a:rPr lang="en-US" sz="1800" dirty="0" smtClean="0"/>
              <a:t> </a:t>
            </a:r>
            <a:r>
              <a:rPr lang="en-US" sz="1800" dirty="0" err="1" smtClean="0"/>
              <a:t>kinerja</a:t>
            </a:r>
            <a:r>
              <a:rPr lang="en-US" sz="1800" dirty="0" smtClean="0"/>
              <a:t> </a:t>
            </a:r>
            <a:r>
              <a:rPr lang="en-US" sz="1800" dirty="0" err="1" smtClean="0"/>
              <a:t>kerjanya</a:t>
            </a:r>
            <a:r>
              <a:rPr lang="en-US" sz="1800" b="1" dirty="0" smtClean="0"/>
              <a:t>. </a:t>
            </a:r>
            <a:r>
              <a:rPr lang="en-US" sz="1800" dirty="0" smtClean="0"/>
              <a:t>Becker et al. (2001</a:t>
            </a:r>
            <a:r>
              <a:rPr lang="en-US" sz="1800" dirty="0" smtClean="0">
                <a:sym typeface="Wingdings" pitchFamily="2" charset="2"/>
              </a:rPr>
              <a:t></a:t>
            </a:r>
            <a:endParaRPr lang="en-US" sz="1800" b="1" dirty="0" smtClean="0"/>
          </a:p>
          <a:p>
            <a:r>
              <a:rPr lang="en-US" sz="1800" dirty="0" err="1" smtClean="0"/>
              <a:t>Aspek</a:t>
            </a:r>
            <a:r>
              <a:rPr lang="en-US" sz="1800" dirty="0" smtClean="0"/>
              <a:t> </a:t>
            </a:r>
            <a:r>
              <a:rPr lang="en-US" sz="1800" dirty="0" err="1" smtClean="0"/>
              <a:t>kemampuan</a:t>
            </a:r>
            <a:r>
              <a:rPr lang="en-US" sz="1800" dirty="0" smtClean="0"/>
              <a:t> </a:t>
            </a:r>
            <a:r>
              <a:rPr lang="en-US" sz="1800" dirty="0" err="1" smtClean="0"/>
              <a:t>seseorang</a:t>
            </a:r>
            <a:r>
              <a:rPr lang="en-US" sz="1800" dirty="0" smtClean="0"/>
              <a:t> yang </a:t>
            </a:r>
            <a:r>
              <a:rPr lang="en-US" sz="1800" dirty="0" err="1" smtClean="0"/>
              <a:t>meliputi</a:t>
            </a:r>
            <a:r>
              <a:rPr lang="en-US" sz="1800" dirty="0" smtClean="0"/>
              <a:t> </a:t>
            </a:r>
            <a:r>
              <a:rPr lang="en-US" sz="1800" dirty="0" err="1" smtClean="0"/>
              <a:t>pengetahuan</a:t>
            </a:r>
            <a:r>
              <a:rPr lang="en-US" sz="1800" dirty="0" smtClean="0"/>
              <a:t>, </a:t>
            </a:r>
            <a:r>
              <a:rPr lang="en-US" sz="1800" dirty="0" err="1" smtClean="0"/>
              <a:t>keterampilan</a:t>
            </a:r>
            <a:r>
              <a:rPr lang="en-US" sz="1800" dirty="0" smtClean="0"/>
              <a:t>, </a:t>
            </a:r>
            <a:r>
              <a:rPr lang="en-US" sz="1800" dirty="0" err="1" smtClean="0"/>
              <a:t>sikap</a:t>
            </a:r>
            <a:r>
              <a:rPr lang="en-US" sz="1800" dirty="0" smtClean="0"/>
              <a:t>, </a:t>
            </a:r>
            <a:r>
              <a:rPr lang="en-US" sz="1800" dirty="0" err="1" smtClean="0"/>
              <a:t>nilai</a:t>
            </a:r>
            <a:r>
              <a:rPr lang="en-US" sz="1800" dirty="0" smtClean="0"/>
              <a:t>, </a:t>
            </a:r>
            <a:r>
              <a:rPr lang="en-US" sz="1800" dirty="0" err="1" smtClean="0"/>
              <a:t>atau</a:t>
            </a:r>
            <a:r>
              <a:rPr lang="en-US" sz="1800" dirty="0" smtClean="0"/>
              <a:t> </a:t>
            </a:r>
            <a:r>
              <a:rPr lang="en-US" sz="1800" dirty="0" err="1" smtClean="0"/>
              <a:t>karakteristik</a:t>
            </a:r>
            <a:r>
              <a:rPr lang="en-US" sz="1800" dirty="0" smtClean="0"/>
              <a:t> </a:t>
            </a:r>
            <a:r>
              <a:rPr lang="en-US" sz="1800" dirty="0" err="1" smtClean="0"/>
              <a:t>pribadi</a:t>
            </a:r>
            <a:r>
              <a:rPr lang="en-US" sz="1800" dirty="0" smtClean="0"/>
              <a:t> yang </a:t>
            </a:r>
            <a:r>
              <a:rPr lang="en-US" sz="1800" dirty="0" err="1" smtClean="0"/>
              <a:t>memungkinkan</a:t>
            </a:r>
            <a:r>
              <a:rPr lang="en-US" sz="1800" dirty="0" smtClean="0"/>
              <a:t> </a:t>
            </a:r>
            <a:r>
              <a:rPr lang="en-US" sz="1800" dirty="0" err="1" smtClean="0"/>
              <a:t>pekerja</a:t>
            </a:r>
            <a:r>
              <a:rPr lang="en-US" sz="1800" dirty="0" smtClean="0"/>
              <a:t> </a:t>
            </a:r>
            <a:r>
              <a:rPr lang="en-US" sz="1800" dirty="0" err="1" smtClean="0"/>
              <a:t>mencapai</a:t>
            </a:r>
            <a:r>
              <a:rPr lang="en-US" sz="1800" dirty="0" smtClean="0"/>
              <a:t> </a:t>
            </a:r>
            <a:r>
              <a:rPr lang="en-US" sz="1800" dirty="0" err="1" smtClean="0"/>
              <a:t>keberhasilan</a:t>
            </a:r>
            <a:r>
              <a:rPr lang="en-US" sz="1800" dirty="0" smtClean="0"/>
              <a:t> </a:t>
            </a:r>
            <a:r>
              <a:rPr lang="en-US" sz="1800" dirty="0" err="1" smtClean="0"/>
              <a:t>dalam</a:t>
            </a:r>
            <a:r>
              <a:rPr lang="en-US" sz="1800" dirty="0" smtClean="0"/>
              <a:t> </a:t>
            </a:r>
            <a:r>
              <a:rPr lang="en-US" sz="1800" dirty="0" err="1" smtClean="0"/>
              <a:t>menyelesaikan</a:t>
            </a:r>
            <a:r>
              <a:rPr lang="en-US" sz="1800" dirty="0" smtClean="0"/>
              <a:t> </a:t>
            </a:r>
            <a:r>
              <a:rPr lang="en-US" sz="1800" dirty="0" err="1" smtClean="0"/>
              <a:t>pekerjaan</a:t>
            </a:r>
            <a:r>
              <a:rPr lang="en-US" sz="1800" dirty="0" smtClean="0"/>
              <a:t> </a:t>
            </a:r>
            <a:r>
              <a:rPr lang="en-US" sz="1800" dirty="0" err="1" smtClean="0"/>
              <a:t>mereka</a:t>
            </a:r>
            <a:r>
              <a:rPr lang="en-US" sz="1800" dirty="0" smtClean="0"/>
              <a:t> </a:t>
            </a:r>
            <a:r>
              <a:rPr lang="en-US" sz="1800" dirty="0" err="1" smtClean="0"/>
              <a:t>melalui</a:t>
            </a:r>
            <a:r>
              <a:rPr lang="en-US" sz="1800" dirty="0" smtClean="0"/>
              <a:t> </a:t>
            </a:r>
            <a:r>
              <a:rPr lang="en-US" sz="1800" dirty="0" err="1" smtClean="0"/>
              <a:t>pencapaian</a:t>
            </a:r>
            <a:r>
              <a:rPr lang="en-US" sz="1800" dirty="0" smtClean="0"/>
              <a:t> </a:t>
            </a:r>
            <a:r>
              <a:rPr lang="en-US" sz="1800" dirty="0" err="1" smtClean="0"/>
              <a:t>hasil</a:t>
            </a:r>
            <a:r>
              <a:rPr lang="en-US" sz="1800" dirty="0" smtClean="0"/>
              <a:t> </a:t>
            </a:r>
            <a:r>
              <a:rPr lang="en-US" sz="1800" dirty="0" err="1" smtClean="0"/>
              <a:t>atau</a:t>
            </a:r>
            <a:r>
              <a:rPr lang="en-US" sz="1800" dirty="0" smtClean="0"/>
              <a:t> </a:t>
            </a:r>
            <a:r>
              <a:rPr lang="en-US" sz="1800" dirty="0" err="1" smtClean="0"/>
              <a:t>keberhasilan</a:t>
            </a:r>
            <a:r>
              <a:rPr lang="en-US" sz="1800" dirty="0" smtClean="0"/>
              <a:t> </a:t>
            </a:r>
            <a:r>
              <a:rPr lang="en-US" sz="1800" dirty="0" err="1" smtClean="0"/>
              <a:t>dalam</a:t>
            </a:r>
            <a:r>
              <a:rPr lang="en-US" sz="1800" dirty="0" smtClean="0"/>
              <a:t> </a:t>
            </a:r>
            <a:r>
              <a:rPr lang="en-US" sz="1800" dirty="0" err="1" smtClean="0"/>
              <a:t>menyelesaikan</a:t>
            </a:r>
            <a:r>
              <a:rPr lang="en-US" sz="1800" dirty="0" smtClean="0"/>
              <a:t> </a:t>
            </a:r>
            <a:r>
              <a:rPr lang="en-US" sz="1800" dirty="0" err="1" smtClean="0"/>
              <a:t>tugas-tugas</a:t>
            </a:r>
            <a:r>
              <a:rPr lang="en-US" sz="1800" dirty="0" smtClean="0"/>
              <a:t>. </a:t>
            </a:r>
            <a:r>
              <a:rPr lang="en-US" sz="1800" b="1" dirty="0" smtClean="0"/>
              <a:t> </a:t>
            </a:r>
            <a:r>
              <a:rPr lang="en-US" sz="1800" dirty="0" err="1" smtClean="0"/>
              <a:t>Noe</a:t>
            </a:r>
            <a:r>
              <a:rPr lang="en-US" sz="1800" dirty="0" smtClean="0"/>
              <a:t> (2002)</a:t>
            </a:r>
            <a:endParaRPr lang="en-US" sz="1800" b="1" dirty="0" smtClean="0"/>
          </a:p>
          <a:p>
            <a:pPr>
              <a:buNone/>
            </a:pPr>
            <a:endParaRPr lang="en-US" sz="1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p:cNvGrpSpPr>
            <a:grpSpLocks/>
          </p:cNvGrpSpPr>
          <p:nvPr/>
        </p:nvGrpSpPr>
        <p:grpSpPr bwMode="auto">
          <a:xfrm>
            <a:off x="1266825" y="1676400"/>
            <a:ext cx="6581775" cy="4543425"/>
            <a:chOff x="1995" y="1485"/>
            <a:chExt cx="8778" cy="5130"/>
          </a:xfrm>
        </p:grpSpPr>
        <p:sp>
          <p:nvSpPr>
            <p:cNvPr id="3075" name="Text Box 3"/>
            <p:cNvSpPr txBox="1">
              <a:spLocks noChangeArrowheads="1"/>
            </p:cNvSpPr>
            <p:nvPr/>
          </p:nvSpPr>
          <p:spPr bwMode="auto">
            <a:xfrm>
              <a:off x="1995" y="1485"/>
              <a:ext cx="8778" cy="5130"/>
            </a:xfrm>
            <a:prstGeom prst="rect">
              <a:avLst/>
            </a:prstGeom>
            <a:gradFill rotWithShape="0">
              <a:gsLst>
                <a:gs pos="0">
                  <a:srgbClr val="FFFFFF"/>
                </a:gs>
                <a:gs pos="100000">
                  <a:srgbClr val="C0C0C0"/>
                </a:gs>
              </a:gsLst>
              <a:path path="shape">
                <a:fillToRect l="50000" t="50000" r="50000" b="50000"/>
              </a:path>
            </a:gra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pitchFamily="34" charset="0"/>
              </a:endParaRPr>
            </a:p>
          </p:txBody>
        </p:sp>
        <p:sp>
          <p:nvSpPr>
            <p:cNvPr id="3076" name="Oval 4"/>
            <p:cNvSpPr>
              <a:spLocks noChangeArrowheads="1"/>
            </p:cNvSpPr>
            <p:nvPr/>
          </p:nvSpPr>
          <p:spPr bwMode="auto">
            <a:xfrm>
              <a:off x="5358" y="3024"/>
              <a:ext cx="2109" cy="1140"/>
            </a:xfrm>
            <a:prstGeom prst="ellipse">
              <a:avLst/>
            </a:prstGeom>
            <a:solidFill>
              <a:srgbClr val="FFFFFF"/>
            </a:solidFill>
            <a:ln w="19050">
              <a:solidFill>
                <a:srgbClr val="000000"/>
              </a:solidFill>
              <a:round/>
              <a:headEnd/>
              <a:tailEnd/>
            </a:ln>
            <a:effectLst>
              <a:outerShdw dist="35921" dir="2700000" algn="ctr" rotWithShape="0">
                <a:srgbClr val="80808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noProof="1" smtClean="0">
                  <a:ln>
                    <a:noFill/>
                  </a:ln>
                  <a:solidFill>
                    <a:schemeClr val="tx1"/>
                  </a:solidFill>
                  <a:effectLst/>
                  <a:latin typeface="Times New Roman" pitchFamily="18" charset="0"/>
                </a:rPr>
                <a:t>Kompetensi Individu</a:t>
              </a:r>
              <a:endParaRPr kumimoji="0" lang="en-US" sz="1600" b="0" i="0" u="none" strike="noStrike" cap="none" normalizeH="0" baseline="0" smtClean="0">
                <a:ln>
                  <a:noFill/>
                </a:ln>
                <a:solidFill>
                  <a:schemeClr val="tx1"/>
                </a:solidFill>
                <a:effectLst/>
                <a:latin typeface="Arial" pitchFamily="34" charset="0"/>
              </a:endParaRPr>
            </a:p>
          </p:txBody>
        </p:sp>
        <p:sp>
          <p:nvSpPr>
            <p:cNvPr id="3077" name="Text Box 5"/>
            <p:cNvSpPr txBox="1">
              <a:spLocks noChangeArrowheads="1"/>
            </p:cNvSpPr>
            <p:nvPr/>
          </p:nvSpPr>
          <p:spPr bwMode="auto">
            <a:xfrm>
              <a:off x="5472" y="1713"/>
              <a:ext cx="1881" cy="513"/>
            </a:xfrm>
            <a:prstGeom prst="rect">
              <a:avLst/>
            </a:prstGeom>
            <a:solidFill>
              <a:srgbClr val="FFFFFF"/>
            </a:solidFill>
            <a:ln w="9525">
              <a:solidFill>
                <a:srgbClr val="000000"/>
              </a:solidFill>
              <a:miter lim="800000"/>
              <a:headEnd/>
              <a:tailEnd/>
            </a:ln>
            <a:effectLst>
              <a:outerShdw dist="35921" dir="2700000" algn="ctr" rotWithShape="0">
                <a:srgbClr val="80808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noProof="1" smtClean="0">
                  <a:ln>
                    <a:noFill/>
                  </a:ln>
                  <a:solidFill>
                    <a:schemeClr val="tx1"/>
                  </a:solidFill>
                  <a:effectLst/>
                  <a:latin typeface="Times New Roman" pitchFamily="18" charset="0"/>
                </a:rPr>
                <a:t>Pengetahuan</a:t>
              </a:r>
              <a:endParaRPr kumimoji="0" lang="en-US" sz="1600" b="0" i="0" u="none" strike="noStrike" cap="none" normalizeH="0" baseline="0" smtClean="0">
                <a:ln>
                  <a:noFill/>
                </a:ln>
                <a:solidFill>
                  <a:schemeClr val="tx1"/>
                </a:solidFill>
                <a:effectLst/>
                <a:latin typeface="Arial" pitchFamily="34" charset="0"/>
              </a:endParaRPr>
            </a:p>
          </p:txBody>
        </p:sp>
        <p:sp>
          <p:nvSpPr>
            <p:cNvPr id="3078" name="Text Box 6"/>
            <p:cNvSpPr txBox="1">
              <a:spLocks noChangeArrowheads="1"/>
            </p:cNvSpPr>
            <p:nvPr/>
          </p:nvSpPr>
          <p:spPr bwMode="auto">
            <a:xfrm>
              <a:off x="8379" y="3309"/>
              <a:ext cx="1881" cy="513"/>
            </a:xfrm>
            <a:prstGeom prst="rect">
              <a:avLst/>
            </a:prstGeom>
            <a:solidFill>
              <a:srgbClr val="FFFFFF"/>
            </a:solidFill>
            <a:ln w="9525">
              <a:solidFill>
                <a:srgbClr val="000000"/>
              </a:solidFill>
              <a:miter lim="800000"/>
              <a:headEnd/>
              <a:tailEnd/>
            </a:ln>
            <a:effectLst>
              <a:outerShdw dist="35921" dir="2700000" algn="ctr" rotWithShape="0">
                <a:srgbClr val="80808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noProof="1" smtClean="0">
                  <a:ln>
                    <a:noFill/>
                  </a:ln>
                  <a:solidFill>
                    <a:schemeClr val="tx1"/>
                  </a:solidFill>
                  <a:effectLst/>
                  <a:latin typeface="Times New Roman" pitchFamily="18" charset="0"/>
                </a:rPr>
                <a:t>Watak</a:t>
              </a:r>
              <a:endParaRPr kumimoji="0" lang="en-US" sz="1600" b="0" i="0" u="none" strike="noStrike" cap="none" normalizeH="0" baseline="0" smtClean="0">
                <a:ln>
                  <a:noFill/>
                </a:ln>
                <a:solidFill>
                  <a:schemeClr val="tx1"/>
                </a:solidFill>
                <a:effectLst/>
                <a:latin typeface="Arial" pitchFamily="34" charset="0"/>
              </a:endParaRPr>
            </a:p>
          </p:txBody>
        </p:sp>
        <p:sp>
          <p:nvSpPr>
            <p:cNvPr id="3079" name="Text Box 7"/>
            <p:cNvSpPr txBox="1">
              <a:spLocks noChangeArrowheads="1"/>
            </p:cNvSpPr>
            <p:nvPr/>
          </p:nvSpPr>
          <p:spPr bwMode="auto">
            <a:xfrm>
              <a:off x="2565" y="3309"/>
              <a:ext cx="1881" cy="513"/>
            </a:xfrm>
            <a:prstGeom prst="rect">
              <a:avLst/>
            </a:prstGeom>
            <a:solidFill>
              <a:srgbClr val="FFFFFF"/>
            </a:solidFill>
            <a:ln w="19050">
              <a:solidFill>
                <a:srgbClr val="000000"/>
              </a:solidFill>
              <a:miter lim="800000"/>
              <a:headEnd/>
              <a:tailEnd/>
            </a:ln>
            <a:effectLst>
              <a:outerShdw dist="35921" dir="2700000" algn="ctr" rotWithShape="0">
                <a:srgbClr val="80808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noProof="1" smtClean="0">
                  <a:ln>
                    <a:noFill/>
                  </a:ln>
                  <a:solidFill>
                    <a:schemeClr val="tx1"/>
                  </a:solidFill>
                  <a:effectLst/>
                  <a:latin typeface="Times New Roman" pitchFamily="18" charset="0"/>
                </a:rPr>
                <a:t>Motif</a:t>
              </a:r>
              <a:endParaRPr kumimoji="0" lang="en-US" sz="1600" b="0" i="0" u="none" strike="noStrike" cap="none" normalizeH="0" baseline="0" smtClean="0">
                <a:ln>
                  <a:noFill/>
                </a:ln>
                <a:solidFill>
                  <a:schemeClr val="tx1"/>
                </a:solidFill>
                <a:effectLst/>
                <a:latin typeface="Arial" pitchFamily="34" charset="0"/>
              </a:endParaRPr>
            </a:p>
          </p:txBody>
        </p:sp>
        <p:sp>
          <p:nvSpPr>
            <p:cNvPr id="3080" name="Text Box 8"/>
            <p:cNvSpPr txBox="1">
              <a:spLocks noChangeArrowheads="1"/>
            </p:cNvSpPr>
            <p:nvPr/>
          </p:nvSpPr>
          <p:spPr bwMode="auto">
            <a:xfrm>
              <a:off x="3876" y="5076"/>
              <a:ext cx="1881" cy="513"/>
            </a:xfrm>
            <a:prstGeom prst="rect">
              <a:avLst/>
            </a:prstGeom>
            <a:solidFill>
              <a:srgbClr val="FFFFFF"/>
            </a:solidFill>
            <a:ln w="19050">
              <a:solidFill>
                <a:srgbClr val="000000"/>
              </a:solidFill>
              <a:miter lim="800000"/>
              <a:headEnd/>
              <a:tailEnd/>
            </a:ln>
            <a:effectLst>
              <a:outerShdw dist="35921" dir="2700000" algn="ctr" rotWithShape="0">
                <a:srgbClr val="80808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noProof="1" smtClean="0">
                  <a:ln>
                    <a:noFill/>
                  </a:ln>
                  <a:solidFill>
                    <a:schemeClr val="tx1"/>
                  </a:solidFill>
                  <a:effectLst/>
                  <a:latin typeface="Times New Roman" pitchFamily="18" charset="0"/>
                </a:rPr>
                <a:t>Konsep Diri</a:t>
              </a:r>
              <a:endParaRPr kumimoji="0" lang="en-US" sz="1600" b="0" i="0" u="none" strike="noStrike" cap="none" normalizeH="0" baseline="0" smtClean="0">
                <a:ln>
                  <a:noFill/>
                </a:ln>
                <a:solidFill>
                  <a:schemeClr val="tx1"/>
                </a:solidFill>
                <a:effectLst/>
                <a:latin typeface="Arial" pitchFamily="34" charset="0"/>
              </a:endParaRPr>
            </a:p>
          </p:txBody>
        </p:sp>
        <p:sp>
          <p:nvSpPr>
            <p:cNvPr id="3081" name="Text Box 9"/>
            <p:cNvSpPr txBox="1">
              <a:spLocks noChangeArrowheads="1"/>
            </p:cNvSpPr>
            <p:nvPr/>
          </p:nvSpPr>
          <p:spPr bwMode="auto">
            <a:xfrm>
              <a:off x="7239" y="5076"/>
              <a:ext cx="1881" cy="513"/>
            </a:xfrm>
            <a:prstGeom prst="rect">
              <a:avLst/>
            </a:prstGeom>
            <a:solidFill>
              <a:srgbClr val="FFFFFF"/>
            </a:solidFill>
            <a:ln w="19050">
              <a:solidFill>
                <a:srgbClr val="000000"/>
              </a:solidFill>
              <a:miter lim="800000"/>
              <a:headEnd/>
              <a:tailEnd/>
            </a:ln>
            <a:effectLst>
              <a:outerShdw dist="35921" dir="2700000" algn="ctr" rotWithShape="0">
                <a:srgbClr val="80808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noProof="1" smtClean="0">
                  <a:ln>
                    <a:noFill/>
                  </a:ln>
                  <a:solidFill>
                    <a:schemeClr val="tx1"/>
                  </a:solidFill>
                  <a:effectLst/>
                  <a:latin typeface="Times New Roman" pitchFamily="18" charset="0"/>
                </a:rPr>
                <a:t>Ketrampilan</a:t>
              </a:r>
              <a:endParaRPr kumimoji="0" lang="en-US" sz="1600" b="0" i="0" u="none" strike="noStrike" cap="none" normalizeH="0" baseline="0" smtClean="0">
                <a:ln>
                  <a:noFill/>
                </a:ln>
                <a:solidFill>
                  <a:schemeClr val="tx1"/>
                </a:solidFill>
                <a:effectLst/>
                <a:latin typeface="Arial" pitchFamily="34" charset="0"/>
              </a:endParaRPr>
            </a:p>
          </p:txBody>
        </p:sp>
        <p:sp>
          <p:nvSpPr>
            <p:cNvPr id="3082" name="Line 10"/>
            <p:cNvSpPr>
              <a:spLocks noChangeShapeType="1"/>
            </p:cNvSpPr>
            <p:nvPr/>
          </p:nvSpPr>
          <p:spPr bwMode="auto">
            <a:xfrm>
              <a:off x="5757" y="5304"/>
              <a:ext cx="1482" cy="0"/>
            </a:xfrm>
            <a:prstGeom prst="line">
              <a:avLst/>
            </a:prstGeom>
            <a:noFill/>
            <a:ln w="19050">
              <a:solidFill>
                <a:srgbClr val="0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en-US" sz="1600"/>
            </a:p>
          </p:txBody>
        </p:sp>
        <p:sp>
          <p:nvSpPr>
            <p:cNvPr id="3083" name="Line 11"/>
            <p:cNvSpPr>
              <a:spLocks noChangeShapeType="1"/>
            </p:cNvSpPr>
            <p:nvPr/>
          </p:nvSpPr>
          <p:spPr bwMode="auto">
            <a:xfrm>
              <a:off x="4446" y="3537"/>
              <a:ext cx="912" cy="0"/>
            </a:xfrm>
            <a:prstGeom prst="line">
              <a:avLst/>
            </a:prstGeom>
            <a:noFill/>
            <a:ln w="19050">
              <a:solidFill>
                <a:srgbClr val="0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en-US" sz="1600"/>
            </a:p>
          </p:txBody>
        </p:sp>
        <p:sp>
          <p:nvSpPr>
            <p:cNvPr id="3084" name="Line 12"/>
            <p:cNvSpPr>
              <a:spLocks noChangeShapeType="1"/>
            </p:cNvSpPr>
            <p:nvPr/>
          </p:nvSpPr>
          <p:spPr bwMode="auto">
            <a:xfrm>
              <a:off x="7467" y="3594"/>
              <a:ext cx="912" cy="0"/>
            </a:xfrm>
            <a:prstGeom prst="line">
              <a:avLst/>
            </a:prstGeom>
            <a:noFill/>
            <a:ln w="19050">
              <a:solidFill>
                <a:srgbClr val="0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en-US" sz="1600"/>
            </a:p>
          </p:txBody>
        </p:sp>
        <p:sp>
          <p:nvSpPr>
            <p:cNvPr id="3085" name="Line 13"/>
            <p:cNvSpPr>
              <a:spLocks noChangeShapeType="1"/>
            </p:cNvSpPr>
            <p:nvPr/>
          </p:nvSpPr>
          <p:spPr bwMode="auto">
            <a:xfrm flipH="1">
              <a:off x="3306" y="1941"/>
              <a:ext cx="2166" cy="1368"/>
            </a:xfrm>
            <a:prstGeom prst="line">
              <a:avLst/>
            </a:prstGeom>
            <a:noFill/>
            <a:ln w="19050">
              <a:solidFill>
                <a:srgbClr val="0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en-US" sz="1600"/>
            </a:p>
          </p:txBody>
        </p:sp>
        <p:sp>
          <p:nvSpPr>
            <p:cNvPr id="3086" name="Line 14"/>
            <p:cNvSpPr>
              <a:spLocks noChangeShapeType="1"/>
            </p:cNvSpPr>
            <p:nvPr/>
          </p:nvSpPr>
          <p:spPr bwMode="auto">
            <a:xfrm>
              <a:off x="7353" y="1941"/>
              <a:ext cx="2166" cy="1368"/>
            </a:xfrm>
            <a:prstGeom prst="line">
              <a:avLst/>
            </a:prstGeom>
            <a:noFill/>
            <a:ln w="19050">
              <a:solidFill>
                <a:srgbClr val="0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en-US" sz="1600"/>
            </a:p>
          </p:txBody>
        </p:sp>
        <p:sp>
          <p:nvSpPr>
            <p:cNvPr id="3087" name="Line 15"/>
            <p:cNvSpPr>
              <a:spLocks noChangeShapeType="1"/>
            </p:cNvSpPr>
            <p:nvPr/>
          </p:nvSpPr>
          <p:spPr bwMode="auto">
            <a:xfrm flipV="1">
              <a:off x="8493" y="3822"/>
              <a:ext cx="1026" cy="1254"/>
            </a:xfrm>
            <a:prstGeom prst="line">
              <a:avLst/>
            </a:prstGeom>
            <a:noFill/>
            <a:ln w="19050">
              <a:solidFill>
                <a:srgbClr val="0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en-US" sz="1600"/>
            </a:p>
          </p:txBody>
        </p:sp>
        <p:sp>
          <p:nvSpPr>
            <p:cNvPr id="3088" name="Text Box 16"/>
            <p:cNvSpPr txBox="1">
              <a:spLocks noChangeArrowheads="1"/>
            </p:cNvSpPr>
            <p:nvPr/>
          </p:nvSpPr>
          <p:spPr bwMode="auto">
            <a:xfrm>
              <a:off x="2223" y="5817"/>
              <a:ext cx="8151" cy="798"/>
            </a:xfrm>
            <a:prstGeom prst="rect">
              <a:avLst/>
            </a:prstGeom>
            <a:solidFill>
              <a:srgbClr val="C0C0C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noProof="1" smtClean="0">
                  <a:ln>
                    <a:noFill/>
                  </a:ln>
                  <a:solidFill>
                    <a:srgbClr val="008080"/>
                  </a:solidFill>
                  <a:effectLst/>
                  <a:latin typeface="Times New Roman" pitchFamily="18" charset="0"/>
                </a:rPr>
                <a:t>Gambar</a:t>
              </a:r>
              <a:r>
                <a:rPr kumimoji="0" lang="en-US" sz="1600" b="1" i="0" u="none" strike="noStrike" cap="none" normalizeH="0" noProof="1" smtClean="0">
                  <a:ln>
                    <a:noFill/>
                  </a:ln>
                  <a:solidFill>
                    <a:srgbClr val="008080"/>
                  </a:solidFill>
                  <a:effectLst/>
                  <a:latin typeface="Times New Roman" pitchFamily="18" charset="0"/>
                </a:rPr>
                <a:t>  </a:t>
              </a:r>
              <a:r>
                <a:rPr kumimoji="0" lang="en-US" sz="1600" b="1" i="0" u="none" strike="noStrike" cap="none" normalizeH="0" baseline="0" noProof="1" smtClean="0">
                  <a:ln>
                    <a:noFill/>
                  </a:ln>
                  <a:solidFill>
                    <a:srgbClr val="008080"/>
                  </a:solidFill>
                  <a:effectLst/>
                  <a:latin typeface="Times New Roman" pitchFamily="18" charset="0"/>
                </a:rPr>
                <a:t>Elemen Pembentuk Kompetensi Individual</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noProof="1" smtClean="0">
                  <a:ln>
                    <a:noFill/>
                  </a:ln>
                  <a:solidFill>
                    <a:schemeClr val="tx1"/>
                  </a:solidFill>
                  <a:effectLst/>
                  <a:latin typeface="Calibri" pitchFamily="34" charset="0"/>
                </a:rPr>
                <a:t>Sumber: Spencer and Spencer (1993: 9)</a:t>
              </a:r>
              <a:endParaRPr kumimoji="0" lang="en-US" sz="1600" b="0" i="0" u="none" strike="noStrike" cap="none" normalizeH="0" baseline="0" dirty="0" smtClean="0">
                <a:ln>
                  <a:noFill/>
                </a:ln>
                <a:solidFill>
                  <a:schemeClr val="tx1"/>
                </a:solidFill>
                <a:effectLst/>
                <a:latin typeface="Arial" pitchFamily="34" charset="0"/>
              </a:endParaRPr>
            </a:p>
          </p:txBody>
        </p:sp>
        <p:sp>
          <p:nvSpPr>
            <p:cNvPr id="3089" name="Line 17"/>
            <p:cNvSpPr>
              <a:spLocks noChangeShapeType="1"/>
            </p:cNvSpPr>
            <p:nvPr/>
          </p:nvSpPr>
          <p:spPr bwMode="auto">
            <a:xfrm>
              <a:off x="3306" y="3822"/>
              <a:ext cx="1254" cy="1254"/>
            </a:xfrm>
            <a:prstGeom prst="line">
              <a:avLst/>
            </a:prstGeom>
            <a:noFill/>
            <a:ln w="19050">
              <a:solidFill>
                <a:srgbClr val="0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en-US" sz="1600"/>
            </a:p>
          </p:txBody>
        </p:sp>
        <p:sp>
          <p:nvSpPr>
            <p:cNvPr id="3090" name="Line 18"/>
            <p:cNvSpPr>
              <a:spLocks noChangeShapeType="1"/>
            </p:cNvSpPr>
            <p:nvPr/>
          </p:nvSpPr>
          <p:spPr bwMode="auto">
            <a:xfrm flipV="1">
              <a:off x="5016" y="4050"/>
              <a:ext cx="912" cy="1026"/>
            </a:xfrm>
            <a:prstGeom prst="line">
              <a:avLst/>
            </a:prstGeom>
            <a:noFill/>
            <a:ln w="19050">
              <a:solidFill>
                <a:srgbClr val="0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en-US" sz="1600"/>
            </a:p>
          </p:txBody>
        </p:sp>
        <p:sp>
          <p:nvSpPr>
            <p:cNvPr id="3091" name="Line 19"/>
            <p:cNvSpPr>
              <a:spLocks noChangeShapeType="1"/>
            </p:cNvSpPr>
            <p:nvPr/>
          </p:nvSpPr>
          <p:spPr bwMode="auto">
            <a:xfrm>
              <a:off x="7011" y="4050"/>
              <a:ext cx="1026" cy="1026"/>
            </a:xfrm>
            <a:prstGeom prst="line">
              <a:avLst/>
            </a:prstGeom>
            <a:noFill/>
            <a:ln w="19050">
              <a:solidFill>
                <a:srgbClr val="0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en-US" sz="1600"/>
            </a:p>
          </p:txBody>
        </p:sp>
      </p:grpSp>
      <p:sp>
        <p:nvSpPr>
          <p:cNvPr id="22" name="Title 1"/>
          <p:cNvSpPr>
            <a:spLocks noGrp="1"/>
          </p:cNvSpPr>
          <p:nvPr>
            <p:ph type="title"/>
          </p:nvPr>
        </p:nvSpPr>
        <p:spPr>
          <a:xfrm>
            <a:off x="457200" y="609600"/>
            <a:ext cx="8229600" cy="685800"/>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err="1" smtClean="0"/>
              <a:t>Karakteristik</a:t>
            </a:r>
            <a:r>
              <a:rPr lang="en-US" b="1" dirty="0" smtClean="0"/>
              <a:t> </a:t>
            </a:r>
            <a:r>
              <a:rPr lang="en-US" b="1" dirty="0" err="1" smtClean="0"/>
              <a:t>Kompetensi</a:t>
            </a:r>
            <a:r>
              <a:rPr lang="en-US" b="1" dirty="0" smtClean="0"/>
              <a:t>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562600"/>
          </a:xfrm>
        </p:spPr>
        <p:txBody>
          <a:bodyPr>
            <a:noAutofit/>
          </a:bodyPr>
          <a:lstStyle/>
          <a:p>
            <a:pPr lvl="0"/>
            <a:r>
              <a:rPr lang="en-US" sz="1800" dirty="0" smtClean="0"/>
              <a:t>Motif (</a:t>
            </a:r>
            <a:r>
              <a:rPr lang="en-US" sz="1800" i="1" dirty="0" smtClean="0"/>
              <a:t>motives</a:t>
            </a:r>
            <a:r>
              <a:rPr lang="en-US" sz="1800" dirty="0" smtClean="0"/>
              <a:t>), </a:t>
            </a:r>
            <a:r>
              <a:rPr lang="en-US" sz="1800" dirty="0" err="1" smtClean="0"/>
              <a:t>yaitu</a:t>
            </a:r>
            <a:r>
              <a:rPr lang="en-US" sz="1800" dirty="0" smtClean="0"/>
              <a:t> </a:t>
            </a:r>
            <a:r>
              <a:rPr lang="en-US" sz="1800" dirty="0" err="1" smtClean="0"/>
              <a:t>sesuatu</a:t>
            </a:r>
            <a:r>
              <a:rPr lang="en-US" sz="1800" dirty="0" smtClean="0"/>
              <a:t> yang </a:t>
            </a:r>
            <a:r>
              <a:rPr lang="en-US" sz="1800" dirty="0" err="1" smtClean="0"/>
              <a:t>dipikirkan</a:t>
            </a:r>
            <a:r>
              <a:rPr lang="en-US" sz="1800" dirty="0" smtClean="0"/>
              <a:t> </a:t>
            </a:r>
            <a:r>
              <a:rPr lang="en-US" sz="1800" dirty="0" err="1" smtClean="0"/>
              <a:t>atau</a:t>
            </a:r>
            <a:r>
              <a:rPr lang="en-US" sz="1800" dirty="0" smtClean="0"/>
              <a:t> </a:t>
            </a:r>
            <a:r>
              <a:rPr lang="en-US" sz="1800" dirty="0" err="1" smtClean="0"/>
              <a:t>diinginkan</a:t>
            </a:r>
            <a:r>
              <a:rPr lang="en-US" sz="1800" dirty="0" smtClean="0"/>
              <a:t> </a:t>
            </a:r>
            <a:r>
              <a:rPr lang="en-US" sz="1800" dirty="0" err="1" smtClean="0"/>
              <a:t>oleh</a:t>
            </a:r>
            <a:r>
              <a:rPr lang="en-US" sz="1800" dirty="0" smtClean="0"/>
              <a:t> </a:t>
            </a:r>
            <a:r>
              <a:rPr lang="en-US" sz="1800" dirty="0" err="1" smtClean="0"/>
              <a:t>seseorang</a:t>
            </a:r>
            <a:r>
              <a:rPr lang="en-US" sz="1800" dirty="0" smtClean="0"/>
              <a:t> </a:t>
            </a:r>
            <a:r>
              <a:rPr lang="en-US" sz="1800" dirty="0" err="1" smtClean="0"/>
              <a:t>secara</a:t>
            </a:r>
            <a:r>
              <a:rPr lang="en-US" sz="1800" dirty="0" smtClean="0"/>
              <a:t> </a:t>
            </a:r>
            <a:r>
              <a:rPr lang="en-US" sz="1800" dirty="0" err="1" smtClean="0"/>
              <a:t>konsisten</a:t>
            </a:r>
            <a:r>
              <a:rPr lang="en-US" sz="1800" dirty="0" smtClean="0"/>
              <a:t> </a:t>
            </a:r>
            <a:r>
              <a:rPr lang="en-US" sz="1800" dirty="0" err="1" smtClean="0"/>
              <a:t>dan</a:t>
            </a:r>
            <a:r>
              <a:rPr lang="en-US" sz="1800" dirty="0" smtClean="0"/>
              <a:t> </a:t>
            </a:r>
            <a:r>
              <a:rPr lang="en-US" sz="1800" dirty="0" err="1" smtClean="0"/>
              <a:t>adanya</a:t>
            </a:r>
            <a:r>
              <a:rPr lang="en-US" sz="1800" dirty="0" smtClean="0"/>
              <a:t> </a:t>
            </a:r>
            <a:r>
              <a:rPr lang="en-US" sz="1800" dirty="0" err="1" smtClean="0"/>
              <a:t>dorongan</a:t>
            </a:r>
            <a:r>
              <a:rPr lang="en-US" sz="1800" dirty="0" smtClean="0"/>
              <a:t> </a:t>
            </a:r>
            <a:r>
              <a:rPr lang="en-US" sz="1800" dirty="0" err="1" smtClean="0"/>
              <a:t>untuk</a:t>
            </a:r>
            <a:r>
              <a:rPr lang="en-US" sz="1800" dirty="0" smtClean="0"/>
              <a:t> </a:t>
            </a:r>
            <a:r>
              <a:rPr lang="en-US" sz="1800" dirty="0" err="1" smtClean="0"/>
              <a:t>mewujudkannya</a:t>
            </a:r>
            <a:r>
              <a:rPr lang="en-US" sz="1800" dirty="0" smtClean="0"/>
              <a:t> </a:t>
            </a:r>
            <a:r>
              <a:rPr lang="en-US" sz="1800" dirty="0" err="1" smtClean="0"/>
              <a:t>dalam</a:t>
            </a:r>
            <a:r>
              <a:rPr lang="en-US" sz="1800" dirty="0" smtClean="0"/>
              <a:t> </a:t>
            </a:r>
            <a:r>
              <a:rPr lang="en-US" sz="1800" dirty="0" err="1" smtClean="0"/>
              <a:t>bentuk</a:t>
            </a:r>
            <a:r>
              <a:rPr lang="en-US" sz="1800" dirty="0" smtClean="0"/>
              <a:t> </a:t>
            </a:r>
            <a:r>
              <a:rPr lang="en-US" sz="1800" dirty="0" err="1" smtClean="0"/>
              <a:t>tindakan-tindakan</a:t>
            </a:r>
            <a:r>
              <a:rPr lang="en-US" sz="1800" dirty="0" smtClean="0"/>
              <a:t>. </a:t>
            </a:r>
            <a:endParaRPr lang="en-US" sz="1800" b="1" dirty="0" smtClean="0"/>
          </a:p>
          <a:p>
            <a:pPr lvl="0"/>
            <a:r>
              <a:rPr lang="en-US" sz="1800" dirty="0" err="1" smtClean="0"/>
              <a:t>Watak</a:t>
            </a:r>
            <a:r>
              <a:rPr lang="en-US" sz="1800" dirty="0" smtClean="0"/>
              <a:t> (</a:t>
            </a:r>
            <a:r>
              <a:rPr lang="en-US" sz="1800" i="1" dirty="0" smtClean="0"/>
              <a:t>traits</a:t>
            </a:r>
            <a:r>
              <a:rPr lang="en-US" sz="1800" dirty="0" smtClean="0"/>
              <a:t>), </a:t>
            </a:r>
            <a:r>
              <a:rPr lang="en-US" sz="1800" dirty="0" err="1" smtClean="0"/>
              <a:t>yaitu</a:t>
            </a:r>
            <a:r>
              <a:rPr lang="en-US" sz="1800" dirty="0" smtClean="0"/>
              <a:t> </a:t>
            </a:r>
            <a:r>
              <a:rPr lang="en-US" sz="1800" dirty="0" err="1" smtClean="0"/>
              <a:t>karakteristik</a:t>
            </a:r>
            <a:r>
              <a:rPr lang="en-US" sz="1800" dirty="0" smtClean="0"/>
              <a:t> mental </a:t>
            </a:r>
            <a:r>
              <a:rPr lang="en-US" sz="1800" dirty="0" err="1" smtClean="0"/>
              <a:t>dan</a:t>
            </a:r>
            <a:r>
              <a:rPr lang="en-US" sz="1800" dirty="0" smtClean="0"/>
              <a:t> </a:t>
            </a:r>
            <a:r>
              <a:rPr lang="en-US" sz="1800" dirty="0" err="1" smtClean="0"/>
              <a:t>konsistensi</a:t>
            </a:r>
            <a:r>
              <a:rPr lang="en-US" sz="1800" dirty="0" smtClean="0"/>
              <a:t> </a:t>
            </a:r>
            <a:r>
              <a:rPr lang="en-US" sz="1800" dirty="0" err="1" smtClean="0"/>
              <a:t>respon</a:t>
            </a:r>
            <a:r>
              <a:rPr lang="en-US" sz="1800" dirty="0" smtClean="0"/>
              <a:t> </a:t>
            </a:r>
            <a:r>
              <a:rPr lang="en-US" sz="1800" dirty="0" err="1" smtClean="0"/>
              <a:t>seseorang</a:t>
            </a:r>
            <a:r>
              <a:rPr lang="en-US" sz="1800" dirty="0" smtClean="0"/>
              <a:t> </a:t>
            </a:r>
            <a:r>
              <a:rPr lang="en-US" sz="1800" dirty="0" err="1" smtClean="0"/>
              <a:t>terhadap</a:t>
            </a:r>
            <a:r>
              <a:rPr lang="en-US" sz="1800" dirty="0" smtClean="0"/>
              <a:t> </a:t>
            </a:r>
            <a:r>
              <a:rPr lang="en-US" sz="1800" dirty="0" err="1" smtClean="0"/>
              <a:t>rangsangan</a:t>
            </a:r>
            <a:r>
              <a:rPr lang="en-US" sz="1800" dirty="0" smtClean="0"/>
              <a:t>, </a:t>
            </a:r>
            <a:r>
              <a:rPr lang="en-US" sz="1800" dirty="0" err="1" smtClean="0"/>
              <a:t>tekanan</a:t>
            </a:r>
            <a:r>
              <a:rPr lang="en-US" sz="1800" dirty="0" smtClean="0"/>
              <a:t>, </a:t>
            </a:r>
            <a:r>
              <a:rPr lang="en-US" sz="1800" dirty="0" err="1" smtClean="0"/>
              <a:t>situasi</a:t>
            </a:r>
            <a:r>
              <a:rPr lang="en-US" sz="1800" dirty="0" smtClean="0"/>
              <a:t>, </a:t>
            </a:r>
            <a:r>
              <a:rPr lang="en-US" sz="1800" dirty="0" err="1" smtClean="0"/>
              <a:t>atau</a:t>
            </a:r>
            <a:r>
              <a:rPr lang="en-US" sz="1800" dirty="0" smtClean="0"/>
              <a:t> </a:t>
            </a:r>
            <a:r>
              <a:rPr lang="en-US" sz="1800" dirty="0" err="1" smtClean="0"/>
              <a:t>informasi</a:t>
            </a:r>
            <a:r>
              <a:rPr lang="en-US" sz="1800" dirty="0" smtClean="0"/>
              <a:t>. </a:t>
            </a:r>
            <a:r>
              <a:rPr lang="en-US" sz="1800" dirty="0" err="1" smtClean="0"/>
              <a:t>Rindjin</a:t>
            </a:r>
            <a:r>
              <a:rPr lang="en-US" sz="1800" dirty="0" smtClean="0"/>
              <a:t> (2004: 2) </a:t>
            </a:r>
            <a:r>
              <a:rPr lang="en-US" sz="1800" dirty="0" err="1" smtClean="0"/>
              <a:t>juga</a:t>
            </a:r>
            <a:r>
              <a:rPr lang="en-US" sz="1800" dirty="0" smtClean="0"/>
              <a:t> </a:t>
            </a:r>
            <a:r>
              <a:rPr lang="en-US" sz="1800" dirty="0" err="1" smtClean="0"/>
              <a:t>mengatakan</a:t>
            </a:r>
            <a:r>
              <a:rPr lang="en-US" sz="1800" dirty="0" smtClean="0"/>
              <a:t> </a:t>
            </a:r>
            <a:r>
              <a:rPr lang="en-US" sz="1800" dirty="0" err="1" smtClean="0"/>
              <a:t>bahwa</a:t>
            </a:r>
            <a:r>
              <a:rPr lang="en-US" sz="1800" dirty="0" smtClean="0"/>
              <a:t> </a:t>
            </a:r>
            <a:r>
              <a:rPr lang="en-US" sz="1800" dirty="0" err="1" smtClean="0"/>
              <a:t>watak</a:t>
            </a:r>
            <a:r>
              <a:rPr lang="en-US" sz="1800" dirty="0" smtClean="0"/>
              <a:t> </a:t>
            </a:r>
            <a:r>
              <a:rPr lang="en-US" sz="1800" dirty="0" err="1" smtClean="0"/>
              <a:t>adalah</a:t>
            </a:r>
            <a:r>
              <a:rPr lang="en-US" sz="1800" dirty="0" smtClean="0"/>
              <a:t> </a:t>
            </a:r>
            <a:r>
              <a:rPr lang="en-US" sz="1800" dirty="0" err="1" smtClean="0"/>
              <a:t>kebiasaan</a:t>
            </a:r>
            <a:r>
              <a:rPr lang="en-US" sz="1800" dirty="0" smtClean="0"/>
              <a:t> yang </a:t>
            </a:r>
            <a:r>
              <a:rPr lang="en-US" sz="1800" dirty="0" err="1" smtClean="0"/>
              <a:t>secara</a:t>
            </a:r>
            <a:r>
              <a:rPr lang="en-US" sz="1800" dirty="0" smtClean="0"/>
              <a:t> </a:t>
            </a:r>
            <a:r>
              <a:rPr lang="en-US" sz="1800" dirty="0" err="1" smtClean="0"/>
              <a:t>sadar</a:t>
            </a:r>
            <a:r>
              <a:rPr lang="en-US" sz="1800" dirty="0" smtClean="0"/>
              <a:t> </a:t>
            </a:r>
            <a:r>
              <a:rPr lang="en-US" sz="1800" dirty="0" err="1" smtClean="0"/>
              <a:t>dijalankan</a:t>
            </a:r>
            <a:r>
              <a:rPr lang="en-US" sz="1800" dirty="0" smtClean="0"/>
              <a:t> </a:t>
            </a:r>
            <a:r>
              <a:rPr lang="en-US" sz="1800" dirty="0" err="1" smtClean="0"/>
              <a:t>secara</a:t>
            </a:r>
            <a:r>
              <a:rPr lang="en-US" sz="1800" dirty="0" smtClean="0"/>
              <a:t> </a:t>
            </a:r>
            <a:r>
              <a:rPr lang="en-US" sz="1800" dirty="0" err="1" smtClean="0"/>
              <a:t>berkelanjutan</a:t>
            </a:r>
            <a:r>
              <a:rPr lang="en-US" sz="1800" dirty="0" smtClean="0"/>
              <a:t> </a:t>
            </a:r>
            <a:r>
              <a:rPr lang="en-US" sz="1800" dirty="0" err="1" smtClean="0"/>
              <a:t>dan</a:t>
            </a:r>
            <a:r>
              <a:rPr lang="en-US" sz="1800" dirty="0" smtClean="0"/>
              <a:t> </a:t>
            </a:r>
            <a:r>
              <a:rPr lang="en-US" sz="1800" dirty="0" err="1" smtClean="0"/>
              <a:t>merupakan</a:t>
            </a:r>
            <a:r>
              <a:rPr lang="en-US" sz="1800" dirty="0" smtClean="0"/>
              <a:t> </a:t>
            </a:r>
            <a:r>
              <a:rPr lang="en-US" sz="1800" dirty="0" err="1" smtClean="0"/>
              <a:t>tingkat</a:t>
            </a:r>
            <a:r>
              <a:rPr lang="en-US" sz="1800" dirty="0" smtClean="0"/>
              <a:t> </a:t>
            </a:r>
            <a:r>
              <a:rPr lang="en-US" sz="1800" dirty="0" err="1" smtClean="0"/>
              <a:t>tertinggi</a:t>
            </a:r>
            <a:r>
              <a:rPr lang="en-US" sz="1800" dirty="0" smtClean="0"/>
              <a:t> </a:t>
            </a:r>
            <a:r>
              <a:rPr lang="en-US" sz="1800" dirty="0" err="1" smtClean="0"/>
              <a:t>dari</a:t>
            </a:r>
            <a:r>
              <a:rPr lang="en-US" sz="1800" dirty="0" smtClean="0"/>
              <a:t> </a:t>
            </a:r>
            <a:r>
              <a:rPr lang="en-US" sz="1800" dirty="0" err="1" smtClean="0"/>
              <a:t>ranah</a:t>
            </a:r>
            <a:r>
              <a:rPr lang="en-US" sz="1800" dirty="0" smtClean="0"/>
              <a:t> </a:t>
            </a:r>
            <a:r>
              <a:rPr lang="en-US" sz="1800" dirty="0" err="1" smtClean="0"/>
              <a:t>afektif</a:t>
            </a:r>
            <a:r>
              <a:rPr lang="en-US" sz="1800" dirty="0" smtClean="0"/>
              <a:t> yang </a:t>
            </a:r>
            <a:r>
              <a:rPr lang="en-US" sz="1800" dirty="0" err="1" smtClean="0"/>
              <a:t>meliputi</a:t>
            </a:r>
            <a:r>
              <a:rPr lang="en-US" sz="1800" dirty="0" smtClean="0"/>
              <a:t> </a:t>
            </a:r>
            <a:r>
              <a:rPr lang="en-US" sz="1800" dirty="0" err="1" smtClean="0"/>
              <a:t>menerima</a:t>
            </a:r>
            <a:r>
              <a:rPr lang="en-US" sz="1800" dirty="0" smtClean="0"/>
              <a:t> (</a:t>
            </a:r>
            <a:r>
              <a:rPr lang="en-US" sz="1800" i="1" dirty="0" smtClean="0"/>
              <a:t>receiving</a:t>
            </a:r>
            <a:r>
              <a:rPr lang="en-US" sz="1800" dirty="0" smtClean="0"/>
              <a:t>), </a:t>
            </a:r>
            <a:r>
              <a:rPr lang="en-US" sz="1800" dirty="0" err="1" smtClean="0"/>
              <a:t>merespon</a:t>
            </a:r>
            <a:r>
              <a:rPr lang="en-US" sz="1800" dirty="0" smtClean="0"/>
              <a:t> (</a:t>
            </a:r>
            <a:r>
              <a:rPr lang="en-US" sz="1800" i="1" dirty="0" smtClean="0"/>
              <a:t>responding</a:t>
            </a:r>
            <a:r>
              <a:rPr lang="en-US" sz="1800" dirty="0" smtClean="0"/>
              <a:t>), </a:t>
            </a:r>
            <a:r>
              <a:rPr lang="en-US" sz="1800" dirty="0" err="1" smtClean="0"/>
              <a:t>menilai</a:t>
            </a:r>
            <a:r>
              <a:rPr lang="en-US" sz="1800" dirty="0" smtClean="0"/>
              <a:t> (</a:t>
            </a:r>
            <a:r>
              <a:rPr lang="en-US" sz="1800" i="1" dirty="0" smtClean="0"/>
              <a:t>valuing</a:t>
            </a:r>
            <a:r>
              <a:rPr lang="en-US" sz="1800" dirty="0" smtClean="0"/>
              <a:t>), </a:t>
            </a:r>
            <a:r>
              <a:rPr lang="en-US" sz="1800" dirty="0" err="1" smtClean="0"/>
              <a:t>mengorganisasi</a:t>
            </a:r>
            <a:r>
              <a:rPr lang="en-US" sz="1800" dirty="0" smtClean="0"/>
              <a:t>, (</a:t>
            </a:r>
            <a:r>
              <a:rPr lang="en-US" sz="1800" i="1" dirty="0" smtClean="0"/>
              <a:t>organizing</a:t>
            </a:r>
            <a:r>
              <a:rPr lang="en-US" sz="1800" dirty="0" smtClean="0"/>
              <a:t>), </a:t>
            </a:r>
            <a:r>
              <a:rPr lang="en-US" sz="1800" dirty="0" err="1" smtClean="0"/>
              <a:t>dan</a:t>
            </a:r>
            <a:r>
              <a:rPr lang="en-US" sz="1800" dirty="0" smtClean="0"/>
              <a:t> </a:t>
            </a:r>
            <a:r>
              <a:rPr lang="en-US" sz="1800" dirty="0" err="1" smtClean="0"/>
              <a:t>karakterisasi</a:t>
            </a:r>
            <a:r>
              <a:rPr lang="en-US" sz="1800" dirty="0" smtClean="0"/>
              <a:t> (</a:t>
            </a:r>
            <a:r>
              <a:rPr lang="en-US" sz="1800" i="1" dirty="0" smtClean="0"/>
              <a:t>characterizing</a:t>
            </a:r>
            <a:r>
              <a:rPr lang="en-US" sz="1800" dirty="0" smtClean="0"/>
              <a:t>).  </a:t>
            </a:r>
            <a:endParaRPr lang="en-US" sz="1800" b="1" dirty="0" smtClean="0"/>
          </a:p>
          <a:p>
            <a:pPr lvl="0"/>
            <a:r>
              <a:rPr lang="en-US" sz="1800" dirty="0" err="1" smtClean="0"/>
              <a:t>Konsep</a:t>
            </a:r>
            <a:r>
              <a:rPr lang="en-US" sz="1800" dirty="0" smtClean="0"/>
              <a:t> </a:t>
            </a:r>
            <a:r>
              <a:rPr lang="en-US" sz="1800" dirty="0" err="1" smtClean="0"/>
              <a:t>diri</a:t>
            </a:r>
            <a:r>
              <a:rPr lang="en-US" sz="1800" dirty="0" smtClean="0"/>
              <a:t> (</a:t>
            </a:r>
            <a:r>
              <a:rPr lang="en-US" sz="1800" i="1" dirty="0" smtClean="0"/>
              <a:t>self concept</a:t>
            </a:r>
            <a:r>
              <a:rPr lang="en-US" sz="1800" dirty="0" smtClean="0"/>
              <a:t>), </a:t>
            </a:r>
            <a:r>
              <a:rPr lang="en-US" sz="1800" dirty="0" err="1" smtClean="0"/>
              <a:t>yaitu</a:t>
            </a:r>
            <a:r>
              <a:rPr lang="en-US" sz="1800" dirty="0" smtClean="0"/>
              <a:t> </a:t>
            </a:r>
            <a:r>
              <a:rPr lang="en-US" sz="1800" dirty="0" err="1" smtClean="0"/>
              <a:t>tata</a:t>
            </a:r>
            <a:r>
              <a:rPr lang="en-US" sz="1800" dirty="0" smtClean="0"/>
              <a:t> </a:t>
            </a:r>
            <a:r>
              <a:rPr lang="en-US" sz="1800" dirty="0" err="1" smtClean="0"/>
              <a:t>nilai</a:t>
            </a:r>
            <a:r>
              <a:rPr lang="en-US" sz="1800" dirty="0" smtClean="0"/>
              <a:t> </a:t>
            </a:r>
            <a:r>
              <a:rPr lang="en-US" sz="1800" dirty="0" err="1" smtClean="0"/>
              <a:t>luhur</a:t>
            </a:r>
            <a:r>
              <a:rPr lang="en-US" sz="1800" dirty="0" smtClean="0"/>
              <a:t> yang </a:t>
            </a:r>
            <a:r>
              <a:rPr lang="en-US" sz="1800" dirty="0" err="1" smtClean="0"/>
              <a:t>dijunjung</a:t>
            </a:r>
            <a:r>
              <a:rPr lang="en-US" sz="1800" dirty="0" smtClean="0"/>
              <a:t> </a:t>
            </a:r>
            <a:r>
              <a:rPr lang="en-US" sz="1800" dirty="0" err="1" smtClean="0"/>
              <a:t>tinggi</a:t>
            </a:r>
            <a:r>
              <a:rPr lang="en-US" sz="1800" dirty="0" smtClean="0"/>
              <a:t> </a:t>
            </a:r>
            <a:r>
              <a:rPr lang="en-US" sz="1800" dirty="0" err="1" smtClean="0"/>
              <a:t>oleh</a:t>
            </a:r>
            <a:r>
              <a:rPr lang="en-US" sz="1800" dirty="0" smtClean="0"/>
              <a:t> </a:t>
            </a:r>
            <a:r>
              <a:rPr lang="en-US" sz="1800" dirty="0" err="1" smtClean="0"/>
              <a:t>seseorang</a:t>
            </a:r>
            <a:r>
              <a:rPr lang="en-US" sz="1800" dirty="0" smtClean="0"/>
              <a:t>, yang </a:t>
            </a:r>
            <a:r>
              <a:rPr lang="en-US" sz="1800" dirty="0" err="1" smtClean="0"/>
              <a:t>mencerminkan</a:t>
            </a:r>
            <a:r>
              <a:rPr lang="en-US" sz="1800" dirty="0" smtClean="0"/>
              <a:t> </a:t>
            </a:r>
            <a:r>
              <a:rPr lang="en-US" sz="1800" dirty="0" err="1" smtClean="0"/>
              <a:t>tentang</a:t>
            </a:r>
            <a:r>
              <a:rPr lang="en-US" sz="1800" dirty="0" smtClean="0"/>
              <a:t> </a:t>
            </a:r>
            <a:r>
              <a:rPr lang="en-US" sz="1800" dirty="0" err="1" smtClean="0"/>
              <a:t>bayangan</a:t>
            </a:r>
            <a:r>
              <a:rPr lang="en-US" sz="1800" dirty="0" smtClean="0"/>
              <a:t> </a:t>
            </a:r>
            <a:r>
              <a:rPr lang="en-US" sz="1800" dirty="0" err="1" smtClean="0"/>
              <a:t>diri</a:t>
            </a:r>
            <a:r>
              <a:rPr lang="en-US" sz="1800" dirty="0" smtClean="0"/>
              <a:t> </a:t>
            </a:r>
            <a:r>
              <a:rPr lang="en-US" sz="1800" dirty="0" err="1" smtClean="0"/>
              <a:t>atau</a:t>
            </a:r>
            <a:r>
              <a:rPr lang="en-US" sz="1800" dirty="0" smtClean="0"/>
              <a:t> </a:t>
            </a:r>
            <a:r>
              <a:rPr lang="en-US" sz="1800" dirty="0" err="1" smtClean="0"/>
              <a:t>sikap</a:t>
            </a:r>
            <a:r>
              <a:rPr lang="en-US" sz="1800" dirty="0" smtClean="0"/>
              <a:t> </a:t>
            </a:r>
            <a:r>
              <a:rPr lang="en-US" sz="1800" dirty="0" err="1" smtClean="0"/>
              <a:t>diri</a:t>
            </a:r>
            <a:r>
              <a:rPr lang="en-US" sz="1800" dirty="0" smtClean="0"/>
              <a:t> </a:t>
            </a:r>
            <a:r>
              <a:rPr lang="en-US" sz="1800" dirty="0" err="1" smtClean="0"/>
              <a:t>terhadap</a:t>
            </a:r>
            <a:r>
              <a:rPr lang="en-US" sz="1800" dirty="0" smtClean="0"/>
              <a:t> </a:t>
            </a:r>
            <a:r>
              <a:rPr lang="en-US" sz="1800" dirty="0" err="1" smtClean="0"/>
              <a:t>masa</a:t>
            </a:r>
            <a:r>
              <a:rPr lang="en-US" sz="1800" dirty="0" smtClean="0"/>
              <a:t> </a:t>
            </a:r>
            <a:r>
              <a:rPr lang="en-US" sz="1800" dirty="0" err="1" smtClean="0"/>
              <a:t>depan</a:t>
            </a:r>
            <a:r>
              <a:rPr lang="en-US" sz="1800" dirty="0" smtClean="0"/>
              <a:t> yang </a:t>
            </a:r>
            <a:r>
              <a:rPr lang="en-US" sz="1800" dirty="0" err="1" smtClean="0"/>
              <a:t>dicita-citakan</a:t>
            </a:r>
            <a:r>
              <a:rPr lang="en-US" sz="1800" dirty="0" smtClean="0"/>
              <a:t> </a:t>
            </a:r>
            <a:r>
              <a:rPr lang="en-US" sz="1800" dirty="0" err="1" smtClean="0"/>
              <a:t>atau</a:t>
            </a:r>
            <a:r>
              <a:rPr lang="en-US" sz="1800" dirty="0" smtClean="0"/>
              <a:t> </a:t>
            </a:r>
            <a:r>
              <a:rPr lang="en-US" sz="1800" dirty="0" err="1" smtClean="0"/>
              <a:t>terhadap</a:t>
            </a:r>
            <a:r>
              <a:rPr lang="en-US" sz="1800" dirty="0" smtClean="0"/>
              <a:t> </a:t>
            </a:r>
            <a:r>
              <a:rPr lang="en-US" sz="1800" dirty="0" err="1" smtClean="0"/>
              <a:t>suatu</a:t>
            </a:r>
            <a:r>
              <a:rPr lang="en-US" sz="1800" dirty="0" smtClean="0"/>
              <a:t> </a:t>
            </a:r>
            <a:r>
              <a:rPr lang="en-US" sz="1800" dirty="0" err="1" smtClean="0"/>
              <a:t>fenomena</a:t>
            </a:r>
            <a:r>
              <a:rPr lang="en-US" sz="1800" dirty="0" smtClean="0"/>
              <a:t> yang </a:t>
            </a:r>
            <a:r>
              <a:rPr lang="en-US" sz="1800" dirty="0" err="1" smtClean="0"/>
              <a:t>terjadi</a:t>
            </a:r>
            <a:r>
              <a:rPr lang="en-US" sz="1800" dirty="0" smtClean="0"/>
              <a:t> </a:t>
            </a:r>
            <a:r>
              <a:rPr lang="en-US" sz="1800" dirty="0" err="1" smtClean="0"/>
              <a:t>di</a:t>
            </a:r>
            <a:r>
              <a:rPr lang="en-US" sz="1800" dirty="0" smtClean="0"/>
              <a:t> </a:t>
            </a:r>
            <a:r>
              <a:rPr lang="en-US" sz="1800" dirty="0" err="1" smtClean="0"/>
              <a:t>lingkungannya</a:t>
            </a:r>
            <a:r>
              <a:rPr lang="en-US" sz="1800" dirty="0" smtClean="0"/>
              <a:t>. </a:t>
            </a:r>
            <a:endParaRPr lang="en-US" sz="1800" b="1" dirty="0" smtClean="0"/>
          </a:p>
          <a:p>
            <a:pPr lvl="0"/>
            <a:r>
              <a:rPr lang="en-US" sz="1800" dirty="0" err="1" smtClean="0"/>
              <a:t>Pengetahuan</a:t>
            </a:r>
            <a:r>
              <a:rPr lang="en-US" sz="1800" dirty="0" smtClean="0"/>
              <a:t> (</a:t>
            </a:r>
            <a:r>
              <a:rPr lang="en-US" sz="1800" i="1" dirty="0" smtClean="0"/>
              <a:t>knowledge</a:t>
            </a:r>
            <a:r>
              <a:rPr lang="en-US" sz="1800" dirty="0" smtClean="0"/>
              <a:t>), </a:t>
            </a:r>
            <a:r>
              <a:rPr lang="en-US" sz="1800" dirty="0" err="1" smtClean="0"/>
              <a:t>yaitu</a:t>
            </a:r>
            <a:r>
              <a:rPr lang="en-US" sz="1800" dirty="0" smtClean="0"/>
              <a:t> </a:t>
            </a:r>
            <a:r>
              <a:rPr lang="en-US" sz="1800" dirty="0" err="1" smtClean="0"/>
              <a:t>informasi</a:t>
            </a:r>
            <a:r>
              <a:rPr lang="en-US" sz="1800" dirty="0" smtClean="0"/>
              <a:t> yang </a:t>
            </a:r>
            <a:r>
              <a:rPr lang="en-US" sz="1800" dirty="0" err="1" smtClean="0"/>
              <a:t>memiliki</a:t>
            </a:r>
            <a:r>
              <a:rPr lang="en-US" sz="1800" dirty="0" smtClean="0"/>
              <a:t> </a:t>
            </a:r>
            <a:r>
              <a:rPr lang="en-US" sz="1800" dirty="0" err="1" smtClean="0"/>
              <a:t>makna</a:t>
            </a:r>
            <a:r>
              <a:rPr lang="en-US" sz="1800" dirty="0" smtClean="0"/>
              <a:t> yang </a:t>
            </a:r>
            <a:r>
              <a:rPr lang="en-US" sz="1800" dirty="0" err="1" smtClean="0"/>
              <a:t>dimiliki</a:t>
            </a:r>
            <a:r>
              <a:rPr lang="en-US" sz="1800" dirty="0" smtClean="0"/>
              <a:t> </a:t>
            </a:r>
            <a:r>
              <a:rPr lang="en-US" sz="1800" dirty="0" err="1" smtClean="0"/>
              <a:t>seseorang</a:t>
            </a:r>
            <a:r>
              <a:rPr lang="en-US" sz="1800" dirty="0" smtClean="0"/>
              <a:t> </a:t>
            </a:r>
            <a:r>
              <a:rPr lang="en-US" sz="1800" dirty="0" err="1" smtClean="0"/>
              <a:t>dalam</a:t>
            </a:r>
            <a:r>
              <a:rPr lang="en-US" sz="1800" dirty="0" smtClean="0"/>
              <a:t> </a:t>
            </a:r>
            <a:r>
              <a:rPr lang="en-US" sz="1800" dirty="0" err="1" smtClean="0"/>
              <a:t>bidang</a:t>
            </a:r>
            <a:r>
              <a:rPr lang="en-US" sz="1800" dirty="0" smtClean="0"/>
              <a:t> </a:t>
            </a:r>
            <a:r>
              <a:rPr lang="en-US" sz="1800" dirty="0" err="1" smtClean="0"/>
              <a:t>kajian</a:t>
            </a:r>
            <a:r>
              <a:rPr lang="en-US" sz="1800" dirty="0" smtClean="0"/>
              <a:t> </a:t>
            </a:r>
            <a:r>
              <a:rPr lang="en-US" sz="1800" dirty="0" err="1" smtClean="0"/>
              <a:t>tertentu</a:t>
            </a:r>
            <a:r>
              <a:rPr lang="en-US" sz="1800" dirty="0" smtClean="0"/>
              <a:t>. </a:t>
            </a:r>
            <a:endParaRPr lang="en-US" sz="1800" b="1" dirty="0" smtClean="0"/>
          </a:p>
          <a:p>
            <a:pPr lvl="0"/>
            <a:r>
              <a:rPr lang="fi-FI" sz="1800" dirty="0" smtClean="0"/>
              <a:t>Keterampilan (</a:t>
            </a:r>
            <a:r>
              <a:rPr lang="fi-FI" sz="1800" i="1" dirty="0" smtClean="0"/>
              <a:t>skill</a:t>
            </a:r>
            <a:r>
              <a:rPr lang="fi-FI" sz="1800" dirty="0" smtClean="0"/>
              <a:t>), yaitu kemampuan untuk melakukan suatu pekerjaan fisik atau mental. Dale (2003: 29) mengatakan bahwa ketrampilan adalah aspek prilaku yang bisa dipelajari melalui latihan yang digunakan untuk memenuhi tuntutan pekerjaan. </a:t>
            </a:r>
            <a:endParaRPr lang="en-US" sz="1800" b="1" dirty="0" smtClean="0"/>
          </a:p>
          <a:p>
            <a:endParaRPr lang="en-US"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a:xfrm>
            <a:off x="1350963" y="0"/>
            <a:ext cx="7848600" cy="815975"/>
          </a:xfrm>
        </p:spPr>
        <p:txBody>
          <a:bodyPr/>
          <a:lstStyle/>
          <a:p>
            <a:r>
              <a:rPr lang="en-US" sz="3200">
                <a:latin typeface="Castellar" pitchFamily="18" charset="0"/>
              </a:rPr>
              <a:t>LATAR BELAKANG</a:t>
            </a:r>
          </a:p>
        </p:txBody>
      </p:sp>
      <p:sp>
        <p:nvSpPr>
          <p:cNvPr id="215044" name="Line 4"/>
          <p:cNvSpPr>
            <a:spLocks noChangeShapeType="1"/>
          </p:cNvSpPr>
          <p:nvPr/>
        </p:nvSpPr>
        <p:spPr bwMode="auto">
          <a:xfrm>
            <a:off x="4313238" y="3570288"/>
            <a:ext cx="990600" cy="0"/>
          </a:xfrm>
          <a:prstGeom prst="line">
            <a:avLst/>
          </a:prstGeom>
          <a:noFill/>
          <a:ln w="9525">
            <a:solidFill>
              <a:schemeClr val="tx1"/>
            </a:solidFill>
            <a:round/>
            <a:headEnd/>
            <a:tailEnd type="triangle" w="med" len="med"/>
          </a:ln>
          <a:effectLst/>
        </p:spPr>
        <p:txBody>
          <a:bodyPr/>
          <a:lstStyle/>
          <a:p>
            <a:endParaRPr lang="en-US"/>
          </a:p>
        </p:txBody>
      </p:sp>
      <p:sp>
        <p:nvSpPr>
          <p:cNvPr id="215045" name="Line 5"/>
          <p:cNvSpPr>
            <a:spLocks noChangeShapeType="1"/>
          </p:cNvSpPr>
          <p:nvPr/>
        </p:nvSpPr>
        <p:spPr bwMode="auto">
          <a:xfrm>
            <a:off x="2946400" y="6210300"/>
            <a:ext cx="685800" cy="23813"/>
          </a:xfrm>
          <a:prstGeom prst="line">
            <a:avLst/>
          </a:prstGeom>
          <a:noFill/>
          <a:ln w="9525">
            <a:solidFill>
              <a:schemeClr val="tx1"/>
            </a:solidFill>
            <a:round/>
            <a:headEnd/>
            <a:tailEnd type="triangle" w="med" len="med"/>
          </a:ln>
          <a:effectLst/>
        </p:spPr>
        <p:txBody>
          <a:bodyPr/>
          <a:lstStyle/>
          <a:p>
            <a:endParaRPr lang="en-US"/>
          </a:p>
        </p:txBody>
      </p:sp>
      <p:sp>
        <p:nvSpPr>
          <p:cNvPr id="215046" name="Line 6"/>
          <p:cNvSpPr>
            <a:spLocks noChangeShapeType="1"/>
          </p:cNvSpPr>
          <p:nvPr/>
        </p:nvSpPr>
        <p:spPr bwMode="auto">
          <a:xfrm flipH="1">
            <a:off x="3784600" y="6234113"/>
            <a:ext cx="1157288" cy="0"/>
          </a:xfrm>
          <a:prstGeom prst="line">
            <a:avLst/>
          </a:prstGeom>
          <a:noFill/>
          <a:ln w="9525">
            <a:solidFill>
              <a:schemeClr val="tx1"/>
            </a:solidFill>
            <a:round/>
            <a:headEnd/>
            <a:tailEnd type="triangle" w="med" len="med"/>
          </a:ln>
          <a:effectLst/>
        </p:spPr>
        <p:txBody>
          <a:bodyPr/>
          <a:lstStyle/>
          <a:p>
            <a:endParaRPr lang="en-US"/>
          </a:p>
        </p:txBody>
      </p:sp>
      <p:grpSp>
        <p:nvGrpSpPr>
          <p:cNvPr id="2" name="Group 7"/>
          <p:cNvGrpSpPr>
            <a:grpSpLocks/>
          </p:cNvGrpSpPr>
          <p:nvPr/>
        </p:nvGrpSpPr>
        <p:grpSpPr bwMode="auto">
          <a:xfrm>
            <a:off x="2514600" y="979488"/>
            <a:ext cx="2708275" cy="590550"/>
            <a:chOff x="431" y="3067"/>
            <a:chExt cx="4082" cy="545"/>
          </a:xfrm>
        </p:grpSpPr>
        <p:sp>
          <p:nvSpPr>
            <p:cNvPr id="215048" name="AutoShape 8"/>
            <p:cNvSpPr>
              <a:spLocks noChangeArrowheads="1"/>
            </p:cNvSpPr>
            <p:nvPr/>
          </p:nvSpPr>
          <p:spPr bwMode="auto">
            <a:xfrm>
              <a:off x="431" y="3067"/>
              <a:ext cx="4082" cy="544"/>
            </a:xfrm>
            <a:prstGeom prst="rtTriangle">
              <a:avLst/>
            </a:prstGeom>
            <a:gradFill rotWithShape="1">
              <a:gsLst>
                <a:gs pos="0">
                  <a:srgbClr val="9933FF">
                    <a:gamma/>
                    <a:shade val="66275"/>
                    <a:invGamma/>
                  </a:srgbClr>
                </a:gs>
                <a:gs pos="50000">
                  <a:srgbClr val="9933FF"/>
                </a:gs>
                <a:gs pos="100000">
                  <a:srgbClr val="9933FF">
                    <a:gamma/>
                    <a:shade val="66275"/>
                    <a:invGamma/>
                  </a:srgbClr>
                </a:gs>
              </a:gsLst>
              <a:lin ang="2700000" scaled="1"/>
            </a:gradFill>
            <a:ln w="9525">
              <a:noFill/>
              <a:miter lim="800000"/>
              <a:headEnd/>
              <a:tailEnd/>
            </a:ln>
            <a:effectLst/>
            <a:scene3d>
              <a:camera prst="legacyObliqueTopLeft"/>
              <a:lightRig rig="legacyFlat3" dir="t"/>
            </a:scene3d>
            <a:sp3d extrusionH="430200" prstMaterial="legacyMatte">
              <a:bevelT w="13500" h="13500" prst="angle"/>
              <a:bevelB w="13500" h="13500" prst="angle"/>
              <a:extrusionClr>
                <a:srgbClr val="9933FF"/>
              </a:extrusionClr>
            </a:sp3d>
          </p:spPr>
          <p:txBody>
            <a:bodyPr wrap="none" anchor="ctr">
              <a:flatTx/>
            </a:bodyPr>
            <a:lstStyle/>
            <a:p>
              <a:endParaRPr lang="en-US"/>
            </a:p>
          </p:txBody>
        </p:sp>
        <p:sp>
          <p:nvSpPr>
            <p:cNvPr id="215049" name="AutoShape 9"/>
            <p:cNvSpPr>
              <a:spLocks noChangeArrowheads="1"/>
            </p:cNvSpPr>
            <p:nvPr/>
          </p:nvSpPr>
          <p:spPr bwMode="auto">
            <a:xfrm rot="10800000">
              <a:off x="431" y="3068"/>
              <a:ext cx="4082" cy="544"/>
            </a:xfrm>
            <a:prstGeom prst="rtTriangle">
              <a:avLst/>
            </a:prstGeom>
            <a:gradFill rotWithShape="1">
              <a:gsLst>
                <a:gs pos="0">
                  <a:srgbClr val="9933FF">
                    <a:gamma/>
                    <a:shade val="66275"/>
                    <a:invGamma/>
                  </a:srgbClr>
                </a:gs>
                <a:gs pos="50000">
                  <a:srgbClr val="9933FF"/>
                </a:gs>
                <a:gs pos="100000">
                  <a:srgbClr val="9933FF">
                    <a:gamma/>
                    <a:shade val="66275"/>
                    <a:invGamma/>
                  </a:srgbClr>
                </a:gs>
              </a:gsLst>
              <a:lin ang="2700000" scaled="1"/>
            </a:gradFill>
            <a:ln w="9525">
              <a:noFill/>
              <a:miter lim="800000"/>
              <a:headEnd/>
              <a:tailEnd/>
            </a:ln>
            <a:effectLst/>
            <a:scene3d>
              <a:camera prst="legacyObliqueTopLeft"/>
              <a:lightRig rig="legacyFlat3" dir="t"/>
            </a:scene3d>
            <a:sp3d extrusionH="430200" prstMaterial="legacyMatte">
              <a:bevelT w="13500" h="13500" prst="angle"/>
              <a:bevelB w="13500" h="13500" prst="angle"/>
              <a:extrusionClr>
                <a:srgbClr val="9933FF"/>
              </a:extrusionClr>
            </a:sp3d>
          </p:spPr>
          <p:txBody>
            <a:bodyPr rot="10800000" wrap="none" anchor="ctr">
              <a:flatTx/>
            </a:bodyPr>
            <a:lstStyle/>
            <a:p>
              <a:pPr algn="r"/>
              <a:r>
                <a:rPr lang="en-US" sz="1600" b="1" dirty="0">
                  <a:solidFill>
                    <a:srgbClr val="FFFF00"/>
                  </a:solidFill>
                  <a:latin typeface="Arial" pitchFamily="34" charset="0"/>
                </a:rPr>
                <a:t>PERSAINGAN GLOBAL</a:t>
              </a:r>
            </a:p>
          </p:txBody>
        </p:sp>
      </p:grpSp>
      <p:grpSp>
        <p:nvGrpSpPr>
          <p:cNvPr id="3" name="Group 10"/>
          <p:cNvGrpSpPr>
            <a:grpSpLocks/>
          </p:cNvGrpSpPr>
          <p:nvPr/>
        </p:nvGrpSpPr>
        <p:grpSpPr bwMode="auto">
          <a:xfrm>
            <a:off x="2438400" y="2198688"/>
            <a:ext cx="2971800" cy="685800"/>
            <a:chOff x="431" y="3067"/>
            <a:chExt cx="4082" cy="545"/>
          </a:xfrm>
        </p:grpSpPr>
        <p:sp>
          <p:nvSpPr>
            <p:cNvPr id="215051" name="AutoShape 11"/>
            <p:cNvSpPr>
              <a:spLocks noChangeArrowheads="1"/>
            </p:cNvSpPr>
            <p:nvPr/>
          </p:nvSpPr>
          <p:spPr bwMode="auto">
            <a:xfrm>
              <a:off x="431" y="3067"/>
              <a:ext cx="4082" cy="544"/>
            </a:xfrm>
            <a:prstGeom prst="rtTriangle">
              <a:avLst/>
            </a:prstGeom>
            <a:gradFill rotWithShape="0">
              <a:gsLst>
                <a:gs pos="0">
                  <a:srgbClr val="FF2121">
                    <a:gamma/>
                    <a:shade val="96471"/>
                    <a:invGamma/>
                  </a:srgbClr>
                </a:gs>
                <a:gs pos="50000">
                  <a:srgbClr val="FF2121"/>
                </a:gs>
                <a:gs pos="100000">
                  <a:srgbClr val="FF2121">
                    <a:gamma/>
                    <a:shade val="96471"/>
                    <a:invGamma/>
                  </a:srgbClr>
                </a:gs>
              </a:gsLst>
              <a:lin ang="2700000" scaled="1"/>
            </a:gradFill>
            <a:ln w="9525">
              <a:noFill/>
              <a:miter lim="800000"/>
              <a:headEnd/>
              <a:tailEnd/>
            </a:ln>
            <a:effectLst/>
            <a:scene3d>
              <a:camera prst="legacyObliqueTopLeft"/>
              <a:lightRig rig="legacyFlat3" dir="t"/>
            </a:scene3d>
            <a:sp3d extrusionH="430200" prstMaterial="legacyMatte">
              <a:bevelT w="13500" h="13500" prst="angle"/>
              <a:bevelB w="13500" h="13500" prst="angle"/>
              <a:extrusionClr>
                <a:srgbClr val="FF2121"/>
              </a:extrusionClr>
            </a:sp3d>
          </p:spPr>
          <p:txBody>
            <a:bodyPr wrap="none" anchor="ctr">
              <a:flatTx/>
            </a:bodyPr>
            <a:lstStyle/>
            <a:p>
              <a:pPr algn="ctr" eaLnBrk="1" hangingPunct="1"/>
              <a:endParaRPr lang="en-US" sz="1200" b="1">
                <a:solidFill>
                  <a:srgbClr val="000000"/>
                </a:solidFill>
                <a:latin typeface="Verdana" pitchFamily="34" charset="0"/>
              </a:endParaRPr>
            </a:p>
            <a:p>
              <a:pPr algn="ctr"/>
              <a:endParaRPr lang="en-US" sz="1200">
                <a:latin typeface="Verdana" pitchFamily="34" charset="0"/>
              </a:endParaRPr>
            </a:p>
          </p:txBody>
        </p:sp>
        <p:sp>
          <p:nvSpPr>
            <p:cNvPr id="215052" name="AutoShape 12"/>
            <p:cNvSpPr>
              <a:spLocks noChangeArrowheads="1"/>
            </p:cNvSpPr>
            <p:nvPr/>
          </p:nvSpPr>
          <p:spPr bwMode="auto">
            <a:xfrm rot="10800000">
              <a:off x="431" y="3068"/>
              <a:ext cx="4082" cy="544"/>
            </a:xfrm>
            <a:prstGeom prst="rtTriangle">
              <a:avLst/>
            </a:prstGeom>
            <a:gradFill rotWithShape="0">
              <a:gsLst>
                <a:gs pos="0">
                  <a:srgbClr val="FF2121">
                    <a:gamma/>
                    <a:shade val="96471"/>
                    <a:invGamma/>
                  </a:srgbClr>
                </a:gs>
                <a:gs pos="50000">
                  <a:srgbClr val="FF2121"/>
                </a:gs>
                <a:gs pos="100000">
                  <a:srgbClr val="FF2121">
                    <a:gamma/>
                    <a:shade val="96471"/>
                    <a:invGamma/>
                  </a:srgbClr>
                </a:gs>
              </a:gsLst>
              <a:lin ang="2700000" scaled="1"/>
            </a:gradFill>
            <a:ln w="9525">
              <a:noFill/>
              <a:miter lim="800000"/>
              <a:headEnd/>
              <a:tailEnd/>
            </a:ln>
            <a:effectLst/>
            <a:scene3d>
              <a:camera prst="legacyObliqueTopLeft"/>
              <a:lightRig rig="legacyFlat3" dir="t"/>
            </a:scene3d>
            <a:sp3d extrusionH="430200" prstMaterial="legacyMatte">
              <a:bevelT w="13500" h="13500" prst="angle"/>
              <a:bevelB w="13500" h="13500" prst="angle"/>
              <a:extrusionClr>
                <a:srgbClr val="FF2121"/>
              </a:extrusionClr>
            </a:sp3d>
          </p:spPr>
          <p:txBody>
            <a:bodyPr rot="10800000" wrap="none" anchor="ctr">
              <a:flatTx/>
            </a:bodyPr>
            <a:lstStyle/>
            <a:p>
              <a:pPr algn="r"/>
              <a:endParaRPr lang="en-US" sz="1600">
                <a:latin typeface="Arial" pitchFamily="34" charset="0"/>
              </a:endParaRPr>
            </a:p>
          </p:txBody>
        </p:sp>
      </p:grpSp>
      <p:sp>
        <p:nvSpPr>
          <p:cNvPr id="215053" name="Text Box 13"/>
          <p:cNvSpPr txBox="1">
            <a:spLocks noChangeArrowheads="1"/>
          </p:cNvSpPr>
          <p:nvPr/>
        </p:nvSpPr>
        <p:spPr bwMode="auto">
          <a:xfrm>
            <a:off x="2438400" y="2274888"/>
            <a:ext cx="2971800" cy="584775"/>
          </a:xfrm>
          <a:prstGeom prst="rect">
            <a:avLst/>
          </a:prstGeom>
          <a:noFill/>
          <a:ln w="9525">
            <a:noFill/>
            <a:miter lim="800000"/>
            <a:headEnd/>
            <a:tailEnd/>
          </a:ln>
          <a:effectLst/>
        </p:spPr>
        <p:txBody>
          <a:bodyPr>
            <a:spAutoFit/>
          </a:bodyPr>
          <a:lstStyle/>
          <a:p>
            <a:pPr algn="ctr"/>
            <a:r>
              <a:rPr lang="en-US" altLang="zh-CN" sz="1600" b="1" dirty="0">
                <a:solidFill>
                  <a:srgbClr val="FFFF00"/>
                </a:solidFill>
                <a:latin typeface="Arial" pitchFamily="34" charset="0"/>
                <a:ea typeface="SimSun" pitchFamily="2" charset="-122"/>
              </a:rPr>
              <a:t>PERUBAHAN LINGKUNGAN </a:t>
            </a:r>
            <a:endParaRPr lang="en-US" altLang="zh-CN" sz="1600" b="1" dirty="0" smtClean="0">
              <a:solidFill>
                <a:srgbClr val="FFFF00"/>
              </a:solidFill>
              <a:latin typeface="Arial" pitchFamily="34" charset="0"/>
              <a:ea typeface="SimSun" pitchFamily="2" charset="-122"/>
            </a:endParaRPr>
          </a:p>
          <a:p>
            <a:pPr algn="ctr"/>
            <a:r>
              <a:rPr lang="en-US" sz="1600" b="1" dirty="0" smtClean="0">
                <a:solidFill>
                  <a:srgbClr val="FFFF00"/>
                </a:solidFill>
                <a:latin typeface="Arial" pitchFamily="34" charset="0"/>
                <a:ea typeface="SimSun" pitchFamily="2" charset="-122"/>
              </a:rPr>
              <a:t>ORGANISASI</a:t>
            </a:r>
            <a:endParaRPr lang="en-US" sz="1600" b="1" dirty="0">
              <a:solidFill>
                <a:srgbClr val="FFFF00"/>
              </a:solidFill>
              <a:latin typeface="Arial" pitchFamily="34" charset="0"/>
            </a:endParaRPr>
          </a:p>
        </p:txBody>
      </p:sp>
      <p:grpSp>
        <p:nvGrpSpPr>
          <p:cNvPr id="4" name="Group 14"/>
          <p:cNvGrpSpPr>
            <a:grpSpLocks/>
          </p:cNvGrpSpPr>
          <p:nvPr/>
        </p:nvGrpSpPr>
        <p:grpSpPr bwMode="auto">
          <a:xfrm>
            <a:off x="2743200" y="3417888"/>
            <a:ext cx="2484438" cy="666750"/>
            <a:chOff x="431" y="3067"/>
            <a:chExt cx="4082" cy="545"/>
          </a:xfrm>
        </p:grpSpPr>
        <p:sp>
          <p:nvSpPr>
            <p:cNvPr id="215055" name="AutoShape 15"/>
            <p:cNvSpPr>
              <a:spLocks noChangeArrowheads="1"/>
            </p:cNvSpPr>
            <p:nvPr/>
          </p:nvSpPr>
          <p:spPr bwMode="auto">
            <a:xfrm>
              <a:off x="431" y="3067"/>
              <a:ext cx="4082" cy="544"/>
            </a:xfrm>
            <a:prstGeom prst="rtTriangle">
              <a:avLst/>
            </a:prstGeom>
            <a:gradFill rotWithShape="0">
              <a:gsLst>
                <a:gs pos="0">
                  <a:srgbClr val="FF33CC">
                    <a:gamma/>
                    <a:shade val="46275"/>
                    <a:invGamma/>
                  </a:srgbClr>
                </a:gs>
                <a:gs pos="50000">
                  <a:srgbClr val="FF33CC"/>
                </a:gs>
                <a:gs pos="100000">
                  <a:srgbClr val="FF33CC">
                    <a:gamma/>
                    <a:shade val="46275"/>
                    <a:invGamma/>
                  </a:srgbClr>
                </a:gs>
              </a:gsLst>
              <a:lin ang="18900000" scaled="1"/>
            </a:gradFill>
            <a:ln w="9525">
              <a:noFill/>
              <a:miter lim="800000"/>
              <a:headEnd/>
              <a:tailEnd/>
            </a:ln>
            <a:effectLst/>
            <a:scene3d>
              <a:camera prst="legacyObliqueTopLeft"/>
              <a:lightRig rig="legacyFlat3" dir="t"/>
            </a:scene3d>
            <a:sp3d extrusionH="430200" prstMaterial="legacyMatte">
              <a:bevelT w="13500" h="13500" prst="angle"/>
              <a:bevelB w="13500" h="13500" prst="angle"/>
              <a:extrusionClr>
                <a:srgbClr val="FF33CC"/>
              </a:extrusionClr>
            </a:sp3d>
          </p:spPr>
          <p:txBody>
            <a:bodyPr wrap="none" anchor="ctr">
              <a:flatTx/>
            </a:bodyPr>
            <a:lstStyle/>
            <a:p>
              <a:endParaRPr lang="en-US"/>
            </a:p>
          </p:txBody>
        </p:sp>
        <p:sp>
          <p:nvSpPr>
            <p:cNvPr id="215056" name="AutoShape 16"/>
            <p:cNvSpPr>
              <a:spLocks noChangeArrowheads="1"/>
            </p:cNvSpPr>
            <p:nvPr/>
          </p:nvSpPr>
          <p:spPr bwMode="auto">
            <a:xfrm rot="10800000">
              <a:off x="431" y="3068"/>
              <a:ext cx="4082" cy="544"/>
            </a:xfrm>
            <a:prstGeom prst="rtTriangle">
              <a:avLst/>
            </a:prstGeom>
            <a:gradFill rotWithShape="0">
              <a:gsLst>
                <a:gs pos="0">
                  <a:srgbClr val="FF33CC">
                    <a:gamma/>
                    <a:shade val="46275"/>
                    <a:invGamma/>
                  </a:srgbClr>
                </a:gs>
                <a:gs pos="50000">
                  <a:srgbClr val="FF33CC"/>
                </a:gs>
                <a:gs pos="100000">
                  <a:srgbClr val="FF33CC">
                    <a:gamma/>
                    <a:shade val="46275"/>
                    <a:invGamma/>
                  </a:srgbClr>
                </a:gs>
              </a:gsLst>
              <a:lin ang="18900000" scaled="1"/>
            </a:gradFill>
            <a:ln w="9525">
              <a:noFill/>
              <a:miter lim="800000"/>
              <a:headEnd/>
              <a:tailEnd/>
            </a:ln>
            <a:effectLst/>
            <a:scene3d>
              <a:camera prst="legacyObliqueTopLeft"/>
              <a:lightRig rig="legacyFlat3" dir="t"/>
            </a:scene3d>
            <a:sp3d extrusionH="430200" prstMaterial="legacyMatte">
              <a:bevelT w="13500" h="13500" prst="angle"/>
              <a:bevelB w="13500" h="13500" prst="angle"/>
              <a:extrusionClr>
                <a:srgbClr val="FF33CC"/>
              </a:extrusionClr>
            </a:sp3d>
          </p:spPr>
          <p:txBody>
            <a:bodyPr rot="10800000" wrap="none" anchor="ctr">
              <a:flatTx/>
            </a:bodyPr>
            <a:lstStyle/>
            <a:p>
              <a:pPr algn="r"/>
              <a:endParaRPr lang="en-US" sz="1600">
                <a:latin typeface="Arial" pitchFamily="34" charset="0"/>
              </a:endParaRPr>
            </a:p>
          </p:txBody>
        </p:sp>
      </p:grpSp>
      <p:sp>
        <p:nvSpPr>
          <p:cNvPr id="215057" name="Text Box 17"/>
          <p:cNvSpPr txBox="1">
            <a:spLocks noChangeArrowheads="1"/>
          </p:cNvSpPr>
          <p:nvPr/>
        </p:nvSpPr>
        <p:spPr bwMode="auto">
          <a:xfrm>
            <a:off x="3017838" y="3417888"/>
            <a:ext cx="2163762" cy="581025"/>
          </a:xfrm>
          <a:prstGeom prst="rect">
            <a:avLst/>
          </a:prstGeom>
          <a:noFill/>
          <a:ln w="9525">
            <a:noFill/>
            <a:miter lim="800000"/>
            <a:headEnd/>
            <a:tailEnd/>
          </a:ln>
          <a:effectLst/>
        </p:spPr>
        <p:txBody>
          <a:bodyPr>
            <a:spAutoFit/>
          </a:bodyPr>
          <a:lstStyle/>
          <a:p>
            <a:pPr algn="ctr"/>
            <a:r>
              <a:rPr lang="en-US" altLang="zh-CN" sz="1600" b="1">
                <a:solidFill>
                  <a:srgbClr val="FFFF00"/>
                </a:solidFill>
                <a:latin typeface="Arial" pitchFamily="34" charset="0"/>
                <a:ea typeface="SimSun" pitchFamily="2" charset="-122"/>
              </a:rPr>
              <a:t>PENYUSUNAN STRATEGI BISNIS</a:t>
            </a:r>
            <a:endParaRPr lang="en-US" sz="1600" b="1">
              <a:solidFill>
                <a:srgbClr val="FFFF00"/>
              </a:solidFill>
              <a:latin typeface="Arial" pitchFamily="34" charset="0"/>
            </a:endParaRPr>
          </a:p>
        </p:txBody>
      </p:sp>
      <p:sp>
        <p:nvSpPr>
          <p:cNvPr id="215058" name="Oval 18"/>
          <p:cNvSpPr>
            <a:spLocks noChangeArrowheads="1"/>
          </p:cNvSpPr>
          <p:nvPr/>
        </p:nvSpPr>
        <p:spPr bwMode="auto">
          <a:xfrm rot="587350">
            <a:off x="4648200" y="4457700"/>
            <a:ext cx="2055813" cy="914400"/>
          </a:xfrm>
          <a:prstGeom prst="ellipse">
            <a:avLst/>
          </a:prstGeom>
          <a:gradFill rotWithShape="1">
            <a:gsLst>
              <a:gs pos="0">
                <a:srgbClr val="66FF33">
                  <a:gamma/>
                  <a:shade val="46275"/>
                  <a:invGamma/>
                </a:srgbClr>
              </a:gs>
              <a:gs pos="50000">
                <a:srgbClr val="66FF33"/>
              </a:gs>
              <a:gs pos="100000">
                <a:srgbClr val="66FF33">
                  <a:gamma/>
                  <a:shade val="46275"/>
                  <a:invGamma/>
                </a:srgbClr>
              </a:gs>
            </a:gsLst>
            <a:lin ang="5400000" scaled="1"/>
          </a:gradFill>
          <a:ln w="9525">
            <a:round/>
            <a:headEnd/>
            <a:tailEnd/>
          </a:ln>
          <a:effectLst/>
          <a:scene3d>
            <a:camera prst="legacyPerspectiveFront">
              <a:rot lat="1500000" lon="20099999" rev="0"/>
            </a:camera>
            <a:lightRig rig="legacyFlat4" dir="t"/>
          </a:scene3d>
          <a:sp3d extrusionH="430200" prstMaterial="legacyMatte">
            <a:bevelT w="13500" h="13500" prst="angle"/>
            <a:bevelB w="13500" h="13500" prst="angle"/>
            <a:extrusionClr>
              <a:srgbClr val="66FF33"/>
            </a:extrusionClr>
          </a:sp3d>
        </p:spPr>
        <p:txBody>
          <a:bodyPr wrap="none" anchor="ctr">
            <a:flatTx/>
          </a:bodyPr>
          <a:lstStyle/>
          <a:p>
            <a:endParaRPr lang="en-US"/>
          </a:p>
        </p:txBody>
      </p:sp>
      <p:sp>
        <p:nvSpPr>
          <p:cNvPr id="215059" name="Text Box 19"/>
          <p:cNvSpPr txBox="1">
            <a:spLocks noChangeArrowheads="1"/>
          </p:cNvSpPr>
          <p:nvPr/>
        </p:nvSpPr>
        <p:spPr bwMode="auto">
          <a:xfrm>
            <a:off x="4572000" y="4560888"/>
            <a:ext cx="2163763" cy="581025"/>
          </a:xfrm>
          <a:prstGeom prst="rect">
            <a:avLst/>
          </a:prstGeom>
          <a:noFill/>
          <a:ln w="9525">
            <a:noFill/>
            <a:miter lim="800000"/>
            <a:headEnd/>
            <a:tailEnd/>
          </a:ln>
          <a:effectLst/>
        </p:spPr>
        <p:txBody>
          <a:bodyPr>
            <a:spAutoFit/>
          </a:bodyPr>
          <a:lstStyle/>
          <a:p>
            <a:pPr algn="ctr"/>
            <a:r>
              <a:rPr lang="en-US" altLang="zh-CN" sz="1600" b="1">
                <a:solidFill>
                  <a:srgbClr val="000000"/>
                </a:solidFill>
                <a:latin typeface="Arial" pitchFamily="34" charset="0"/>
                <a:ea typeface="SimSun" pitchFamily="2" charset="-122"/>
              </a:rPr>
              <a:t>Lingkungan Eksternal</a:t>
            </a:r>
            <a:endParaRPr lang="en-US" sz="1600" b="1">
              <a:solidFill>
                <a:srgbClr val="000000"/>
              </a:solidFill>
              <a:latin typeface="Arial" pitchFamily="34" charset="0"/>
            </a:endParaRPr>
          </a:p>
        </p:txBody>
      </p:sp>
      <p:sp>
        <p:nvSpPr>
          <p:cNvPr id="215060" name="Oval 20"/>
          <p:cNvSpPr>
            <a:spLocks noChangeArrowheads="1"/>
          </p:cNvSpPr>
          <p:nvPr/>
        </p:nvSpPr>
        <p:spPr bwMode="auto">
          <a:xfrm rot="587350">
            <a:off x="1219200" y="4457700"/>
            <a:ext cx="2055813" cy="914400"/>
          </a:xfrm>
          <a:prstGeom prst="ellipse">
            <a:avLst/>
          </a:prstGeom>
          <a:solidFill>
            <a:srgbClr val="99FF79">
              <a:alpha val="99001"/>
            </a:srgbClr>
          </a:solidFill>
          <a:ln w="9525">
            <a:round/>
            <a:headEnd/>
            <a:tailEnd/>
          </a:ln>
          <a:effectLst/>
          <a:scene3d>
            <a:camera prst="legacyPerspectiveFront">
              <a:rot lat="1500000" lon="20099999" rev="0"/>
            </a:camera>
            <a:lightRig rig="legacyFlat4" dir="t"/>
          </a:scene3d>
          <a:sp3d extrusionH="430200" prstMaterial="legacyMatte">
            <a:bevelT w="13500" h="13500" prst="angle"/>
            <a:bevelB w="13500" h="13500" prst="angle"/>
            <a:extrusionClr>
              <a:srgbClr val="99FF79"/>
            </a:extrusionClr>
          </a:sp3d>
        </p:spPr>
        <p:txBody>
          <a:bodyPr wrap="none" anchor="ctr">
            <a:flatTx/>
          </a:bodyPr>
          <a:lstStyle/>
          <a:p>
            <a:endParaRPr lang="en-US"/>
          </a:p>
        </p:txBody>
      </p:sp>
      <p:sp>
        <p:nvSpPr>
          <p:cNvPr id="215061" name="Text Box 21"/>
          <p:cNvSpPr txBox="1">
            <a:spLocks noChangeArrowheads="1"/>
          </p:cNvSpPr>
          <p:nvPr/>
        </p:nvSpPr>
        <p:spPr bwMode="auto">
          <a:xfrm>
            <a:off x="1143000" y="4637088"/>
            <a:ext cx="2163763" cy="581025"/>
          </a:xfrm>
          <a:prstGeom prst="rect">
            <a:avLst/>
          </a:prstGeom>
          <a:noFill/>
          <a:ln w="9525">
            <a:noFill/>
            <a:miter lim="800000"/>
            <a:headEnd/>
            <a:tailEnd/>
          </a:ln>
          <a:effectLst/>
        </p:spPr>
        <p:txBody>
          <a:bodyPr>
            <a:spAutoFit/>
          </a:bodyPr>
          <a:lstStyle/>
          <a:p>
            <a:pPr algn="ctr"/>
            <a:r>
              <a:rPr lang="en-US" altLang="zh-CN" sz="1600" b="1">
                <a:solidFill>
                  <a:srgbClr val="000000"/>
                </a:solidFill>
                <a:latin typeface="Arial" pitchFamily="34" charset="0"/>
                <a:ea typeface="SimSun" pitchFamily="2" charset="-122"/>
              </a:rPr>
              <a:t>Lingkungan </a:t>
            </a:r>
          </a:p>
          <a:p>
            <a:pPr algn="ctr"/>
            <a:r>
              <a:rPr lang="en-US" altLang="zh-CN" sz="1600" b="1">
                <a:solidFill>
                  <a:srgbClr val="000000"/>
                </a:solidFill>
                <a:latin typeface="Arial" pitchFamily="34" charset="0"/>
                <a:ea typeface="SimSun" pitchFamily="2" charset="-122"/>
              </a:rPr>
              <a:t>Internal</a:t>
            </a:r>
            <a:endParaRPr lang="en-US" sz="1600" b="1">
              <a:solidFill>
                <a:srgbClr val="000000"/>
              </a:solidFill>
              <a:latin typeface="Arial" pitchFamily="34" charset="0"/>
            </a:endParaRPr>
          </a:p>
        </p:txBody>
      </p:sp>
      <p:grpSp>
        <p:nvGrpSpPr>
          <p:cNvPr id="5" name="Group 22"/>
          <p:cNvGrpSpPr>
            <a:grpSpLocks/>
          </p:cNvGrpSpPr>
          <p:nvPr/>
        </p:nvGrpSpPr>
        <p:grpSpPr bwMode="auto">
          <a:xfrm>
            <a:off x="2743200" y="6008688"/>
            <a:ext cx="2590800" cy="609600"/>
            <a:chOff x="431" y="3067"/>
            <a:chExt cx="4082" cy="545"/>
          </a:xfrm>
        </p:grpSpPr>
        <p:sp>
          <p:nvSpPr>
            <p:cNvPr id="215063" name="AutoShape 23"/>
            <p:cNvSpPr>
              <a:spLocks noChangeArrowheads="1"/>
            </p:cNvSpPr>
            <p:nvPr/>
          </p:nvSpPr>
          <p:spPr bwMode="auto">
            <a:xfrm>
              <a:off x="431" y="3067"/>
              <a:ext cx="4082" cy="544"/>
            </a:xfrm>
            <a:prstGeom prst="rtTriangle">
              <a:avLst/>
            </a:prstGeom>
            <a:gradFill rotWithShape="0">
              <a:gsLst>
                <a:gs pos="0">
                  <a:srgbClr val="CC66FF">
                    <a:gamma/>
                    <a:shade val="46275"/>
                    <a:invGamma/>
                  </a:srgbClr>
                </a:gs>
                <a:gs pos="50000">
                  <a:srgbClr val="CC66FF"/>
                </a:gs>
                <a:gs pos="100000">
                  <a:srgbClr val="CC66FF">
                    <a:gamma/>
                    <a:shade val="46275"/>
                    <a:invGamma/>
                  </a:srgbClr>
                </a:gs>
              </a:gsLst>
              <a:lin ang="2700000" scaled="1"/>
            </a:gradFill>
            <a:ln w="9525">
              <a:noFill/>
              <a:miter lim="800000"/>
              <a:headEnd/>
              <a:tailEnd/>
            </a:ln>
            <a:effectLst/>
            <a:scene3d>
              <a:camera prst="legacyObliqueTopLeft"/>
              <a:lightRig rig="legacyFlat3" dir="t"/>
            </a:scene3d>
            <a:sp3d extrusionH="430200" prstMaterial="legacyMatte">
              <a:bevelT w="13500" h="13500" prst="angle"/>
              <a:bevelB w="13500" h="13500" prst="angle"/>
              <a:extrusionClr>
                <a:srgbClr val="CC66FF"/>
              </a:extrusionClr>
            </a:sp3d>
          </p:spPr>
          <p:txBody>
            <a:bodyPr wrap="none" anchor="ctr">
              <a:flatTx/>
            </a:bodyPr>
            <a:lstStyle/>
            <a:p>
              <a:endParaRPr lang="en-US"/>
            </a:p>
          </p:txBody>
        </p:sp>
        <p:sp>
          <p:nvSpPr>
            <p:cNvPr id="215064" name="AutoShape 24"/>
            <p:cNvSpPr>
              <a:spLocks noChangeArrowheads="1"/>
            </p:cNvSpPr>
            <p:nvPr/>
          </p:nvSpPr>
          <p:spPr bwMode="auto">
            <a:xfrm rot="10800000">
              <a:off x="431" y="3068"/>
              <a:ext cx="4082" cy="544"/>
            </a:xfrm>
            <a:prstGeom prst="rtTriangle">
              <a:avLst/>
            </a:prstGeom>
            <a:gradFill rotWithShape="0">
              <a:gsLst>
                <a:gs pos="0">
                  <a:srgbClr val="CC66FF">
                    <a:gamma/>
                    <a:shade val="46275"/>
                    <a:invGamma/>
                  </a:srgbClr>
                </a:gs>
                <a:gs pos="50000">
                  <a:srgbClr val="CC66FF"/>
                </a:gs>
                <a:gs pos="100000">
                  <a:srgbClr val="CC66FF">
                    <a:gamma/>
                    <a:shade val="46275"/>
                    <a:invGamma/>
                  </a:srgbClr>
                </a:gs>
              </a:gsLst>
              <a:lin ang="2700000" scaled="1"/>
            </a:gradFill>
            <a:ln w="9525">
              <a:noFill/>
              <a:miter lim="800000"/>
              <a:headEnd/>
              <a:tailEnd/>
            </a:ln>
            <a:effectLst/>
            <a:scene3d>
              <a:camera prst="legacyObliqueTopLeft"/>
              <a:lightRig rig="legacyFlat3" dir="t"/>
            </a:scene3d>
            <a:sp3d extrusionH="430200" prstMaterial="legacyMatte">
              <a:bevelT w="13500" h="13500" prst="angle"/>
              <a:bevelB w="13500" h="13500" prst="angle"/>
              <a:extrusionClr>
                <a:srgbClr val="CC66FF"/>
              </a:extrusionClr>
            </a:sp3d>
          </p:spPr>
          <p:txBody>
            <a:bodyPr rot="10800000" wrap="none" anchor="ctr">
              <a:flatTx/>
            </a:bodyPr>
            <a:lstStyle/>
            <a:p>
              <a:pPr algn="r"/>
              <a:endParaRPr lang="en-US" sz="1600">
                <a:latin typeface="Arial" pitchFamily="34" charset="0"/>
              </a:endParaRPr>
            </a:p>
          </p:txBody>
        </p:sp>
      </p:grpSp>
      <p:sp>
        <p:nvSpPr>
          <p:cNvPr id="215065" name="Text Box 25"/>
          <p:cNvSpPr txBox="1">
            <a:spLocks noChangeArrowheads="1"/>
          </p:cNvSpPr>
          <p:nvPr/>
        </p:nvSpPr>
        <p:spPr bwMode="auto">
          <a:xfrm>
            <a:off x="2667000" y="6084888"/>
            <a:ext cx="2667000" cy="338554"/>
          </a:xfrm>
          <a:prstGeom prst="rect">
            <a:avLst/>
          </a:prstGeom>
          <a:noFill/>
          <a:ln w="9525">
            <a:noFill/>
            <a:miter lim="800000"/>
            <a:headEnd/>
            <a:tailEnd/>
          </a:ln>
          <a:effectLst/>
        </p:spPr>
        <p:txBody>
          <a:bodyPr>
            <a:spAutoFit/>
          </a:bodyPr>
          <a:lstStyle/>
          <a:p>
            <a:pPr algn="ctr"/>
            <a:r>
              <a:rPr lang="en-US" altLang="zh-CN" sz="1600" b="1" dirty="0" smtClean="0">
                <a:solidFill>
                  <a:srgbClr val="000000"/>
                </a:solidFill>
                <a:latin typeface="Arial" pitchFamily="34" charset="0"/>
                <a:ea typeface="SimSun" pitchFamily="2" charset="-122"/>
              </a:rPr>
              <a:t>PENGELOLAAN SDM</a:t>
            </a:r>
            <a:endParaRPr lang="en-US" sz="1600" b="1" dirty="0">
              <a:solidFill>
                <a:srgbClr val="000000"/>
              </a:solidFill>
              <a:latin typeface="Arial" pitchFamily="34" charset="0"/>
            </a:endParaRPr>
          </a:p>
        </p:txBody>
      </p:sp>
      <p:sp>
        <p:nvSpPr>
          <p:cNvPr id="215066" name="Oval 26"/>
          <p:cNvSpPr>
            <a:spLocks noChangeArrowheads="1"/>
          </p:cNvSpPr>
          <p:nvPr/>
        </p:nvSpPr>
        <p:spPr bwMode="auto">
          <a:xfrm>
            <a:off x="6629400" y="2808288"/>
            <a:ext cx="1676400" cy="1752600"/>
          </a:xfrm>
          <a:prstGeom prst="ellipse">
            <a:avLst/>
          </a:prstGeom>
          <a:gradFill rotWithShape="1">
            <a:gsLst>
              <a:gs pos="0">
                <a:srgbClr val="FF0066">
                  <a:gamma/>
                  <a:shade val="83137"/>
                  <a:invGamma/>
                </a:srgbClr>
              </a:gs>
              <a:gs pos="50000">
                <a:srgbClr val="FF0066"/>
              </a:gs>
              <a:gs pos="100000">
                <a:srgbClr val="FF0066">
                  <a:gamma/>
                  <a:shade val="83137"/>
                  <a:invGamma/>
                </a:srgbClr>
              </a:gs>
            </a:gsLst>
            <a:lin ang="5400000" scaled="1"/>
          </a:gradFill>
          <a:ln w="9525">
            <a:round/>
            <a:headEnd/>
            <a:tailEnd/>
          </a:ln>
          <a:effectLst/>
          <a:scene3d>
            <a:camera prst="legacyObliqueTopLeft"/>
            <a:lightRig rig="legacyFlat3" dir="t"/>
          </a:scene3d>
          <a:sp3d extrusionH="430200" prstMaterial="legacyMatte">
            <a:bevelT w="13500" h="13500" prst="angle"/>
            <a:bevelB w="13500" h="13500" prst="angle"/>
            <a:extrusionClr>
              <a:srgbClr val="FF0066"/>
            </a:extrusionClr>
          </a:sp3d>
        </p:spPr>
        <p:txBody>
          <a:bodyPr wrap="none" anchor="ctr">
            <a:flatTx/>
          </a:bodyPr>
          <a:lstStyle/>
          <a:p>
            <a:pPr algn="ctr"/>
            <a:r>
              <a:rPr lang="en-US" sz="1400" b="1" dirty="0">
                <a:solidFill>
                  <a:srgbClr val="000000"/>
                </a:solidFill>
                <a:latin typeface="Verdana" pitchFamily="34" charset="0"/>
              </a:rPr>
              <a:t>KEINGINAN</a:t>
            </a:r>
          </a:p>
          <a:p>
            <a:pPr algn="ctr"/>
            <a:r>
              <a:rPr lang="en-US" sz="1400" b="1" dirty="0">
                <a:solidFill>
                  <a:srgbClr val="000000"/>
                </a:solidFill>
                <a:latin typeface="Verdana" pitchFamily="34" charset="0"/>
              </a:rPr>
              <a:t> UNTUK </a:t>
            </a:r>
          </a:p>
          <a:p>
            <a:pPr algn="ctr"/>
            <a:r>
              <a:rPr lang="en-US" sz="1400" b="1" dirty="0">
                <a:solidFill>
                  <a:srgbClr val="000000"/>
                </a:solidFill>
                <a:latin typeface="Verdana" pitchFamily="34" charset="0"/>
              </a:rPr>
              <a:t>TETAP </a:t>
            </a:r>
          </a:p>
          <a:p>
            <a:pPr algn="ctr"/>
            <a:r>
              <a:rPr lang="en-US" sz="1400" b="1" dirty="0">
                <a:solidFill>
                  <a:srgbClr val="000000"/>
                </a:solidFill>
                <a:latin typeface="Verdana" pitchFamily="34" charset="0"/>
              </a:rPr>
              <a:t>SURVIVE</a:t>
            </a:r>
          </a:p>
        </p:txBody>
      </p:sp>
      <p:sp>
        <p:nvSpPr>
          <p:cNvPr id="215067" name="Rectangle 27"/>
          <p:cNvSpPr>
            <a:spLocks noChangeArrowheads="1"/>
          </p:cNvSpPr>
          <p:nvPr/>
        </p:nvSpPr>
        <p:spPr bwMode="auto">
          <a:xfrm>
            <a:off x="6858000" y="5627688"/>
            <a:ext cx="1676400" cy="990600"/>
          </a:xfrm>
          <a:prstGeom prst="rect">
            <a:avLst/>
          </a:prstGeom>
          <a:gradFill rotWithShape="1">
            <a:gsLst>
              <a:gs pos="0">
                <a:srgbClr val="FF9A05">
                  <a:gamma/>
                  <a:shade val="65490"/>
                  <a:invGamma/>
                </a:srgbClr>
              </a:gs>
              <a:gs pos="50000">
                <a:srgbClr val="FF9A05"/>
              </a:gs>
              <a:gs pos="100000">
                <a:srgbClr val="FF9A05">
                  <a:gamma/>
                  <a:shade val="65490"/>
                  <a:invGamma/>
                </a:srgbClr>
              </a:gs>
            </a:gsLst>
            <a:lin ang="2700000" scaled="1"/>
          </a:gradFill>
          <a:ln w="9525">
            <a:miter lim="800000"/>
            <a:headEnd/>
            <a:tailEnd/>
          </a:ln>
          <a:effectLst/>
          <a:scene3d>
            <a:camera prst="legacyObliqueTopLeft"/>
            <a:lightRig rig="legacyFlat3" dir="t"/>
          </a:scene3d>
          <a:sp3d extrusionH="430200" prstMaterial="legacyMatte">
            <a:bevelT w="13500" h="13500" prst="angle"/>
            <a:bevelB w="13500" h="13500" prst="angle"/>
            <a:extrusionClr>
              <a:srgbClr val="FF9A05"/>
            </a:extrusionClr>
          </a:sp3d>
        </p:spPr>
        <p:txBody>
          <a:bodyPr wrap="none" anchor="ctr">
            <a:flatTx/>
          </a:bodyPr>
          <a:lstStyle/>
          <a:p>
            <a:pPr algn="ctr"/>
            <a:r>
              <a:rPr lang="en-US" sz="1600" b="1" dirty="0" smtClean="0">
                <a:solidFill>
                  <a:srgbClr val="000000"/>
                </a:solidFill>
                <a:latin typeface="Arial" pitchFamily="34" charset="0"/>
              </a:rPr>
              <a:t>KOMPETENSI </a:t>
            </a:r>
          </a:p>
          <a:p>
            <a:pPr algn="ctr"/>
            <a:r>
              <a:rPr lang="en-US" sz="1600" b="1" dirty="0" smtClean="0">
                <a:solidFill>
                  <a:srgbClr val="000000"/>
                </a:solidFill>
                <a:latin typeface="Arial" pitchFamily="34" charset="0"/>
              </a:rPr>
              <a:t>INDIVIDU</a:t>
            </a:r>
            <a:endParaRPr lang="en-US" sz="1600" b="1" dirty="0">
              <a:solidFill>
                <a:srgbClr val="000000"/>
              </a:solidFill>
              <a:latin typeface="Arial" pitchFamily="34" charset="0"/>
            </a:endParaRPr>
          </a:p>
        </p:txBody>
      </p:sp>
      <p:sp>
        <p:nvSpPr>
          <p:cNvPr id="215068" name="AutoShape 28"/>
          <p:cNvSpPr>
            <a:spLocks noChangeArrowheads="1"/>
          </p:cNvSpPr>
          <p:nvPr/>
        </p:nvSpPr>
        <p:spPr bwMode="auto">
          <a:xfrm>
            <a:off x="3810000" y="1589088"/>
            <a:ext cx="304800" cy="457200"/>
          </a:xfrm>
          <a:prstGeom prst="downArrow">
            <a:avLst>
              <a:gd name="adj1" fmla="val 50000"/>
              <a:gd name="adj2" fmla="val 37500"/>
            </a:avLst>
          </a:prstGeom>
          <a:solidFill>
            <a:schemeClr val="accent1"/>
          </a:solidFill>
          <a:ln w="9525">
            <a:solidFill>
              <a:schemeClr val="tx1"/>
            </a:solidFill>
            <a:miter lim="800000"/>
            <a:headEnd/>
            <a:tailEnd/>
          </a:ln>
          <a:effectLst/>
        </p:spPr>
        <p:txBody>
          <a:bodyPr vert="eaVert" wrap="none" anchor="ctr"/>
          <a:lstStyle/>
          <a:p>
            <a:endParaRPr lang="en-US"/>
          </a:p>
        </p:txBody>
      </p:sp>
      <p:sp>
        <p:nvSpPr>
          <p:cNvPr id="215069" name="AutoShape 29"/>
          <p:cNvSpPr>
            <a:spLocks noChangeArrowheads="1"/>
          </p:cNvSpPr>
          <p:nvPr/>
        </p:nvSpPr>
        <p:spPr bwMode="auto">
          <a:xfrm>
            <a:off x="3810000" y="2884488"/>
            <a:ext cx="304800" cy="381000"/>
          </a:xfrm>
          <a:prstGeom prst="downArrow">
            <a:avLst>
              <a:gd name="adj1" fmla="val 50000"/>
              <a:gd name="adj2" fmla="val 31250"/>
            </a:avLst>
          </a:prstGeom>
          <a:solidFill>
            <a:schemeClr val="accent1"/>
          </a:solidFill>
          <a:ln w="9525">
            <a:solidFill>
              <a:schemeClr val="tx1"/>
            </a:solidFill>
            <a:miter lim="800000"/>
            <a:headEnd/>
            <a:tailEnd/>
          </a:ln>
          <a:effectLst/>
        </p:spPr>
        <p:txBody>
          <a:bodyPr vert="eaVert" wrap="none" anchor="ctr"/>
          <a:lstStyle/>
          <a:p>
            <a:endParaRPr lang="en-US"/>
          </a:p>
        </p:txBody>
      </p:sp>
      <p:sp>
        <p:nvSpPr>
          <p:cNvPr id="215070" name="AutoShape 30"/>
          <p:cNvSpPr>
            <a:spLocks noChangeArrowheads="1"/>
          </p:cNvSpPr>
          <p:nvPr/>
        </p:nvSpPr>
        <p:spPr bwMode="auto">
          <a:xfrm>
            <a:off x="3810000" y="4103688"/>
            <a:ext cx="304800" cy="1752600"/>
          </a:xfrm>
          <a:prstGeom prst="downArrow">
            <a:avLst>
              <a:gd name="adj1" fmla="val 50000"/>
              <a:gd name="adj2" fmla="val 161719"/>
            </a:avLst>
          </a:prstGeom>
          <a:solidFill>
            <a:schemeClr val="accent1"/>
          </a:solidFill>
          <a:ln w="9525">
            <a:solidFill>
              <a:schemeClr val="tx1"/>
            </a:solidFill>
            <a:miter lim="800000"/>
            <a:headEnd/>
            <a:tailEnd/>
          </a:ln>
          <a:effectLst/>
        </p:spPr>
        <p:txBody>
          <a:bodyPr vert="eaVert" wrap="none" anchor="ctr"/>
          <a:lstStyle/>
          <a:p>
            <a:endParaRPr lang="en-US"/>
          </a:p>
        </p:txBody>
      </p:sp>
      <p:sp>
        <p:nvSpPr>
          <p:cNvPr id="215071" name="AutoShape 31"/>
          <p:cNvSpPr>
            <a:spLocks noChangeArrowheads="1"/>
          </p:cNvSpPr>
          <p:nvPr/>
        </p:nvSpPr>
        <p:spPr bwMode="auto">
          <a:xfrm>
            <a:off x="1828800" y="3722688"/>
            <a:ext cx="838200" cy="609600"/>
          </a:xfrm>
          <a:custGeom>
            <a:avLst/>
            <a:gdLst>
              <a:gd name="G0" fmla="+- 15136 0 0"/>
              <a:gd name="G1" fmla="+- 3780 0 0"/>
              <a:gd name="G2" fmla="+- 12158 0 3780"/>
              <a:gd name="G3" fmla="+- G2 0 3780"/>
              <a:gd name="G4" fmla="*/ G3 32768 32059"/>
              <a:gd name="G5" fmla="*/ G4 1 2"/>
              <a:gd name="G6" fmla="+- 21600 0 15136"/>
              <a:gd name="G7" fmla="*/ G6 3780 6079"/>
              <a:gd name="G8" fmla="+- G7 15136 0"/>
              <a:gd name="T0" fmla="*/ 15136 w 21600"/>
              <a:gd name="T1" fmla="*/ 0 h 21600"/>
              <a:gd name="T2" fmla="*/ 15136 w 21600"/>
              <a:gd name="T3" fmla="*/ 12158 h 21600"/>
              <a:gd name="T4" fmla="*/ 2350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36" y="0"/>
                </a:lnTo>
                <a:lnTo>
                  <a:pt x="15136" y="3780"/>
                </a:lnTo>
                <a:lnTo>
                  <a:pt x="12427" y="3780"/>
                </a:lnTo>
                <a:cubicBezTo>
                  <a:pt x="5564" y="3780"/>
                  <a:pt x="0" y="7531"/>
                  <a:pt x="0" y="12158"/>
                </a:cubicBezTo>
                <a:lnTo>
                  <a:pt x="0" y="21600"/>
                </a:lnTo>
                <a:lnTo>
                  <a:pt x="4700" y="21600"/>
                </a:lnTo>
                <a:lnTo>
                  <a:pt x="4700" y="12158"/>
                </a:lnTo>
                <a:cubicBezTo>
                  <a:pt x="4700" y="10070"/>
                  <a:pt x="8159" y="8378"/>
                  <a:pt x="12427" y="8378"/>
                </a:cubicBezTo>
                <a:lnTo>
                  <a:pt x="15136" y="8378"/>
                </a:lnTo>
                <a:lnTo>
                  <a:pt x="15136" y="12158"/>
                </a:lnTo>
                <a:close/>
              </a:path>
            </a:pathLst>
          </a:custGeom>
          <a:solidFill>
            <a:schemeClr val="accent1"/>
          </a:solidFill>
          <a:ln w="9525">
            <a:solidFill>
              <a:schemeClr val="tx1"/>
            </a:solidFill>
            <a:miter lim="800000"/>
            <a:headEnd/>
            <a:tailEnd/>
          </a:ln>
          <a:effectLst/>
        </p:spPr>
        <p:txBody>
          <a:bodyPr wrap="none" anchor="ctr"/>
          <a:lstStyle/>
          <a:p>
            <a:endParaRPr lang="en-US"/>
          </a:p>
        </p:txBody>
      </p:sp>
      <p:sp>
        <p:nvSpPr>
          <p:cNvPr id="215072" name="AutoShape 32"/>
          <p:cNvSpPr>
            <a:spLocks noChangeArrowheads="1"/>
          </p:cNvSpPr>
          <p:nvPr/>
        </p:nvSpPr>
        <p:spPr bwMode="auto">
          <a:xfrm flipH="1">
            <a:off x="5197475" y="3722688"/>
            <a:ext cx="879475" cy="685800"/>
          </a:xfrm>
          <a:custGeom>
            <a:avLst/>
            <a:gdLst>
              <a:gd name="G0" fmla="+- 15136 0 0"/>
              <a:gd name="G1" fmla="+- 3780 0 0"/>
              <a:gd name="G2" fmla="+- 12158 0 3780"/>
              <a:gd name="G3" fmla="+- G2 0 3780"/>
              <a:gd name="G4" fmla="*/ G3 32768 32059"/>
              <a:gd name="G5" fmla="*/ G4 1 2"/>
              <a:gd name="G6" fmla="+- 21600 0 15136"/>
              <a:gd name="G7" fmla="*/ G6 3780 6079"/>
              <a:gd name="G8" fmla="+- G7 15136 0"/>
              <a:gd name="T0" fmla="*/ 15136 w 21600"/>
              <a:gd name="T1" fmla="*/ 0 h 21600"/>
              <a:gd name="T2" fmla="*/ 15136 w 21600"/>
              <a:gd name="T3" fmla="*/ 12158 h 21600"/>
              <a:gd name="T4" fmla="*/ 2350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36" y="0"/>
                </a:lnTo>
                <a:lnTo>
                  <a:pt x="15136" y="3780"/>
                </a:lnTo>
                <a:lnTo>
                  <a:pt x="12427" y="3780"/>
                </a:lnTo>
                <a:cubicBezTo>
                  <a:pt x="5564" y="3780"/>
                  <a:pt x="0" y="7531"/>
                  <a:pt x="0" y="12158"/>
                </a:cubicBezTo>
                <a:lnTo>
                  <a:pt x="0" y="21600"/>
                </a:lnTo>
                <a:lnTo>
                  <a:pt x="4700" y="21600"/>
                </a:lnTo>
                <a:lnTo>
                  <a:pt x="4700" y="12158"/>
                </a:lnTo>
                <a:cubicBezTo>
                  <a:pt x="4700" y="10070"/>
                  <a:pt x="8159" y="8378"/>
                  <a:pt x="12427" y="8378"/>
                </a:cubicBezTo>
                <a:lnTo>
                  <a:pt x="15136" y="8378"/>
                </a:lnTo>
                <a:lnTo>
                  <a:pt x="15136" y="12158"/>
                </a:lnTo>
                <a:close/>
              </a:path>
            </a:pathLst>
          </a:custGeom>
          <a:solidFill>
            <a:schemeClr val="accent1"/>
          </a:solidFill>
          <a:ln w="9525">
            <a:solidFill>
              <a:schemeClr val="tx1"/>
            </a:solidFill>
            <a:miter lim="800000"/>
            <a:headEnd/>
            <a:tailEnd/>
          </a:ln>
          <a:effectLst/>
        </p:spPr>
        <p:txBody>
          <a:bodyPr wrap="none" anchor="ctr"/>
          <a:lstStyle/>
          <a:p>
            <a:endParaRPr lang="en-US"/>
          </a:p>
        </p:txBody>
      </p:sp>
      <p:sp>
        <p:nvSpPr>
          <p:cNvPr id="215073" name="AutoShape 33"/>
          <p:cNvSpPr>
            <a:spLocks noChangeArrowheads="1"/>
          </p:cNvSpPr>
          <p:nvPr/>
        </p:nvSpPr>
        <p:spPr bwMode="auto">
          <a:xfrm>
            <a:off x="5334000" y="6084888"/>
            <a:ext cx="1295400" cy="381000"/>
          </a:xfrm>
          <a:prstGeom prst="rightArrow">
            <a:avLst>
              <a:gd name="adj1" fmla="val 50000"/>
              <a:gd name="adj2" fmla="val 85000"/>
            </a:avLst>
          </a:prstGeom>
          <a:solidFill>
            <a:schemeClr val="accent1"/>
          </a:solidFill>
          <a:ln w="9525">
            <a:solidFill>
              <a:schemeClr val="tx1"/>
            </a:solidFill>
            <a:miter lim="800000"/>
            <a:headEnd/>
            <a:tailEnd/>
          </a:ln>
          <a:effectLst/>
        </p:spPr>
        <p:txBody>
          <a:bodyPr wrap="none" anchor="ctr"/>
          <a:lstStyle/>
          <a:p>
            <a:endParaRPr lang="en-US"/>
          </a:p>
        </p:txBody>
      </p:sp>
      <p:sp>
        <p:nvSpPr>
          <p:cNvPr id="215074" name="AutoShape 34"/>
          <p:cNvSpPr>
            <a:spLocks noChangeArrowheads="1"/>
          </p:cNvSpPr>
          <p:nvPr/>
        </p:nvSpPr>
        <p:spPr bwMode="auto">
          <a:xfrm>
            <a:off x="7391400" y="4637088"/>
            <a:ext cx="304800" cy="762000"/>
          </a:xfrm>
          <a:prstGeom prst="upArrow">
            <a:avLst>
              <a:gd name="adj1" fmla="val 50000"/>
              <a:gd name="adj2" fmla="val 62500"/>
            </a:avLst>
          </a:prstGeom>
          <a:solidFill>
            <a:schemeClr val="accent1"/>
          </a:solidFill>
          <a:ln w="9525">
            <a:solidFill>
              <a:schemeClr val="tx1"/>
            </a:solidFill>
            <a:miter lim="800000"/>
            <a:headEnd/>
            <a:tailEnd/>
          </a:ln>
          <a:effectLst/>
        </p:spPr>
        <p:txBody>
          <a:bodyPr vert="eaVert" wrap="none" anchor="ctr"/>
          <a:lstStyle/>
          <a:p>
            <a:endParaRPr lang="en-US"/>
          </a:p>
        </p:txBody>
      </p:sp>
      <p:sp>
        <p:nvSpPr>
          <p:cNvPr id="215075" name="AutoShape 35"/>
          <p:cNvSpPr>
            <a:spLocks noChangeArrowheads="1"/>
          </p:cNvSpPr>
          <p:nvPr/>
        </p:nvSpPr>
        <p:spPr bwMode="auto">
          <a:xfrm>
            <a:off x="5257800" y="3341688"/>
            <a:ext cx="1295400" cy="381000"/>
          </a:xfrm>
          <a:prstGeom prst="rightArrow">
            <a:avLst>
              <a:gd name="adj1" fmla="val 50000"/>
              <a:gd name="adj2" fmla="val 85000"/>
            </a:avLst>
          </a:prstGeom>
          <a:solidFill>
            <a:schemeClr val="accent1"/>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15044"/>
                                        </p:tgtEl>
                                        <p:attrNameLst>
                                          <p:attrName>style.visibility</p:attrName>
                                        </p:attrNameLst>
                                      </p:cBhvr>
                                      <p:to>
                                        <p:strVal val="visible"/>
                                      </p:to>
                                    </p:set>
                                    <p:animEffect transition="in" filter="diamond(in)">
                                      <p:cBhvr>
                                        <p:cTn id="7" dur="2000"/>
                                        <p:tgtEl>
                                          <p:spTgt spid="21504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15046"/>
                                        </p:tgtEl>
                                        <p:attrNameLst>
                                          <p:attrName>style.visibility</p:attrName>
                                        </p:attrNameLst>
                                      </p:cBhvr>
                                      <p:to>
                                        <p:strVal val="visible"/>
                                      </p:to>
                                    </p:set>
                                    <p:animEffect transition="in" filter="wipe(down)">
                                      <p:cBhvr>
                                        <p:cTn id="10" dur="500"/>
                                        <p:tgtEl>
                                          <p:spTgt spid="215046"/>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15045"/>
                                        </p:tgtEl>
                                        <p:attrNameLst>
                                          <p:attrName>style.visibility</p:attrName>
                                        </p:attrNameLst>
                                      </p:cBhvr>
                                      <p:to>
                                        <p:strVal val="visible"/>
                                      </p:to>
                                    </p:set>
                                    <p:animEffect transition="in" filter="wipe(down)">
                                      <p:cBhvr>
                                        <p:cTn id="13" dur="500"/>
                                        <p:tgtEl>
                                          <p:spTgt spid="2150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4" grpId="0" animBg="1"/>
      <p:bldP spid="215045" grpId="0" animBg="1"/>
      <p:bldP spid="21504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Group 2"/>
          <p:cNvGrpSpPr>
            <a:grpSpLocks/>
          </p:cNvGrpSpPr>
          <p:nvPr/>
        </p:nvGrpSpPr>
        <p:grpSpPr bwMode="auto">
          <a:xfrm>
            <a:off x="1230313" y="1295400"/>
            <a:ext cx="6999287" cy="3709987"/>
            <a:chOff x="1938" y="8936"/>
            <a:chExt cx="8835" cy="3082"/>
          </a:xfrm>
        </p:grpSpPr>
        <p:sp>
          <p:nvSpPr>
            <p:cNvPr id="2051" name="Text Box 3"/>
            <p:cNvSpPr txBox="1">
              <a:spLocks noChangeArrowheads="1"/>
            </p:cNvSpPr>
            <p:nvPr/>
          </p:nvSpPr>
          <p:spPr bwMode="auto">
            <a:xfrm>
              <a:off x="1938" y="8936"/>
              <a:ext cx="8835" cy="3082"/>
            </a:xfrm>
            <a:prstGeom prst="rect">
              <a:avLst/>
            </a:prstGeom>
            <a:gradFill rotWithShape="0">
              <a:gsLst>
                <a:gs pos="0">
                  <a:srgbClr val="FFFFFF"/>
                </a:gs>
                <a:gs pos="100000">
                  <a:srgbClr val="C0C0C0"/>
                </a:gs>
              </a:gsLst>
              <a:lin ang="5400000" scaled="1"/>
            </a:gra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noProof="1" smtClean="0">
                  <a:ln>
                    <a:noFill/>
                  </a:ln>
                  <a:solidFill>
                    <a:schemeClr val="tx1"/>
                  </a:solidFill>
                  <a:effectLst/>
                  <a:latin typeface="Arial" pitchFamily="34" charset="0"/>
                </a:rPr>
                <a:t>               </a:t>
              </a:r>
              <a:r>
                <a:rPr kumimoji="0" lang="en-US" sz="1600" b="1" i="0" u="none" strike="noStrike" cap="none" normalizeH="0" baseline="0" noProof="1" smtClean="0">
                  <a:ln>
                    <a:noFill/>
                  </a:ln>
                  <a:solidFill>
                    <a:schemeClr val="tx1"/>
                  </a:solidFill>
                  <a:effectLst/>
                  <a:latin typeface="Calibri" pitchFamily="34" charset="0"/>
                </a:rPr>
                <a:t>Maksud                                Tindakan                                    Hasil </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600" b="1" i="0" u="none" strike="noStrike" cap="none" normalizeH="0" baseline="0" noProof="1"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600" b="1" i="0" u="none" strike="noStrike" cap="none" normalizeH="0" baseline="0" noProof="1"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600" b="1" i="0" u="none" strike="noStrike" cap="none" normalizeH="0" baseline="0" noProof="1"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600" b="1" i="0" u="none" strike="noStrike" cap="none" normalizeH="0" baseline="0" noProof="1"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600" b="1" i="0" u="none" strike="noStrike" cap="none" normalizeH="0" baseline="0" noProof="1"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600" b="1" i="0" u="none" strike="noStrike" cap="none" normalizeH="0" baseline="0" noProof="1"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600" b="1" i="0" u="none" strike="noStrike" cap="none" normalizeH="0" baseline="0" noProof="1"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noProof="1" smtClean="0">
                  <a:ln>
                    <a:noFill/>
                  </a:ln>
                  <a:solidFill>
                    <a:schemeClr val="tx1"/>
                  </a:solidFill>
                  <a:effectLst/>
                  <a:latin typeface="Times New Roman" pitchFamily="18" charset="0"/>
                </a:rPr>
                <a:t>Gambar Aliran Sebab Akibat dari Kompetensi</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noProof="1" smtClean="0">
                  <a:ln>
                    <a:noFill/>
                  </a:ln>
                  <a:solidFill>
                    <a:schemeClr val="tx1"/>
                  </a:solidFill>
                  <a:effectLst/>
                  <a:latin typeface="Calibri" pitchFamily="34" charset="0"/>
                </a:rPr>
                <a:t>Sumber: Spencer and Spencer (1993: 11)</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p:txBody>
        </p:sp>
        <p:sp>
          <p:nvSpPr>
            <p:cNvPr id="2052" name="Text Box 4"/>
            <p:cNvSpPr txBox="1">
              <a:spLocks noChangeArrowheads="1"/>
            </p:cNvSpPr>
            <p:nvPr/>
          </p:nvSpPr>
          <p:spPr bwMode="auto">
            <a:xfrm>
              <a:off x="2280" y="9396"/>
              <a:ext cx="2337" cy="1710"/>
            </a:xfrm>
            <a:prstGeom prst="rect">
              <a:avLst/>
            </a:prstGeom>
            <a:gradFill rotWithShape="0">
              <a:gsLst>
                <a:gs pos="0">
                  <a:srgbClr val="C0C0C0"/>
                </a:gs>
                <a:gs pos="100000">
                  <a:srgbClr val="FFFFFF"/>
                </a:gs>
              </a:gsLst>
              <a:lin ang="5400000" scaled="1"/>
            </a:gradFill>
            <a:ln w="9525">
              <a:solidFill>
                <a:srgbClr val="000000"/>
              </a:solidFill>
              <a:miter lim="800000"/>
              <a:headEnd/>
              <a:tailEnd/>
            </a:ln>
            <a:effectLst>
              <a:outerShdw dist="35921" dir="2700000" algn="ctr" rotWithShape="0">
                <a:srgbClr val="80808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noProof="1" smtClean="0">
                  <a:ln>
                    <a:noFill/>
                  </a:ln>
                  <a:solidFill>
                    <a:schemeClr val="tx1"/>
                  </a:solidFill>
                  <a:effectLst/>
                  <a:latin typeface="Times New Roman" pitchFamily="18" charset="0"/>
                </a:rPr>
                <a:t>Karakteristik Individu</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noProof="1"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noProof="1"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noProof="1"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noProof="1" smtClean="0">
                  <a:ln>
                    <a:noFill/>
                  </a:ln>
                  <a:solidFill>
                    <a:schemeClr val="tx1"/>
                  </a:solidFill>
                  <a:effectLst/>
                  <a:latin typeface="Times New Roman" pitchFamily="18" charset="0"/>
                </a:rPr>
                <a:t>(Watak, Konsep Diri, Pengetahuan)</a:t>
              </a:r>
              <a:endParaRPr kumimoji="0" lang="en-US" sz="1600" b="0" i="0" u="none" strike="noStrike" cap="none" normalizeH="0" baseline="0" dirty="0" smtClean="0">
                <a:ln>
                  <a:noFill/>
                </a:ln>
                <a:solidFill>
                  <a:schemeClr val="tx1"/>
                </a:solidFill>
                <a:effectLst/>
                <a:latin typeface="Arial" pitchFamily="34" charset="0"/>
              </a:endParaRPr>
            </a:p>
          </p:txBody>
        </p:sp>
        <p:sp>
          <p:nvSpPr>
            <p:cNvPr id="2053" name="Text Box 5"/>
            <p:cNvSpPr txBox="1">
              <a:spLocks noChangeArrowheads="1"/>
            </p:cNvSpPr>
            <p:nvPr/>
          </p:nvSpPr>
          <p:spPr bwMode="auto">
            <a:xfrm>
              <a:off x="5244" y="9396"/>
              <a:ext cx="2337" cy="1710"/>
            </a:xfrm>
            <a:prstGeom prst="rect">
              <a:avLst/>
            </a:prstGeom>
            <a:gradFill rotWithShape="0">
              <a:gsLst>
                <a:gs pos="0">
                  <a:srgbClr val="C0C0C0"/>
                </a:gs>
                <a:gs pos="100000">
                  <a:srgbClr val="FFFFFF"/>
                </a:gs>
              </a:gsLst>
              <a:lin ang="5400000" scaled="1"/>
            </a:gradFill>
            <a:ln w="9525">
              <a:solidFill>
                <a:srgbClr val="000000"/>
              </a:solidFill>
              <a:miter lim="800000"/>
              <a:headEnd/>
              <a:tailEnd/>
            </a:ln>
            <a:effectLst>
              <a:outerShdw dist="35921" dir="2700000" algn="ctr" rotWithShape="0">
                <a:srgbClr val="80808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noProof="1" smtClean="0">
                  <a:ln>
                    <a:noFill/>
                  </a:ln>
                  <a:solidFill>
                    <a:schemeClr val="tx1"/>
                  </a:solidFill>
                  <a:effectLst/>
                  <a:latin typeface="Times New Roman" pitchFamily="18" charset="0"/>
                </a:rPr>
                <a:t>Sikap dan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noProof="1" smtClean="0">
                  <a:ln>
                    <a:noFill/>
                  </a:ln>
                  <a:solidFill>
                    <a:schemeClr val="tx1"/>
                  </a:solidFill>
                  <a:effectLst/>
                  <a:latin typeface="Times New Roman" pitchFamily="18" charset="0"/>
                </a:rPr>
                <a:t>Perilaku</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noProof="1"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noProof="1"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noProof="1"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noProof="1" smtClean="0">
                  <a:ln>
                    <a:noFill/>
                  </a:ln>
                  <a:solidFill>
                    <a:schemeClr val="tx1"/>
                  </a:solidFill>
                  <a:effectLst/>
                  <a:latin typeface="Times New Roman" pitchFamily="18" charset="0"/>
                </a:rPr>
                <a:t>(Motif)</a:t>
              </a:r>
              <a:endParaRPr kumimoji="0" lang="en-US" sz="1600" b="0" i="0" u="none" strike="noStrike" cap="none" normalizeH="0" baseline="0" dirty="0" smtClean="0">
                <a:ln>
                  <a:noFill/>
                </a:ln>
                <a:solidFill>
                  <a:schemeClr val="tx1"/>
                </a:solidFill>
                <a:effectLst/>
                <a:latin typeface="Arial" pitchFamily="34" charset="0"/>
              </a:endParaRPr>
            </a:p>
          </p:txBody>
        </p:sp>
        <p:sp>
          <p:nvSpPr>
            <p:cNvPr id="2054" name="Text Box 6"/>
            <p:cNvSpPr txBox="1">
              <a:spLocks noChangeArrowheads="1"/>
            </p:cNvSpPr>
            <p:nvPr/>
          </p:nvSpPr>
          <p:spPr bwMode="auto">
            <a:xfrm>
              <a:off x="8208" y="9396"/>
              <a:ext cx="2337" cy="1710"/>
            </a:xfrm>
            <a:prstGeom prst="rect">
              <a:avLst/>
            </a:prstGeom>
            <a:gradFill rotWithShape="0">
              <a:gsLst>
                <a:gs pos="0">
                  <a:srgbClr val="C0C0C0"/>
                </a:gs>
                <a:gs pos="100000">
                  <a:srgbClr val="FFFFFF"/>
                </a:gs>
              </a:gsLst>
              <a:lin ang="5400000" scaled="1"/>
            </a:gradFill>
            <a:ln w="9525">
              <a:solidFill>
                <a:srgbClr val="000000"/>
              </a:solidFill>
              <a:miter lim="800000"/>
              <a:headEnd/>
              <a:tailEnd/>
            </a:ln>
            <a:effectLst>
              <a:outerShdw dist="35921" dir="2700000" algn="ctr" rotWithShape="0">
                <a:srgbClr val="808080"/>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noProof="1" smtClean="0">
                  <a:ln>
                    <a:noFill/>
                  </a:ln>
                  <a:solidFill>
                    <a:schemeClr val="tx1"/>
                  </a:solidFill>
                  <a:effectLst/>
                  <a:latin typeface="Times New Roman" pitchFamily="18" charset="0"/>
                </a:rPr>
                <a:t>Kinerja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noProof="1" smtClean="0">
                  <a:ln>
                    <a:noFill/>
                  </a:ln>
                  <a:solidFill>
                    <a:schemeClr val="tx1"/>
                  </a:solidFill>
                  <a:effectLst/>
                  <a:latin typeface="Times New Roman" pitchFamily="18" charset="0"/>
                </a:rPr>
                <a:t>Pekerjaan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noProof="1"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noProof="1"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noProof="1"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noProof="1" smtClean="0">
                  <a:ln>
                    <a:noFill/>
                  </a:ln>
                  <a:solidFill>
                    <a:schemeClr val="tx1"/>
                  </a:solidFill>
                  <a:effectLst/>
                  <a:latin typeface="Times New Roman" pitchFamily="18" charset="0"/>
                </a:rPr>
                <a:t>(Keterampilan)</a:t>
              </a:r>
              <a:endParaRPr kumimoji="0" lang="en-US" sz="1600" b="0" i="0" u="none" strike="noStrike" cap="none" normalizeH="0" baseline="0" dirty="0" smtClean="0">
                <a:ln>
                  <a:noFill/>
                </a:ln>
                <a:solidFill>
                  <a:schemeClr val="tx1"/>
                </a:solidFill>
                <a:effectLst/>
                <a:latin typeface="Arial" pitchFamily="34" charset="0"/>
              </a:endParaRPr>
            </a:p>
          </p:txBody>
        </p:sp>
        <p:sp>
          <p:nvSpPr>
            <p:cNvPr id="2055" name="AutoShape 7"/>
            <p:cNvSpPr>
              <a:spLocks noChangeArrowheads="1"/>
            </p:cNvSpPr>
            <p:nvPr/>
          </p:nvSpPr>
          <p:spPr bwMode="auto">
            <a:xfrm>
              <a:off x="4617" y="10080"/>
              <a:ext cx="627" cy="285"/>
            </a:xfrm>
            <a:prstGeom prst="rightArrow">
              <a:avLst>
                <a:gd name="adj1" fmla="val 50000"/>
                <a:gd name="adj2" fmla="val 55000"/>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1600"/>
            </a:p>
          </p:txBody>
        </p:sp>
        <p:sp>
          <p:nvSpPr>
            <p:cNvPr id="2056" name="AutoShape 8"/>
            <p:cNvSpPr>
              <a:spLocks noChangeArrowheads="1"/>
            </p:cNvSpPr>
            <p:nvPr/>
          </p:nvSpPr>
          <p:spPr bwMode="auto">
            <a:xfrm>
              <a:off x="7581" y="10100"/>
              <a:ext cx="627" cy="285"/>
            </a:xfrm>
            <a:prstGeom prst="rightArrow">
              <a:avLst>
                <a:gd name="adj1" fmla="val 50000"/>
                <a:gd name="adj2" fmla="val 55000"/>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1600"/>
            </a:p>
          </p:txBody>
        </p:sp>
        <p:sp>
          <p:nvSpPr>
            <p:cNvPr id="2057" name="Line 9"/>
            <p:cNvSpPr>
              <a:spLocks noChangeShapeType="1"/>
            </p:cNvSpPr>
            <p:nvPr/>
          </p:nvSpPr>
          <p:spPr bwMode="auto">
            <a:xfrm flipV="1">
              <a:off x="3363" y="10043"/>
              <a:ext cx="0" cy="456"/>
            </a:xfrm>
            <a:prstGeom prst="line">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600"/>
            </a:p>
          </p:txBody>
        </p:sp>
        <p:sp>
          <p:nvSpPr>
            <p:cNvPr id="2058" name="Line 10"/>
            <p:cNvSpPr>
              <a:spLocks noChangeShapeType="1"/>
            </p:cNvSpPr>
            <p:nvPr/>
          </p:nvSpPr>
          <p:spPr bwMode="auto">
            <a:xfrm flipV="1">
              <a:off x="6384" y="10043"/>
              <a:ext cx="0" cy="456"/>
            </a:xfrm>
            <a:prstGeom prst="line">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600"/>
            </a:p>
          </p:txBody>
        </p:sp>
        <p:sp>
          <p:nvSpPr>
            <p:cNvPr id="2059" name="Line 11"/>
            <p:cNvSpPr>
              <a:spLocks noChangeShapeType="1"/>
            </p:cNvSpPr>
            <p:nvPr/>
          </p:nvSpPr>
          <p:spPr bwMode="auto">
            <a:xfrm flipV="1">
              <a:off x="9348" y="10043"/>
              <a:ext cx="0" cy="456"/>
            </a:xfrm>
            <a:prstGeom prst="line">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600"/>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87680"/>
            <a:ext cx="8229600" cy="5760720"/>
          </a:xfrm>
        </p:spPr>
        <p:txBody>
          <a:bodyPr>
            <a:noAutofit/>
          </a:bodyPr>
          <a:lstStyle/>
          <a:p>
            <a:pPr>
              <a:buNone/>
            </a:pPr>
            <a:r>
              <a:rPr lang="en-US" sz="1600" dirty="0" smtClean="0"/>
              <a:t>     </a:t>
            </a:r>
            <a:r>
              <a:rPr lang="en-US" sz="2400" dirty="0" smtClean="0"/>
              <a:t>Spencer &amp; Spencer </a:t>
            </a:r>
            <a:r>
              <a:rPr lang="en-US" sz="2400" dirty="0" err="1" smtClean="0"/>
              <a:t>mengklasifikasikan</a:t>
            </a:r>
            <a:r>
              <a:rPr lang="en-US" sz="2400" dirty="0" smtClean="0"/>
              <a:t> </a:t>
            </a:r>
            <a:r>
              <a:rPr lang="en-US" sz="2400" dirty="0" err="1" smtClean="0"/>
              <a:t>dimensi</a:t>
            </a:r>
            <a:r>
              <a:rPr lang="en-US" sz="2400" dirty="0" smtClean="0"/>
              <a:t> </a:t>
            </a:r>
            <a:r>
              <a:rPr lang="en-US" sz="2400" dirty="0" err="1" smtClean="0"/>
              <a:t>atau</a:t>
            </a:r>
            <a:r>
              <a:rPr lang="en-US" sz="2400" dirty="0" smtClean="0"/>
              <a:t> </a:t>
            </a:r>
            <a:r>
              <a:rPr lang="en-US" sz="2400" dirty="0" err="1" smtClean="0"/>
              <a:t>komponen</a:t>
            </a:r>
            <a:r>
              <a:rPr lang="en-US" sz="2400" dirty="0" smtClean="0"/>
              <a:t> </a:t>
            </a:r>
            <a:r>
              <a:rPr lang="en-US" sz="2400" dirty="0" err="1" smtClean="0"/>
              <a:t>kompetensi</a:t>
            </a:r>
            <a:r>
              <a:rPr lang="en-US" sz="2400" dirty="0" smtClean="0"/>
              <a:t> individual </a:t>
            </a:r>
            <a:r>
              <a:rPr lang="en-US" sz="2400" dirty="0" err="1" smtClean="0"/>
              <a:t>menjadi</a:t>
            </a:r>
            <a:r>
              <a:rPr lang="en-US" sz="2400" dirty="0" smtClean="0"/>
              <a:t> </a:t>
            </a:r>
            <a:r>
              <a:rPr lang="en-US" sz="2400" dirty="0" err="1" smtClean="0"/>
              <a:t>tiga</a:t>
            </a:r>
            <a:r>
              <a:rPr lang="en-US" sz="2400" dirty="0" smtClean="0"/>
              <a:t>, </a:t>
            </a:r>
            <a:r>
              <a:rPr lang="en-US" sz="2400" dirty="0" err="1" smtClean="0"/>
              <a:t>yaitu</a:t>
            </a:r>
            <a:r>
              <a:rPr lang="en-US" sz="2400" dirty="0" smtClean="0"/>
              <a:t>: </a:t>
            </a:r>
          </a:p>
          <a:p>
            <a:pPr>
              <a:buNone/>
            </a:pPr>
            <a:r>
              <a:rPr lang="en-US" sz="2400" dirty="0" smtClean="0"/>
              <a:t>   (a) </a:t>
            </a:r>
            <a:r>
              <a:rPr lang="en-US" sz="2400" dirty="0" err="1" smtClean="0"/>
              <a:t>kompetensi</a:t>
            </a:r>
            <a:r>
              <a:rPr lang="en-US" sz="2400" dirty="0" smtClean="0"/>
              <a:t> </a:t>
            </a:r>
            <a:r>
              <a:rPr lang="en-US" sz="2400" dirty="0" err="1" smtClean="0"/>
              <a:t>intelektual</a:t>
            </a:r>
            <a:r>
              <a:rPr lang="en-US" sz="2400" dirty="0" smtClean="0"/>
              <a:t>, (b) </a:t>
            </a:r>
            <a:r>
              <a:rPr lang="en-US" sz="2400" dirty="0" err="1" smtClean="0"/>
              <a:t>kompetensi</a:t>
            </a:r>
            <a:r>
              <a:rPr lang="en-US" sz="2400" dirty="0" smtClean="0"/>
              <a:t> </a:t>
            </a:r>
            <a:r>
              <a:rPr lang="en-US" sz="2400" dirty="0" err="1" smtClean="0"/>
              <a:t>emosional</a:t>
            </a:r>
            <a:r>
              <a:rPr lang="en-US" sz="2400" dirty="0" smtClean="0"/>
              <a:t>, </a:t>
            </a:r>
            <a:r>
              <a:rPr lang="en-US" sz="2400" dirty="0" err="1" smtClean="0"/>
              <a:t>dan</a:t>
            </a:r>
            <a:r>
              <a:rPr lang="en-US" sz="2400" dirty="0" smtClean="0"/>
              <a:t> </a:t>
            </a:r>
          </a:p>
          <a:p>
            <a:pPr>
              <a:buNone/>
            </a:pPr>
            <a:r>
              <a:rPr lang="en-US" sz="2400" dirty="0" smtClean="0"/>
              <a:t>    (c) </a:t>
            </a:r>
            <a:r>
              <a:rPr lang="en-US" sz="2400" dirty="0" err="1" smtClean="0"/>
              <a:t>kompetensi</a:t>
            </a:r>
            <a:r>
              <a:rPr lang="en-US" sz="2400" dirty="0" smtClean="0"/>
              <a:t> </a:t>
            </a:r>
            <a:r>
              <a:rPr lang="en-US" sz="2400" dirty="0" err="1" smtClean="0"/>
              <a:t>sosial</a:t>
            </a:r>
            <a:r>
              <a:rPr lang="en-US" sz="2400" dirty="0" smtClean="0"/>
              <a:t>.</a:t>
            </a:r>
          </a:p>
          <a:p>
            <a:r>
              <a:rPr lang="en-US" sz="1600" dirty="0" err="1" smtClean="0"/>
              <a:t>Kompetensi</a:t>
            </a:r>
            <a:r>
              <a:rPr lang="en-US" sz="1600" dirty="0" smtClean="0"/>
              <a:t> </a:t>
            </a:r>
            <a:r>
              <a:rPr lang="en-US" sz="1600" dirty="0" err="1" smtClean="0"/>
              <a:t>intelektual</a:t>
            </a:r>
            <a:r>
              <a:rPr lang="en-US" sz="1600" dirty="0" smtClean="0"/>
              <a:t> </a:t>
            </a:r>
            <a:r>
              <a:rPr lang="en-US" sz="1600" dirty="0" err="1" smtClean="0"/>
              <a:t>adalah</a:t>
            </a:r>
            <a:r>
              <a:rPr lang="en-US" sz="1600" dirty="0" smtClean="0"/>
              <a:t> </a:t>
            </a:r>
            <a:r>
              <a:rPr lang="en-US" sz="1600" dirty="0" err="1" smtClean="0"/>
              <a:t>karakter</a:t>
            </a:r>
            <a:r>
              <a:rPr lang="en-US" sz="1600" dirty="0" smtClean="0"/>
              <a:t> </a:t>
            </a:r>
            <a:r>
              <a:rPr lang="en-US" sz="1600" dirty="0" err="1" smtClean="0"/>
              <a:t>sikap</a:t>
            </a:r>
            <a:r>
              <a:rPr lang="en-US" sz="1600" dirty="0" smtClean="0"/>
              <a:t> </a:t>
            </a:r>
            <a:r>
              <a:rPr lang="en-US" sz="1600" dirty="0" err="1" smtClean="0"/>
              <a:t>dan</a:t>
            </a:r>
            <a:r>
              <a:rPr lang="en-US" sz="1600" dirty="0" smtClean="0"/>
              <a:t> </a:t>
            </a:r>
            <a:r>
              <a:rPr lang="en-US" sz="1600" dirty="0" err="1" smtClean="0"/>
              <a:t>perilaku</a:t>
            </a:r>
            <a:r>
              <a:rPr lang="en-US" sz="1600" dirty="0" smtClean="0"/>
              <a:t> </a:t>
            </a:r>
            <a:r>
              <a:rPr lang="en-US" sz="1600" dirty="0" err="1" smtClean="0"/>
              <a:t>atau</a:t>
            </a:r>
            <a:r>
              <a:rPr lang="en-US" sz="1600" dirty="0" smtClean="0"/>
              <a:t> </a:t>
            </a:r>
            <a:r>
              <a:rPr lang="en-US" sz="1600" dirty="0" err="1" smtClean="0"/>
              <a:t>kemauan</a:t>
            </a:r>
            <a:r>
              <a:rPr lang="en-US" sz="1600" dirty="0" smtClean="0"/>
              <a:t> </a:t>
            </a:r>
            <a:r>
              <a:rPr lang="en-US" sz="1600" dirty="0" err="1" smtClean="0"/>
              <a:t>dan</a:t>
            </a:r>
            <a:r>
              <a:rPr lang="en-US" sz="1600" dirty="0" smtClean="0"/>
              <a:t> </a:t>
            </a:r>
            <a:r>
              <a:rPr lang="en-US" sz="1600" dirty="0" err="1" smtClean="0"/>
              <a:t>kemampuan</a:t>
            </a:r>
            <a:r>
              <a:rPr lang="en-US" sz="1600" dirty="0" smtClean="0"/>
              <a:t> </a:t>
            </a:r>
            <a:r>
              <a:rPr lang="en-US" sz="1600" dirty="0" err="1" smtClean="0"/>
              <a:t>intelektual</a:t>
            </a:r>
            <a:r>
              <a:rPr lang="en-US" sz="1600" dirty="0" smtClean="0"/>
              <a:t> </a:t>
            </a:r>
            <a:r>
              <a:rPr lang="en-US" sz="1600" dirty="0" err="1" smtClean="0"/>
              <a:t>individu</a:t>
            </a:r>
            <a:r>
              <a:rPr lang="en-US" sz="1600" dirty="0" smtClean="0"/>
              <a:t> (</a:t>
            </a:r>
            <a:r>
              <a:rPr lang="en-US" sz="1600" dirty="0" err="1" smtClean="0"/>
              <a:t>dapat</a:t>
            </a:r>
            <a:r>
              <a:rPr lang="en-US" sz="1600" dirty="0" smtClean="0"/>
              <a:t> </a:t>
            </a:r>
            <a:r>
              <a:rPr lang="en-US" sz="1600" dirty="0" err="1" smtClean="0"/>
              <a:t>berupa</a:t>
            </a:r>
            <a:r>
              <a:rPr lang="en-US" sz="1600" dirty="0" smtClean="0"/>
              <a:t> </a:t>
            </a:r>
            <a:r>
              <a:rPr lang="en-US" sz="1600" dirty="0" err="1" smtClean="0"/>
              <a:t>pengetahuan</a:t>
            </a:r>
            <a:r>
              <a:rPr lang="en-US" sz="1600" dirty="0" smtClean="0"/>
              <a:t>, </a:t>
            </a:r>
            <a:r>
              <a:rPr lang="en-US" sz="1600" dirty="0" err="1" smtClean="0"/>
              <a:t>keterampilan</a:t>
            </a:r>
            <a:r>
              <a:rPr lang="en-US" sz="1600" dirty="0" smtClean="0"/>
              <a:t>, </a:t>
            </a:r>
            <a:r>
              <a:rPr lang="en-US" sz="1600" dirty="0" err="1" smtClean="0"/>
              <a:t>pemahaman</a:t>
            </a:r>
            <a:r>
              <a:rPr lang="en-US" sz="1600" dirty="0" smtClean="0"/>
              <a:t> </a:t>
            </a:r>
            <a:r>
              <a:rPr lang="en-US" sz="1600" dirty="0" err="1" smtClean="0"/>
              <a:t>profesional</a:t>
            </a:r>
            <a:r>
              <a:rPr lang="en-US" sz="1600" dirty="0" smtClean="0"/>
              <a:t>, </a:t>
            </a:r>
            <a:r>
              <a:rPr lang="en-US" sz="1600" dirty="0" err="1" smtClean="0"/>
              <a:t>pemahaman</a:t>
            </a:r>
            <a:r>
              <a:rPr lang="en-US" sz="1600" dirty="0" smtClean="0"/>
              <a:t> </a:t>
            </a:r>
            <a:r>
              <a:rPr lang="en-US" sz="1600" dirty="0" err="1" smtClean="0"/>
              <a:t>kontekstual</a:t>
            </a:r>
            <a:r>
              <a:rPr lang="en-US" sz="1600" dirty="0" smtClean="0"/>
              <a:t>, </a:t>
            </a:r>
            <a:r>
              <a:rPr lang="en-US" sz="1600" dirty="0" err="1" smtClean="0"/>
              <a:t>dan</a:t>
            </a:r>
            <a:r>
              <a:rPr lang="en-US" sz="1600" dirty="0" smtClean="0"/>
              <a:t> lain-lain) yang </a:t>
            </a:r>
            <a:r>
              <a:rPr lang="en-US" sz="1600" dirty="0" err="1" smtClean="0"/>
              <a:t>bersifat</a:t>
            </a:r>
            <a:r>
              <a:rPr lang="en-US" sz="1600" dirty="0" smtClean="0"/>
              <a:t> </a:t>
            </a:r>
            <a:r>
              <a:rPr lang="en-US" sz="1600" dirty="0" err="1" smtClean="0"/>
              <a:t>relatif</a:t>
            </a:r>
            <a:r>
              <a:rPr lang="en-US" sz="1600" dirty="0" smtClean="0"/>
              <a:t> </a:t>
            </a:r>
            <a:r>
              <a:rPr lang="en-US" sz="1600" dirty="0" err="1" smtClean="0"/>
              <a:t>stabil</a:t>
            </a:r>
            <a:r>
              <a:rPr lang="en-US" sz="1600" dirty="0" smtClean="0"/>
              <a:t> </a:t>
            </a:r>
            <a:r>
              <a:rPr lang="en-US" sz="1600" dirty="0" err="1" smtClean="0"/>
              <a:t>ketika</a:t>
            </a:r>
            <a:r>
              <a:rPr lang="en-US" sz="1600" dirty="0" smtClean="0"/>
              <a:t> </a:t>
            </a:r>
            <a:r>
              <a:rPr lang="en-US" sz="1600" dirty="0" err="1" smtClean="0"/>
              <a:t>menghadapi</a:t>
            </a:r>
            <a:r>
              <a:rPr lang="en-US" sz="1600" dirty="0" smtClean="0"/>
              <a:t> </a:t>
            </a:r>
            <a:r>
              <a:rPr lang="en-US" sz="1600" dirty="0" err="1" smtClean="0"/>
              <a:t>permasalahan</a:t>
            </a:r>
            <a:r>
              <a:rPr lang="en-US" sz="1600" dirty="0" smtClean="0"/>
              <a:t> </a:t>
            </a:r>
            <a:r>
              <a:rPr lang="en-US" sz="1600" dirty="0" err="1" smtClean="0"/>
              <a:t>di</a:t>
            </a:r>
            <a:r>
              <a:rPr lang="en-US" sz="1600" dirty="0" smtClean="0"/>
              <a:t> </a:t>
            </a:r>
            <a:r>
              <a:rPr lang="en-US" sz="1600" dirty="0" err="1" smtClean="0"/>
              <a:t>tempat</a:t>
            </a:r>
            <a:r>
              <a:rPr lang="en-US" sz="1600" dirty="0" smtClean="0"/>
              <a:t> </a:t>
            </a:r>
            <a:r>
              <a:rPr lang="en-US" sz="1600" dirty="0" err="1" smtClean="0"/>
              <a:t>kerja</a:t>
            </a:r>
            <a:r>
              <a:rPr lang="en-US" sz="1600" dirty="0" smtClean="0"/>
              <a:t>, yang </a:t>
            </a:r>
            <a:r>
              <a:rPr lang="en-US" sz="1600" dirty="0" err="1" smtClean="0"/>
              <a:t>dibentuk</a:t>
            </a:r>
            <a:r>
              <a:rPr lang="en-US" sz="1600" dirty="0" smtClean="0"/>
              <a:t> </a:t>
            </a:r>
            <a:r>
              <a:rPr lang="en-US" sz="1600" dirty="0" err="1" smtClean="0"/>
              <a:t>dari</a:t>
            </a:r>
            <a:r>
              <a:rPr lang="en-US" sz="1600" dirty="0" smtClean="0"/>
              <a:t> </a:t>
            </a:r>
            <a:r>
              <a:rPr lang="en-US" sz="1600" dirty="0" err="1" smtClean="0"/>
              <a:t>sinergi</a:t>
            </a:r>
            <a:r>
              <a:rPr lang="en-US" sz="1600" dirty="0" smtClean="0"/>
              <a:t> </a:t>
            </a:r>
            <a:r>
              <a:rPr lang="en-US" sz="1600" dirty="0" err="1" smtClean="0"/>
              <a:t>antara</a:t>
            </a:r>
            <a:r>
              <a:rPr lang="en-US" sz="1600" dirty="0" smtClean="0"/>
              <a:t> </a:t>
            </a:r>
            <a:r>
              <a:rPr lang="en-US" sz="1600" dirty="0" err="1" smtClean="0"/>
              <a:t>watak</a:t>
            </a:r>
            <a:r>
              <a:rPr lang="en-US" sz="1600" dirty="0" smtClean="0"/>
              <a:t>, </a:t>
            </a:r>
            <a:r>
              <a:rPr lang="en-US" sz="1600" dirty="0" err="1" smtClean="0"/>
              <a:t>konsep</a:t>
            </a:r>
            <a:r>
              <a:rPr lang="en-US" sz="1600" dirty="0" smtClean="0"/>
              <a:t> </a:t>
            </a:r>
            <a:r>
              <a:rPr lang="en-US" sz="1600" dirty="0" err="1" smtClean="0"/>
              <a:t>diri</a:t>
            </a:r>
            <a:r>
              <a:rPr lang="en-US" sz="1600" dirty="0" smtClean="0"/>
              <a:t>, </a:t>
            </a:r>
            <a:r>
              <a:rPr lang="en-US" sz="1600" dirty="0" err="1" smtClean="0"/>
              <a:t>motivasi</a:t>
            </a:r>
            <a:r>
              <a:rPr lang="en-US" sz="1600" dirty="0" smtClean="0"/>
              <a:t> internal, </a:t>
            </a:r>
            <a:r>
              <a:rPr lang="en-US" sz="1600" dirty="0" err="1" smtClean="0"/>
              <a:t>serta</a:t>
            </a:r>
            <a:r>
              <a:rPr lang="en-US" sz="1600" dirty="0" smtClean="0"/>
              <a:t> </a:t>
            </a:r>
            <a:r>
              <a:rPr lang="en-US" sz="1600" dirty="0" err="1" smtClean="0"/>
              <a:t>kapasitas</a:t>
            </a:r>
            <a:r>
              <a:rPr lang="en-US" sz="1600" dirty="0" smtClean="0"/>
              <a:t> </a:t>
            </a:r>
            <a:r>
              <a:rPr lang="en-US" sz="1600" dirty="0" err="1" smtClean="0"/>
              <a:t>pengetahuan</a:t>
            </a:r>
            <a:r>
              <a:rPr lang="en-US" sz="1600" dirty="0" smtClean="0"/>
              <a:t> </a:t>
            </a:r>
            <a:r>
              <a:rPr lang="en-US" sz="1600" dirty="0" err="1" smtClean="0"/>
              <a:t>kontekstual</a:t>
            </a:r>
            <a:r>
              <a:rPr lang="en-US" sz="1600" dirty="0" smtClean="0"/>
              <a:t> (</a:t>
            </a:r>
            <a:r>
              <a:rPr lang="en-US" sz="1600" dirty="0" err="1" smtClean="0"/>
              <a:t>Nahapiet</a:t>
            </a:r>
            <a:r>
              <a:rPr lang="en-US" sz="1600" dirty="0" smtClean="0"/>
              <a:t> &amp; </a:t>
            </a:r>
            <a:r>
              <a:rPr lang="en-US" sz="1600" dirty="0" err="1" smtClean="0"/>
              <a:t>Ghoshal</a:t>
            </a:r>
            <a:r>
              <a:rPr lang="en-US" sz="1600" dirty="0" smtClean="0"/>
              <a:t>, 1998: 245). </a:t>
            </a:r>
          </a:p>
          <a:p>
            <a:r>
              <a:rPr lang="fi-FI" sz="1600" dirty="0" smtClean="0"/>
              <a:t>Kompetensi emosional adalah karakter sikap dan perilaku atau kemauan dan kemampuan untuk menguasai diri dan memahami lingkungan secara objektif dan moralis sehingga pola emosinya relatif stabil ketika menghadapi berbagai permasalahan di tempat kerja yang terbentuk melalui sinergi antara watak, konsep diri, motivasi internal serta kapasitas pengetahuan mental/emosional (Tjakraatmadja, 2002: 27)</a:t>
            </a:r>
          </a:p>
          <a:p>
            <a:r>
              <a:rPr lang="en-US" sz="1600" dirty="0" err="1" smtClean="0"/>
              <a:t>Kompetensi</a:t>
            </a:r>
            <a:r>
              <a:rPr lang="en-US" sz="1600" dirty="0" smtClean="0"/>
              <a:t> </a:t>
            </a:r>
            <a:r>
              <a:rPr lang="en-US" sz="1600" dirty="0" err="1" smtClean="0"/>
              <a:t>sosial</a:t>
            </a:r>
            <a:r>
              <a:rPr lang="en-US" sz="1600" dirty="0" smtClean="0"/>
              <a:t> </a:t>
            </a:r>
            <a:r>
              <a:rPr lang="en-US" sz="1600" dirty="0" err="1" smtClean="0"/>
              <a:t>adalah</a:t>
            </a:r>
            <a:r>
              <a:rPr lang="en-US" sz="1600" dirty="0" smtClean="0"/>
              <a:t> </a:t>
            </a:r>
            <a:r>
              <a:rPr lang="en-US" sz="1600" dirty="0" err="1" smtClean="0"/>
              <a:t>karakter</a:t>
            </a:r>
            <a:r>
              <a:rPr lang="en-US" sz="1600" dirty="0" smtClean="0"/>
              <a:t> </a:t>
            </a:r>
            <a:r>
              <a:rPr lang="en-US" sz="1600" dirty="0" err="1" smtClean="0"/>
              <a:t>sikap</a:t>
            </a:r>
            <a:r>
              <a:rPr lang="en-US" sz="1600" dirty="0" smtClean="0"/>
              <a:t> </a:t>
            </a:r>
            <a:r>
              <a:rPr lang="en-US" sz="1600" dirty="0" err="1" smtClean="0"/>
              <a:t>dan</a:t>
            </a:r>
            <a:r>
              <a:rPr lang="en-US" sz="1600" dirty="0" smtClean="0"/>
              <a:t> </a:t>
            </a:r>
            <a:r>
              <a:rPr lang="en-US" sz="1600" dirty="0" err="1" smtClean="0"/>
              <a:t>perilaku</a:t>
            </a:r>
            <a:r>
              <a:rPr lang="en-US" sz="1600" dirty="0" smtClean="0"/>
              <a:t> </a:t>
            </a:r>
            <a:r>
              <a:rPr lang="en-US" sz="1600" dirty="0" err="1" smtClean="0"/>
              <a:t>atau</a:t>
            </a:r>
            <a:r>
              <a:rPr lang="en-US" sz="1600" dirty="0" smtClean="0"/>
              <a:t> </a:t>
            </a:r>
            <a:r>
              <a:rPr lang="en-US" sz="1600" dirty="0" err="1" smtClean="0"/>
              <a:t>kemauan</a:t>
            </a:r>
            <a:r>
              <a:rPr lang="en-US" sz="1600" dirty="0" smtClean="0"/>
              <a:t> </a:t>
            </a:r>
            <a:r>
              <a:rPr lang="en-US" sz="1600" dirty="0" err="1" smtClean="0"/>
              <a:t>dan</a:t>
            </a:r>
            <a:r>
              <a:rPr lang="en-US" sz="1600" dirty="0" smtClean="0"/>
              <a:t> </a:t>
            </a:r>
            <a:r>
              <a:rPr lang="en-US" sz="1600" dirty="0" err="1" smtClean="0"/>
              <a:t>kemampuan</a:t>
            </a:r>
            <a:r>
              <a:rPr lang="en-US" sz="1600" dirty="0" smtClean="0"/>
              <a:t> </a:t>
            </a:r>
            <a:r>
              <a:rPr lang="en-US" sz="1600" dirty="0" err="1" smtClean="0"/>
              <a:t>untuk</a:t>
            </a:r>
            <a:r>
              <a:rPr lang="en-US" sz="1600" dirty="0" smtClean="0"/>
              <a:t> </a:t>
            </a:r>
            <a:r>
              <a:rPr lang="en-US" sz="1600" dirty="0" err="1" smtClean="0"/>
              <a:t>membangun</a:t>
            </a:r>
            <a:r>
              <a:rPr lang="en-US" sz="1600" dirty="0" smtClean="0"/>
              <a:t> </a:t>
            </a:r>
            <a:r>
              <a:rPr lang="en-US" sz="1600" dirty="0" err="1" smtClean="0"/>
              <a:t>simpul-simpul</a:t>
            </a:r>
            <a:r>
              <a:rPr lang="en-US" sz="1600" dirty="0" smtClean="0"/>
              <a:t> </a:t>
            </a:r>
            <a:r>
              <a:rPr lang="en-US" sz="1600" dirty="0" err="1" smtClean="0"/>
              <a:t>kerja</a:t>
            </a:r>
            <a:r>
              <a:rPr lang="en-US" sz="1600" dirty="0" smtClean="0"/>
              <a:t> </a:t>
            </a:r>
            <a:r>
              <a:rPr lang="en-US" sz="1600" dirty="0" err="1" smtClean="0"/>
              <a:t>sama</a:t>
            </a:r>
            <a:r>
              <a:rPr lang="en-US" sz="1600" dirty="0" smtClean="0"/>
              <a:t> </a:t>
            </a:r>
            <a:r>
              <a:rPr lang="en-US" sz="1600" dirty="0" err="1" smtClean="0"/>
              <a:t>dengan</a:t>
            </a:r>
            <a:r>
              <a:rPr lang="en-US" sz="1600" dirty="0" smtClean="0"/>
              <a:t> </a:t>
            </a:r>
            <a:r>
              <a:rPr lang="en-US" sz="1600" dirty="0" err="1" smtClean="0"/>
              <a:t>orang</a:t>
            </a:r>
            <a:r>
              <a:rPr lang="en-US" sz="1600" dirty="0" smtClean="0"/>
              <a:t> lain yang </a:t>
            </a:r>
            <a:r>
              <a:rPr lang="en-US" sz="1600" dirty="0" err="1" smtClean="0"/>
              <a:t>relatif</a:t>
            </a:r>
            <a:r>
              <a:rPr lang="en-US" sz="1600" dirty="0" smtClean="0"/>
              <a:t> </a:t>
            </a:r>
            <a:r>
              <a:rPr lang="en-US" sz="1600" dirty="0" err="1" smtClean="0"/>
              <a:t>bersifat</a:t>
            </a:r>
            <a:r>
              <a:rPr lang="en-US" sz="1600" dirty="0" smtClean="0"/>
              <a:t> </a:t>
            </a:r>
            <a:r>
              <a:rPr lang="en-US" sz="1600" dirty="0" err="1" smtClean="0"/>
              <a:t>stabil</a:t>
            </a:r>
            <a:r>
              <a:rPr lang="en-US" sz="1600" dirty="0" smtClean="0"/>
              <a:t> </a:t>
            </a:r>
            <a:r>
              <a:rPr lang="en-US" sz="1600" dirty="0" err="1" smtClean="0"/>
              <a:t>ketika</a:t>
            </a:r>
            <a:r>
              <a:rPr lang="en-US" sz="1600" dirty="0" smtClean="0"/>
              <a:t> </a:t>
            </a:r>
            <a:r>
              <a:rPr lang="en-US" sz="1600" dirty="0" err="1" smtClean="0"/>
              <a:t>menghadapi</a:t>
            </a:r>
            <a:r>
              <a:rPr lang="en-US" sz="1600" dirty="0" smtClean="0"/>
              <a:t> </a:t>
            </a:r>
            <a:r>
              <a:rPr lang="en-US" sz="1600" dirty="0" err="1" smtClean="0"/>
              <a:t>permasalahan</a:t>
            </a:r>
            <a:r>
              <a:rPr lang="en-US" sz="1600" dirty="0" smtClean="0"/>
              <a:t> </a:t>
            </a:r>
            <a:r>
              <a:rPr lang="en-US" sz="1600" dirty="0" err="1" smtClean="0"/>
              <a:t>di</a:t>
            </a:r>
            <a:r>
              <a:rPr lang="en-US" sz="1600" dirty="0" smtClean="0"/>
              <a:t> </a:t>
            </a:r>
            <a:r>
              <a:rPr lang="en-US" sz="1600" dirty="0" err="1" smtClean="0"/>
              <a:t>tempat</a:t>
            </a:r>
            <a:r>
              <a:rPr lang="en-US" sz="1600" dirty="0" smtClean="0"/>
              <a:t> </a:t>
            </a:r>
            <a:r>
              <a:rPr lang="en-US" sz="1600" dirty="0" err="1" smtClean="0"/>
              <a:t>kerja</a:t>
            </a:r>
            <a:r>
              <a:rPr lang="en-US" sz="1600" dirty="0" smtClean="0"/>
              <a:t> yang </a:t>
            </a:r>
            <a:r>
              <a:rPr lang="en-US" sz="1600" dirty="0" err="1" smtClean="0"/>
              <a:t>terbentuk</a:t>
            </a:r>
            <a:r>
              <a:rPr lang="en-US" sz="1600" dirty="0" smtClean="0"/>
              <a:t> </a:t>
            </a:r>
            <a:r>
              <a:rPr lang="en-US" sz="1600" dirty="0" err="1" smtClean="0"/>
              <a:t>melalui</a:t>
            </a:r>
            <a:r>
              <a:rPr lang="en-US" sz="1600" dirty="0" smtClean="0"/>
              <a:t> </a:t>
            </a:r>
            <a:r>
              <a:rPr lang="en-US" sz="1600" dirty="0" err="1" smtClean="0"/>
              <a:t>sinergi</a:t>
            </a:r>
            <a:r>
              <a:rPr lang="en-US" sz="1600" dirty="0" smtClean="0"/>
              <a:t> </a:t>
            </a:r>
            <a:r>
              <a:rPr lang="en-US" sz="1600" dirty="0" err="1" smtClean="0"/>
              <a:t>antara</a:t>
            </a:r>
            <a:r>
              <a:rPr lang="en-US" sz="1600" dirty="0" smtClean="0"/>
              <a:t> </a:t>
            </a:r>
            <a:r>
              <a:rPr lang="en-US" sz="1600" dirty="0" err="1" smtClean="0"/>
              <a:t>watak</a:t>
            </a:r>
            <a:r>
              <a:rPr lang="en-US" sz="1600" dirty="0" smtClean="0"/>
              <a:t>, </a:t>
            </a:r>
            <a:r>
              <a:rPr lang="en-US" sz="1600" dirty="0" err="1" smtClean="0"/>
              <a:t>konsep</a:t>
            </a:r>
            <a:r>
              <a:rPr lang="en-US" sz="1600" dirty="0" smtClean="0"/>
              <a:t> </a:t>
            </a:r>
            <a:r>
              <a:rPr lang="en-US" sz="1600" dirty="0" err="1" smtClean="0"/>
              <a:t>diri</a:t>
            </a:r>
            <a:r>
              <a:rPr lang="en-US" sz="1600" dirty="0" smtClean="0"/>
              <a:t>, </a:t>
            </a:r>
            <a:r>
              <a:rPr lang="en-US" sz="1600" dirty="0" err="1" smtClean="0"/>
              <a:t>motivasi</a:t>
            </a:r>
            <a:r>
              <a:rPr lang="en-US" sz="1600" dirty="0" smtClean="0"/>
              <a:t> internal </a:t>
            </a:r>
            <a:r>
              <a:rPr lang="en-US" sz="1600" dirty="0" err="1" smtClean="0"/>
              <a:t>serta</a:t>
            </a:r>
            <a:r>
              <a:rPr lang="en-US" sz="1600" dirty="0" smtClean="0"/>
              <a:t> </a:t>
            </a:r>
            <a:r>
              <a:rPr lang="en-US" sz="1600" dirty="0" err="1" smtClean="0"/>
              <a:t>kapasitas</a:t>
            </a:r>
            <a:r>
              <a:rPr lang="en-US" sz="1600" dirty="0" smtClean="0"/>
              <a:t> </a:t>
            </a:r>
            <a:r>
              <a:rPr lang="en-US" sz="1600" dirty="0" err="1" smtClean="0"/>
              <a:t>pengetahuan</a:t>
            </a:r>
            <a:r>
              <a:rPr lang="en-US" sz="1600" dirty="0" smtClean="0"/>
              <a:t> </a:t>
            </a:r>
            <a:r>
              <a:rPr lang="en-US" sz="1600" dirty="0" err="1" smtClean="0"/>
              <a:t>sosial</a:t>
            </a:r>
            <a:r>
              <a:rPr lang="en-US" sz="1600" dirty="0" smtClean="0"/>
              <a:t> (Spencer &amp; Spencer, 1993: 39). </a:t>
            </a:r>
            <a:endParaRPr lang="en-US" sz="1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Autofit/>
          </a:bodyPr>
          <a:lstStyle/>
          <a:p>
            <a:pPr>
              <a:buNone/>
            </a:pPr>
            <a:r>
              <a:rPr lang="en-US" sz="2400" b="1" dirty="0" err="1" smtClean="0"/>
              <a:t>Pendapat</a:t>
            </a:r>
            <a:r>
              <a:rPr lang="en-US" sz="2400" b="1" dirty="0" smtClean="0"/>
              <a:t> Para </a:t>
            </a:r>
            <a:r>
              <a:rPr lang="en-US" sz="2400" b="1" dirty="0" err="1" smtClean="0"/>
              <a:t>Ahli</a:t>
            </a:r>
            <a:r>
              <a:rPr lang="en-US" sz="2400" b="1" dirty="0" smtClean="0"/>
              <a:t> MSDM </a:t>
            </a:r>
            <a:r>
              <a:rPr lang="en-US" sz="2400" b="1" dirty="0" err="1" smtClean="0"/>
              <a:t>dan</a:t>
            </a:r>
            <a:r>
              <a:rPr lang="en-US" sz="2400" b="1" dirty="0" smtClean="0"/>
              <a:t> </a:t>
            </a:r>
            <a:r>
              <a:rPr lang="en-US" sz="2400" b="1" dirty="0" err="1" smtClean="0"/>
              <a:t>Perilaku</a:t>
            </a:r>
            <a:r>
              <a:rPr lang="en-US" sz="2400" b="1" dirty="0" smtClean="0"/>
              <a:t> </a:t>
            </a:r>
            <a:r>
              <a:rPr lang="en-US" sz="2400" b="1" dirty="0" err="1" smtClean="0"/>
              <a:t>Organisasi</a:t>
            </a:r>
            <a:r>
              <a:rPr lang="en-US" sz="2400" b="1" dirty="0" smtClean="0"/>
              <a:t> </a:t>
            </a:r>
          </a:p>
          <a:p>
            <a:pPr>
              <a:buNone/>
            </a:pPr>
            <a:r>
              <a:rPr lang="en-US" sz="2400" b="1" dirty="0" err="1" smtClean="0"/>
              <a:t>Mengenai</a:t>
            </a:r>
            <a:r>
              <a:rPr lang="en-US" sz="2400" b="1" dirty="0" smtClean="0"/>
              <a:t> </a:t>
            </a:r>
            <a:r>
              <a:rPr lang="en-US" sz="2400" b="1" dirty="0" err="1" smtClean="0"/>
              <a:t>Komitmen</a:t>
            </a:r>
            <a:endParaRPr lang="en-US" sz="1600" b="1" dirty="0" smtClean="0"/>
          </a:p>
          <a:p>
            <a:r>
              <a:rPr lang="en-US" sz="1600" dirty="0" err="1" smtClean="0"/>
              <a:t>Sikap</a:t>
            </a:r>
            <a:r>
              <a:rPr lang="en-US" sz="1600" dirty="0" smtClean="0"/>
              <a:t> </a:t>
            </a:r>
            <a:r>
              <a:rPr lang="en-US" sz="1600" dirty="0" err="1" smtClean="0"/>
              <a:t>karyawan</a:t>
            </a:r>
            <a:r>
              <a:rPr lang="en-US" sz="1600" dirty="0" smtClean="0"/>
              <a:t> </a:t>
            </a:r>
            <a:r>
              <a:rPr lang="en-US" sz="1600" dirty="0" err="1" smtClean="0"/>
              <a:t>untuk</a:t>
            </a:r>
            <a:r>
              <a:rPr lang="en-US" sz="1600" dirty="0" smtClean="0"/>
              <a:t> </a:t>
            </a:r>
            <a:r>
              <a:rPr lang="en-US" sz="1600" dirty="0" err="1" smtClean="0"/>
              <a:t>tetap</a:t>
            </a:r>
            <a:r>
              <a:rPr lang="en-US" sz="1600" dirty="0" smtClean="0"/>
              <a:t> </a:t>
            </a:r>
            <a:r>
              <a:rPr lang="en-US" sz="1600" dirty="0" err="1" smtClean="0"/>
              <a:t>berada</a:t>
            </a:r>
            <a:r>
              <a:rPr lang="en-US" sz="1600" dirty="0" smtClean="0"/>
              <a:t> </a:t>
            </a:r>
            <a:r>
              <a:rPr lang="en-US" sz="1600" dirty="0" err="1" smtClean="0"/>
              <a:t>dalam</a:t>
            </a:r>
            <a:r>
              <a:rPr lang="en-US" sz="1600" dirty="0" smtClean="0"/>
              <a:t> </a:t>
            </a:r>
            <a:r>
              <a:rPr lang="en-US" sz="1600" dirty="0" err="1" smtClean="0"/>
              <a:t>organisasi</a:t>
            </a:r>
            <a:r>
              <a:rPr lang="en-US" sz="1600" dirty="0" smtClean="0"/>
              <a:t> </a:t>
            </a:r>
            <a:r>
              <a:rPr lang="en-US" sz="1600" dirty="0" err="1" smtClean="0"/>
              <a:t>dan</a:t>
            </a:r>
            <a:r>
              <a:rPr lang="en-US" sz="1600" dirty="0" smtClean="0"/>
              <a:t> </a:t>
            </a:r>
            <a:r>
              <a:rPr lang="en-US" sz="1600" dirty="0" err="1" smtClean="0"/>
              <a:t>terlibat</a:t>
            </a:r>
            <a:r>
              <a:rPr lang="en-US" sz="1600" dirty="0" smtClean="0"/>
              <a:t> </a:t>
            </a:r>
            <a:r>
              <a:rPr lang="en-US" sz="1600" dirty="0" err="1" smtClean="0"/>
              <a:t>dalam</a:t>
            </a:r>
            <a:r>
              <a:rPr lang="en-US" sz="1600" dirty="0" smtClean="0"/>
              <a:t> </a:t>
            </a:r>
            <a:r>
              <a:rPr lang="en-US" sz="1600" dirty="0" err="1" smtClean="0"/>
              <a:t>upaya-upaya</a:t>
            </a:r>
            <a:r>
              <a:rPr lang="en-US" sz="1600" dirty="0" smtClean="0"/>
              <a:t> </a:t>
            </a:r>
            <a:r>
              <a:rPr lang="en-US" sz="1600" dirty="0" err="1" smtClean="0"/>
              <a:t>mencapai</a:t>
            </a:r>
            <a:r>
              <a:rPr lang="en-US" sz="1600" dirty="0" smtClean="0"/>
              <a:t> </a:t>
            </a:r>
            <a:r>
              <a:rPr lang="en-US" sz="1600" dirty="0" err="1" smtClean="0"/>
              <a:t>misi</a:t>
            </a:r>
            <a:r>
              <a:rPr lang="en-US" sz="1600" dirty="0" smtClean="0"/>
              <a:t>, </a:t>
            </a:r>
            <a:r>
              <a:rPr lang="en-US" sz="1600" dirty="0" err="1" smtClean="0"/>
              <a:t>nilai-nilai</a:t>
            </a:r>
            <a:r>
              <a:rPr lang="en-US" sz="1600" dirty="0" smtClean="0"/>
              <a:t> </a:t>
            </a:r>
            <a:r>
              <a:rPr lang="en-US" sz="1600" dirty="0" err="1" smtClean="0"/>
              <a:t>dan</a:t>
            </a:r>
            <a:r>
              <a:rPr lang="en-US" sz="1600" dirty="0" smtClean="0"/>
              <a:t> </a:t>
            </a:r>
            <a:r>
              <a:rPr lang="en-US" sz="1600" dirty="0" err="1" smtClean="0"/>
              <a:t>tujuan</a:t>
            </a:r>
            <a:r>
              <a:rPr lang="en-US" sz="1600" dirty="0" smtClean="0"/>
              <a:t> </a:t>
            </a:r>
            <a:r>
              <a:rPr lang="en-US" sz="1600" dirty="0" err="1" smtClean="0"/>
              <a:t>dalam</a:t>
            </a:r>
            <a:r>
              <a:rPr lang="en-US" sz="1600" dirty="0" smtClean="0"/>
              <a:t> </a:t>
            </a:r>
            <a:r>
              <a:rPr lang="en-US" sz="1600" dirty="0" err="1" smtClean="0"/>
              <a:t>perusahaan</a:t>
            </a:r>
            <a:r>
              <a:rPr lang="en-US" sz="1600" dirty="0" smtClean="0"/>
              <a:t>. </a:t>
            </a:r>
            <a:r>
              <a:rPr lang="en-US" sz="1600" dirty="0" err="1" smtClean="0"/>
              <a:t>Komitmen</a:t>
            </a:r>
            <a:r>
              <a:rPr lang="en-US" sz="1600" dirty="0" smtClean="0"/>
              <a:t> </a:t>
            </a:r>
            <a:r>
              <a:rPr lang="en-US" sz="1600" dirty="0" err="1" smtClean="0"/>
              <a:t>organisasi</a:t>
            </a:r>
            <a:r>
              <a:rPr lang="en-US" sz="1600" dirty="0" smtClean="0"/>
              <a:t> </a:t>
            </a:r>
            <a:r>
              <a:rPr lang="en-US" sz="1600" dirty="0" err="1" smtClean="0"/>
              <a:t>dipandang</a:t>
            </a:r>
            <a:r>
              <a:rPr lang="en-US" sz="1600" dirty="0" smtClean="0"/>
              <a:t> </a:t>
            </a:r>
            <a:r>
              <a:rPr lang="en-US" sz="1600" dirty="0" err="1" smtClean="0"/>
              <a:t>penting</a:t>
            </a:r>
            <a:r>
              <a:rPr lang="en-US" sz="1600" dirty="0" smtClean="0"/>
              <a:t> </a:t>
            </a:r>
            <a:r>
              <a:rPr lang="en-US" sz="1600" dirty="0" err="1" smtClean="0"/>
              <a:t>karena</a:t>
            </a:r>
            <a:r>
              <a:rPr lang="en-US" sz="1600" dirty="0" smtClean="0"/>
              <a:t> </a:t>
            </a:r>
            <a:r>
              <a:rPr lang="en-US" sz="1600" dirty="0" err="1" smtClean="0"/>
              <a:t>karyawan</a:t>
            </a:r>
            <a:r>
              <a:rPr lang="en-US" sz="1600" dirty="0" smtClean="0"/>
              <a:t> yang </a:t>
            </a:r>
            <a:r>
              <a:rPr lang="en-US" sz="1600" dirty="0" err="1" smtClean="0"/>
              <a:t>memiliki</a:t>
            </a:r>
            <a:r>
              <a:rPr lang="en-US" sz="1600" dirty="0" smtClean="0"/>
              <a:t> </a:t>
            </a:r>
            <a:r>
              <a:rPr lang="en-US" sz="1600" dirty="0" err="1" smtClean="0"/>
              <a:t>komitmen</a:t>
            </a:r>
            <a:r>
              <a:rPr lang="en-US" sz="1600" dirty="0" smtClean="0"/>
              <a:t> yang </a:t>
            </a:r>
            <a:r>
              <a:rPr lang="en-US" sz="1600" dirty="0" err="1" smtClean="0"/>
              <a:t>tinggi</a:t>
            </a:r>
            <a:r>
              <a:rPr lang="en-US" sz="1600" dirty="0" smtClean="0"/>
              <a:t> </a:t>
            </a:r>
            <a:r>
              <a:rPr lang="en-US" sz="1600" dirty="0" err="1" smtClean="0"/>
              <a:t>terhadap</a:t>
            </a:r>
            <a:r>
              <a:rPr lang="en-US" sz="1600" dirty="0" smtClean="0"/>
              <a:t> </a:t>
            </a:r>
            <a:r>
              <a:rPr lang="en-US" sz="1600" dirty="0" err="1" smtClean="0"/>
              <a:t>organisasi</a:t>
            </a:r>
            <a:r>
              <a:rPr lang="en-US" sz="1600" dirty="0" smtClean="0"/>
              <a:t> </a:t>
            </a:r>
            <a:r>
              <a:rPr lang="en-US" sz="1600" dirty="0" err="1" smtClean="0"/>
              <a:t>akan</a:t>
            </a:r>
            <a:r>
              <a:rPr lang="en-US" sz="1600" dirty="0" smtClean="0"/>
              <a:t> </a:t>
            </a:r>
            <a:r>
              <a:rPr lang="en-US" sz="1600" dirty="0" err="1" smtClean="0"/>
              <a:t>cenderung</a:t>
            </a:r>
            <a:r>
              <a:rPr lang="en-US" sz="1600" dirty="0" smtClean="0"/>
              <a:t> </a:t>
            </a:r>
            <a:r>
              <a:rPr lang="en-US" sz="1600" dirty="0" err="1" smtClean="0"/>
              <a:t>memiliki</a:t>
            </a:r>
            <a:r>
              <a:rPr lang="en-US" sz="1600" dirty="0" smtClean="0"/>
              <a:t> </a:t>
            </a:r>
            <a:r>
              <a:rPr lang="en-US" sz="1600" dirty="0" err="1" smtClean="0"/>
              <a:t>sikap</a:t>
            </a:r>
            <a:r>
              <a:rPr lang="en-US" sz="1600" dirty="0" smtClean="0"/>
              <a:t> yang </a:t>
            </a:r>
            <a:r>
              <a:rPr lang="en-US" sz="1600" dirty="0" err="1" smtClean="0"/>
              <a:t>profesional</a:t>
            </a:r>
            <a:r>
              <a:rPr lang="en-US" sz="1600" dirty="0" smtClean="0"/>
              <a:t> </a:t>
            </a:r>
            <a:r>
              <a:rPr lang="en-US" sz="1600" dirty="0" err="1" smtClean="0"/>
              <a:t>dan</a:t>
            </a:r>
            <a:r>
              <a:rPr lang="en-US" sz="1600" dirty="0" smtClean="0"/>
              <a:t> </a:t>
            </a:r>
            <a:r>
              <a:rPr lang="en-US" sz="1600" dirty="0" err="1" smtClean="0"/>
              <a:t>menjunjung</a:t>
            </a:r>
            <a:r>
              <a:rPr lang="en-US" sz="1600" dirty="0" smtClean="0"/>
              <a:t> </a:t>
            </a:r>
            <a:r>
              <a:rPr lang="en-US" sz="1600" dirty="0" err="1" smtClean="0"/>
              <a:t>tinggi</a:t>
            </a:r>
            <a:r>
              <a:rPr lang="en-US" sz="1600" dirty="0" smtClean="0"/>
              <a:t> </a:t>
            </a:r>
            <a:r>
              <a:rPr lang="en-US" sz="1600" dirty="0" err="1" smtClean="0"/>
              <a:t>nilai-nilai</a:t>
            </a:r>
            <a:r>
              <a:rPr lang="en-US" sz="1600" dirty="0" smtClean="0"/>
              <a:t> yang </a:t>
            </a:r>
            <a:r>
              <a:rPr lang="en-US" sz="1600" dirty="0" err="1" smtClean="0"/>
              <a:t>telah</a:t>
            </a:r>
            <a:r>
              <a:rPr lang="en-US" sz="1600" dirty="0" smtClean="0"/>
              <a:t> </a:t>
            </a:r>
            <a:r>
              <a:rPr lang="en-US" sz="1600" dirty="0" err="1" smtClean="0"/>
              <a:t>disepakati</a:t>
            </a:r>
            <a:r>
              <a:rPr lang="en-US" sz="1600" dirty="0" smtClean="0"/>
              <a:t>.</a:t>
            </a:r>
            <a:r>
              <a:rPr lang="en-US" sz="1600" b="1" dirty="0" smtClean="0"/>
              <a:t> </a:t>
            </a:r>
            <a:r>
              <a:rPr lang="en-US" sz="1600" dirty="0" err="1" smtClean="0"/>
              <a:t>Syafaruddin</a:t>
            </a:r>
            <a:r>
              <a:rPr lang="en-US" sz="1600" dirty="0" smtClean="0"/>
              <a:t> </a:t>
            </a:r>
            <a:r>
              <a:rPr lang="en-US" sz="1600" dirty="0" err="1" smtClean="0"/>
              <a:t>Alwi</a:t>
            </a:r>
            <a:r>
              <a:rPr lang="en-US" sz="1600" dirty="0" smtClean="0"/>
              <a:t> (2001: 49)</a:t>
            </a:r>
            <a:endParaRPr lang="en-US" sz="1600" b="1" dirty="0" smtClean="0"/>
          </a:p>
          <a:p>
            <a:r>
              <a:rPr lang="en-US" sz="1600" dirty="0" err="1" smtClean="0"/>
              <a:t>Keterikatan</a:t>
            </a:r>
            <a:r>
              <a:rPr lang="en-US" sz="1600" dirty="0" smtClean="0"/>
              <a:t> </a:t>
            </a:r>
            <a:r>
              <a:rPr lang="en-US" sz="1600" dirty="0" err="1" smtClean="0"/>
              <a:t>individu</a:t>
            </a:r>
            <a:r>
              <a:rPr lang="en-US" sz="1600" dirty="0" smtClean="0"/>
              <a:t> </a:t>
            </a:r>
            <a:r>
              <a:rPr lang="en-US" sz="1600" dirty="0" err="1" smtClean="0"/>
              <a:t>kepada</a:t>
            </a:r>
            <a:r>
              <a:rPr lang="en-US" sz="1600" dirty="0" smtClean="0"/>
              <a:t> </a:t>
            </a:r>
            <a:r>
              <a:rPr lang="en-US" sz="1600" dirty="0" err="1" smtClean="0"/>
              <a:t>organisasi</a:t>
            </a:r>
            <a:r>
              <a:rPr lang="en-US" sz="1600" dirty="0" smtClean="0"/>
              <a:t> </a:t>
            </a:r>
            <a:r>
              <a:rPr lang="en-US" sz="1600" dirty="0" err="1" smtClean="0"/>
              <a:t>tertentu</a:t>
            </a:r>
            <a:r>
              <a:rPr lang="en-US" sz="1600" dirty="0" smtClean="0"/>
              <a:t> yang </a:t>
            </a:r>
            <a:r>
              <a:rPr lang="en-US" sz="1600" dirty="0" err="1" smtClean="0"/>
              <a:t>dicerminkan</a:t>
            </a:r>
            <a:r>
              <a:rPr lang="en-US" sz="1600" dirty="0" smtClean="0"/>
              <a:t> </a:t>
            </a:r>
            <a:r>
              <a:rPr lang="en-US" sz="1600" dirty="0" err="1" smtClean="0"/>
              <a:t>dengan</a:t>
            </a:r>
            <a:r>
              <a:rPr lang="en-US" sz="1600" dirty="0" smtClean="0"/>
              <a:t> </a:t>
            </a:r>
            <a:r>
              <a:rPr lang="en-US" sz="1600" dirty="0" err="1" smtClean="0"/>
              <a:t>karakteristik</a:t>
            </a:r>
            <a:r>
              <a:rPr lang="en-US" sz="1600" dirty="0" smtClean="0"/>
              <a:t>: (a) </a:t>
            </a:r>
            <a:r>
              <a:rPr lang="en-US" sz="1600" dirty="0" err="1" smtClean="0"/>
              <a:t>adanya</a:t>
            </a:r>
            <a:r>
              <a:rPr lang="en-US" sz="1600" dirty="0" smtClean="0"/>
              <a:t> </a:t>
            </a:r>
            <a:r>
              <a:rPr lang="en-US" sz="1600" dirty="0" err="1" smtClean="0"/>
              <a:t>keyakinan</a:t>
            </a:r>
            <a:r>
              <a:rPr lang="en-US" sz="1600" dirty="0" smtClean="0"/>
              <a:t> yang </a:t>
            </a:r>
            <a:r>
              <a:rPr lang="en-US" sz="1600" dirty="0" err="1" smtClean="0"/>
              <a:t>kuat</a:t>
            </a:r>
            <a:r>
              <a:rPr lang="en-US" sz="1600" dirty="0" smtClean="0"/>
              <a:t> </a:t>
            </a:r>
            <a:r>
              <a:rPr lang="en-US" sz="1600" dirty="0" err="1" smtClean="0"/>
              <a:t>dan</a:t>
            </a:r>
            <a:r>
              <a:rPr lang="en-US" sz="1600" dirty="0" smtClean="0"/>
              <a:t> </a:t>
            </a:r>
            <a:r>
              <a:rPr lang="en-US" sz="1600" dirty="0" err="1" smtClean="0"/>
              <a:t>penerimaan</a:t>
            </a:r>
            <a:r>
              <a:rPr lang="en-US" sz="1600" dirty="0" smtClean="0"/>
              <a:t> </a:t>
            </a:r>
            <a:r>
              <a:rPr lang="en-US" sz="1600" dirty="0" err="1" smtClean="0"/>
              <a:t>atas</a:t>
            </a:r>
            <a:r>
              <a:rPr lang="en-US" sz="1600" dirty="0" smtClean="0"/>
              <a:t> </a:t>
            </a:r>
            <a:r>
              <a:rPr lang="en-US" sz="1600" dirty="0" err="1" smtClean="0"/>
              <a:t>nilai</a:t>
            </a:r>
            <a:r>
              <a:rPr lang="en-US" sz="1600" dirty="0" smtClean="0"/>
              <a:t> </a:t>
            </a:r>
            <a:r>
              <a:rPr lang="en-US" sz="1600" dirty="0" err="1" smtClean="0"/>
              <a:t>dan</a:t>
            </a:r>
            <a:r>
              <a:rPr lang="en-US" sz="1600" dirty="0" smtClean="0"/>
              <a:t> </a:t>
            </a:r>
            <a:r>
              <a:rPr lang="en-US" sz="1600" dirty="0" err="1" smtClean="0"/>
              <a:t>tujuan</a:t>
            </a:r>
            <a:r>
              <a:rPr lang="en-US" sz="1600" dirty="0" smtClean="0"/>
              <a:t> </a:t>
            </a:r>
            <a:r>
              <a:rPr lang="en-US" sz="1600" dirty="0" err="1" smtClean="0"/>
              <a:t>organisasi</a:t>
            </a:r>
            <a:r>
              <a:rPr lang="en-US" sz="1600" dirty="0" smtClean="0"/>
              <a:t>, (b) </a:t>
            </a:r>
            <a:r>
              <a:rPr lang="en-US" sz="1600" dirty="0" err="1" smtClean="0"/>
              <a:t>kesediaan</a:t>
            </a:r>
            <a:r>
              <a:rPr lang="en-US" sz="1600" dirty="0" smtClean="0"/>
              <a:t> </a:t>
            </a:r>
            <a:r>
              <a:rPr lang="en-US" sz="1600" dirty="0" err="1" smtClean="0"/>
              <a:t>untuk</a:t>
            </a:r>
            <a:r>
              <a:rPr lang="en-US" sz="1600" dirty="0" smtClean="0"/>
              <a:t> </a:t>
            </a:r>
            <a:r>
              <a:rPr lang="en-US" sz="1600" dirty="0" err="1" smtClean="0"/>
              <a:t>mengusahakan</a:t>
            </a:r>
            <a:r>
              <a:rPr lang="en-US" sz="1600" dirty="0" smtClean="0"/>
              <a:t> yang </a:t>
            </a:r>
            <a:r>
              <a:rPr lang="en-US" sz="1600" dirty="0" err="1" smtClean="0"/>
              <a:t>terbaik</a:t>
            </a:r>
            <a:r>
              <a:rPr lang="en-US" sz="1600" dirty="0" smtClean="0"/>
              <a:t> </a:t>
            </a:r>
            <a:r>
              <a:rPr lang="en-US" sz="1600" dirty="0" err="1" smtClean="0"/>
              <a:t>bagi</a:t>
            </a:r>
            <a:r>
              <a:rPr lang="en-US" sz="1600" dirty="0" smtClean="0"/>
              <a:t> </a:t>
            </a:r>
            <a:r>
              <a:rPr lang="en-US" sz="1600" dirty="0" err="1" smtClean="0"/>
              <a:t>organisasi</a:t>
            </a:r>
            <a:r>
              <a:rPr lang="en-US" sz="1600" dirty="0" smtClean="0"/>
              <a:t>, </a:t>
            </a:r>
            <a:r>
              <a:rPr lang="en-US" sz="1600" dirty="0" err="1" smtClean="0"/>
              <a:t>dan</a:t>
            </a:r>
            <a:r>
              <a:rPr lang="en-US" sz="1600" dirty="0" smtClean="0"/>
              <a:t> (c) </a:t>
            </a:r>
            <a:r>
              <a:rPr lang="en-US" sz="1600" dirty="0" err="1" smtClean="0"/>
              <a:t>adanya</a:t>
            </a:r>
            <a:r>
              <a:rPr lang="en-US" sz="1600" dirty="0" smtClean="0"/>
              <a:t> </a:t>
            </a:r>
            <a:r>
              <a:rPr lang="en-US" sz="1600" dirty="0" err="1" smtClean="0"/>
              <a:t>keinginan</a:t>
            </a:r>
            <a:r>
              <a:rPr lang="en-US" sz="1600" dirty="0" smtClean="0"/>
              <a:t> yang </a:t>
            </a:r>
            <a:r>
              <a:rPr lang="en-US" sz="1600" dirty="0" err="1" smtClean="0"/>
              <a:t>pasti</a:t>
            </a:r>
            <a:r>
              <a:rPr lang="en-US" sz="1600" dirty="0" smtClean="0"/>
              <a:t> </a:t>
            </a:r>
            <a:r>
              <a:rPr lang="en-US" sz="1600" dirty="0" err="1" smtClean="0"/>
              <a:t>untuk</a:t>
            </a:r>
            <a:r>
              <a:rPr lang="en-US" sz="1600" dirty="0" smtClean="0"/>
              <a:t> </a:t>
            </a:r>
            <a:r>
              <a:rPr lang="en-US" sz="1600" dirty="0" err="1" smtClean="0"/>
              <a:t>mempertahankan</a:t>
            </a:r>
            <a:r>
              <a:rPr lang="en-US" sz="1600" dirty="0" smtClean="0"/>
              <a:t> </a:t>
            </a:r>
            <a:r>
              <a:rPr lang="en-US" sz="1600" dirty="0" err="1" smtClean="0"/>
              <a:t>keikutsertaan</a:t>
            </a:r>
            <a:r>
              <a:rPr lang="en-US" sz="1600" dirty="0" smtClean="0"/>
              <a:t> </a:t>
            </a:r>
            <a:r>
              <a:rPr lang="en-US" sz="1600" dirty="0" err="1" smtClean="0"/>
              <a:t>dalam</a:t>
            </a:r>
            <a:r>
              <a:rPr lang="en-US" sz="1600" dirty="0" smtClean="0"/>
              <a:t> </a:t>
            </a:r>
            <a:r>
              <a:rPr lang="en-US" sz="1600" dirty="0" err="1" smtClean="0"/>
              <a:t>organisasi</a:t>
            </a:r>
            <a:r>
              <a:rPr lang="en-US" sz="1600" dirty="0" smtClean="0"/>
              <a:t>.</a:t>
            </a:r>
            <a:r>
              <a:rPr lang="en-US" sz="1600" b="1" dirty="0" smtClean="0"/>
              <a:t> </a:t>
            </a:r>
            <a:r>
              <a:rPr lang="en-US" sz="1600" dirty="0" err="1" smtClean="0"/>
              <a:t>Suwandi</a:t>
            </a:r>
            <a:r>
              <a:rPr lang="en-US" sz="1600" dirty="0" smtClean="0"/>
              <a:t> </a:t>
            </a:r>
            <a:r>
              <a:rPr lang="en-US" sz="1600" dirty="0" err="1" smtClean="0"/>
              <a:t>dan</a:t>
            </a:r>
            <a:r>
              <a:rPr lang="en-US" sz="1600" dirty="0" smtClean="0"/>
              <a:t> </a:t>
            </a:r>
            <a:r>
              <a:rPr lang="en-US" sz="1600" dirty="0" err="1" smtClean="0"/>
              <a:t>Nur</a:t>
            </a:r>
            <a:r>
              <a:rPr lang="en-US" sz="1600" dirty="0" smtClean="0"/>
              <a:t> </a:t>
            </a:r>
            <a:r>
              <a:rPr lang="en-US" sz="1600" dirty="0" err="1" smtClean="0"/>
              <a:t>Indriantoro</a:t>
            </a:r>
            <a:r>
              <a:rPr lang="en-US" sz="1600" dirty="0" smtClean="0"/>
              <a:t> (1999: 177)</a:t>
            </a:r>
            <a:endParaRPr lang="en-US" sz="1600" b="1" dirty="0" smtClean="0"/>
          </a:p>
          <a:p>
            <a:r>
              <a:rPr lang="en-US" sz="1600" dirty="0" smtClean="0"/>
              <a:t>Tingkat </a:t>
            </a:r>
            <a:r>
              <a:rPr lang="en-US" sz="1600" dirty="0" err="1" smtClean="0"/>
              <a:t>dimana</a:t>
            </a:r>
            <a:r>
              <a:rPr lang="en-US" sz="1600" dirty="0" smtClean="0"/>
              <a:t> </a:t>
            </a:r>
            <a:r>
              <a:rPr lang="en-US" sz="1600" dirty="0" err="1" smtClean="0"/>
              <a:t>individu</a:t>
            </a:r>
            <a:r>
              <a:rPr lang="en-US" sz="1600" dirty="0" smtClean="0"/>
              <a:t> </a:t>
            </a:r>
            <a:r>
              <a:rPr lang="en-US" sz="1600" dirty="0" err="1" smtClean="0"/>
              <a:t>memihak</a:t>
            </a:r>
            <a:r>
              <a:rPr lang="en-US" sz="1600" dirty="0" smtClean="0"/>
              <a:t> </a:t>
            </a:r>
            <a:r>
              <a:rPr lang="en-US" sz="1600" dirty="0" err="1" smtClean="0"/>
              <a:t>dan</a:t>
            </a:r>
            <a:r>
              <a:rPr lang="en-US" sz="1600" dirty="0" smtClean="0"/>
              <a:t> </a:t>
            </a:r>
            <a:r>
              <a:rPr lang="en-US" sz="1600" dirty="0" err="1" smtClean="0"/>
              <a:t>ingin</a:t>
            </a:r>
            <a:r>
              <a:rPr lang="en-US" sz="1600" dirty="0" smtClean="0"/>
              <a:t> </a:t>
            </a:r>
            <a:r>
              <a:rPr lang="en-US" sz="1600" dirty="0" err="1" smtClean="0"/>
              <a:t>secara</a:t>
            </a:r>
            <a:r>
              <a:rPr lang="en-US" sz="1600" dirty="0" smtClean="0"/>
              <a:t> </a:t>
            </a:r>
            <a:r>
              <a:rPr lang="en-US" sz="1600" dirty="0" err="1" smtClean="0"/>
              <a:t>kontinyu</a:t>
            </a:r>
            <a:r>
              <a:rPr lang="en-US" sz="1600" dirty="0" smtClean="0"/>
              <a:t> </a:t>
            </a:r>
            <a:r>
              <a:rPr lang="en-US" sz="1600" dirty="0" err="1" smtClean="0"/>
              <a:t>berpartisipasi</a:t>
            </a:r>
            <a:r>
              <a:rPr lang="en-US" sz="1600" dirty="0" smtClean="0"/>
              <a:t> </a:t>
            </a:r>
            <a:r>
              <a:rPr lang="en-US" sz="1600" dirty="0" err="1" smtClean="0"/>
              <a:t>aktif</a:t>
            </a:r>
            <a:r>
              <a:rPr lang="en-US" sz="1600" dirty="0" smtClean="0"/>
              <a:t> </a:t>
            </a:r>
            <a:r>
              <a:rPr lang="en-US" sz="1600" dirty="0" err="1" smtClean="0"/>
              <a:t>dalam</a:t>
            </a:r>
            <a:r>
              <a:rPr lang="en-US" sz="1600" dirty="0" smtClean="0"/>
              <a:t> </a:t>
            </a:r>
            <a:r>
              <a:rPr lang="en-US" sz="1600" dirty="0" err="1" smtClean="0"/>
              <a:t>organisasi</a:t>
            </a:r>
            <a:r>
              <a:rPr lang="en-US" sz="1600" dirty="0" smtClean="0"/>
              <a:t>, yang </a:t>
            </a:r>
            <a:r>
              <a:rPr lang="en-US" sz="1600" dirty="0" err="1" smtClean="0"/>
              <a:t>tercermin</a:t>
            </a:r>
            <a:r>
              <a:rPr lang="en-US" sz="1600" dirty="0" smtClean="0"/>
              <a:t> </a:t>
            </a:r>
            <a:r>
              <a:rPr lang="en-US" sz="1600" dirty="0" err="1" smtClean="0"/>
              <a:t>melalui</a:t>
            </a:r>
            <a:r>
              <a:rPr lang="en-US" sz="1600" dirty="0" smtClean="0"/>
              <a:t> </a:t>
            </a:r>
            <a:r>
              <a:rPr lang="en-US" sz="1600" dirty="0" err="1" smtClean="0"/>
              <a:t>karakteristik</a:t>
            </a:r>
            <a:r>
              <a:rPr lang="en-US" sz="1600" dirty="0" smtClean="0"/>
              <a:t>: (a) </a:t>
            </a:r>
            <a:r>
              <a:rPr lang="en-US" sz="1600" dirty="0" err="1" smtClean="0"/>
              <a:t>adanya</a:t>
            </a:r>
            <a:r>
              <a:rPr lang="en-US" sz="1600" dirty="0" smtClean="0"/>
              <a:t> </a:t>
            </a:r>
            <a:r>
              <a:rPr lang="en-US" sz="1600" dirty="0" err="1" smtClean="0"/>
              <a:t>keyakinan</a:t>
            </a:r>
            <a:r>
              <a:rPr lang="en-US" sz="1600" dirty="0" smtClean="0"/>
              <a:t> yang </a:t>
            </a:r>
            <a:r>
              <a:rPr lang="en-US" sz="1600" dirty="0" err="1" smtClean="0"/>
              <a:t>kuat</a:t>
            </a:r>
            <a:r>
              <a:rPr lang="en-US" sz="1600" dirty="0" smtClean="0"/>
              <a:t> </a:t>
            </a:r>
            <a:r>
              <a:rPr lang="en-US" sz="1600" dirty="0" err="1" smtClean="0"/>
              <a:t>dan</a:t>
            </a:r>
            <a:r>
              <a:rPr lang="en-US" sz="1600" dirty="0" smtClean="0"/>
              <a:t> </a:t>
            </a:r>
            <a:r>
              <a:rPr lang="en-US" sz="1600" dirty="0" err="1" smtClean="0"/>
              <a:t>penerimaan</a:t>
            </a:r>
            <a:r>
              <a:rPr lang="en-US" sz="1600" dirty="0" smtClean="0"/>
              <a:t> </a:t>
            </a:r>
            <a:r>
              <a:rPr lang="en-US" sz="1600" dirty="0" err="1" smtClean="0"/>
              <a:t>atas</a:t>
            </a:r>
            <a:r>
              <a:rPr lang="en-US" sz="1600" dirty="0" smtClean="0"/>
              <a:t> </a:t>
            </a:r>
            <a:r>
              <a:rPr lang="en-US" sz="1600" dirty="0" err="1" smtClean="0"/>
              <a:t>nilai</a:t>
            </a:r>
            <a:r>
              <a:rPr lang="en-US" sz="1600" dirty="0" smtClean="0"/>
              <a:t> </a:t>
            </a:r>
            <a:r>
              <a:rPr lang="en-US" sz="1600" dirty="0" err="1" smtClean="0"/>
              <a:t>dan</a:t>
            </a:r>
            <a:r>
              <a:rPr lang="en-US" sz="1600" dirty="0" smtClean="0"/>
              <a:t> </a:t>
            </a:r>
            <a:r>
              <a:rPr lang="en-US" sz="1600" dirty="0" err="1" smtClean="0"/>
              <a:t>tujuan</a:t>
            </a:r>
            <a:r>
              <a:rPr lang="en-US" sz="1600" dirty="0" smtClean="0"/>
              <a:t> </a:t>
            </a:r>
            <a:r>
              <a:rPr lang="en-US" sz="1600" dirty="0" err="1" smtClean="0"/>
              <a:t>organisasi</a:t>
            </a:r>
            <a:r>
              <a:rPr lang="en-US" sz="1600" dirty="0" smtClean="0"/>
              <a:t>, (b) </a:t>
            </a:r>
            <a:r>
              <a:rPr lang="en-US" sz="1600" dirty="0" err="1" smtClean="0"/>
              <a:t>kesediaan</a:t>
            </a:r>
            <a:r>
              <a:rPr lang="en-US" sz="1600" dirty="0" smtClean="0"/>
              <a:t> </a:t>
            </a:r>
            <a:r>
              <a:rPr lang="en-US" sz="1600" dirty="0" err="1" smtClean="0"/>
              <a:t>untuk</a:t>
            </a:r>
            <a:r>
              <a:rPr lang="en-US" sz="1600" dirty="0" smtClean="0"/>
              <a:t> </a:t>
            </a:r>
            <a:r>
              <a:rPr lang="en-US" sz="1600" dirty="0" err="1" smtClean="0"/>
              <a:t>mengusahakan</a:t>
            </a:r>
            <a:r>
              <a:rPr lang="en-US" sz="1600" dirty="0" smtClean="0"/>
              <a:t> yang </a:t>
            </a:r>
            <a:r>
              <a:rPr lang="en-US" sz="1600" dirty="0" err="1" smtClean="0"/>
              <a:t>terbaik</a:t>
            </a:r>
            <a:r>
              <a:rPr lang="en-US" sz="1600" dirty="0" smtClean="0"/>
              <a:t> </a:t>
            </a:r>
            <a:r>
              <a:rPr lang="en-US" sz="1600" dirty="0" err="1" smtClean="0"/>
              <a:t>bagi</a:t>
            </a:r>
            <a:r>
              <a:rPr lang="en-US" sz="1600" dirty="0" smtClean="0"/>
              <a:t> </a:t>
            </a:r>
            <a:r>
              <a:rPr lang="en-US" sz="1600" dirty="0" err="1" smtClean="0"/>
              <a:t>organisasi</a:t>
            </a:r>
            <a:r>
              <a:rPr lang="en-US" sz="1600" dirty="0" smtClean="0"/>
              <a:t>, </a:t>
            </a:r>
            <a:r>
              <a:rPr lang="en-US" sz="1600" dirty="0" err="1" smtClean="0"/>
              <a:t>dan</a:t>
            </a:r>
            <a:r>
              <a:rPr lang="en-US" sz="1600" dirty="0" smtClean="0"/>
              <a:t> (c) </a:t>
            </a:r>
            <a:r>
              <a:rPr lang="en-US" sz="1600" dirty="0" err="1" smtClean="0"/>
              <a:t>adanya</a:t>
            </a:r>
            <a:r>
              <a:rPr lang="en-US" sz="1600" dirty="0" smtClean="0"/>
              <a:t> </a:t>
            </a:r>
            <a:r>
              <a:rPr lang="en-US" sz="1600" dirty="0" err="1" smtClean="0"/>
              <a:t>keinginan</a:t>
            </a:r>
            <a:r>
              <a:rPr lang="en-US" sz="1600" dirty="0" smtClean="0"/>
              <a:t> yang </a:t>
            </a:r>
            <a:r>
              <a:rPr lang="en-US" sz="1600" dirty="0" err="1" smtClean="0"/>
              <a:t>pasti</a:t>
            </a:r>
            <a:r>
              <a:rPr lang="en-US" sz="1600" dirty="0" smtClean="0"/>
              <a:t> </a:t>
            </a:r>
            <a:r>
              <a:rPr lang="en-US" sz="1600" dirty="0" err="1" smtClean="0"/>
              <a:t>untuk</a:t>
            </a:r>
            <a:r>
              <a:rPr lang="en-US" sz="1600" dirty="0" smtClean="0"/>
              <a:t> </a:t>
            </a:r>
            <a:r>
              <a:rPr lang="en-US" sz="1600" dirty="0" err="1" smtClean="0"/>
              <a:t>bertahan</a:t>
            </a:r>
            <a:r>
              <a:rPr lang="en-US" sz="1600" dirty="0" smtClean="0"/>
              <a:t> </a:t>
            </a:r>
            <a:r>
              <a:rPr lang="en-US" sz="1600" dirty="0" err="1" smtClean="0"/>
              <a:t>dalam</a:t>
            </a:r>
            <a:r>
              <a:rPr lang="en-US" sz="1600" dirty="0" smtClean="0"/>
              <a:t> </a:t>
            </a:r>
            <a:r>
              <a:rPr lang="en-US" sz="1600" dirty="0" err="1" smtClean="0"/>
              <a:t>organisasi</a:t>
            </a:r>
            <a:r>
              <a:rPr lang="en-US" sz="1600" dirty="0" smtClean="0"/>
              <a:t>.</a:t>
            </a:r>
            <a:r>
              <a:rPr lang="en-US" sz="1600" b="1" dirty="0" smtClean="0"/>
              <a:t> </a:t>
            </a:r>
            <a:r>
              <a:rPr lang="en-US" sz="1600" dirty="0" err="1" smtClean="0"/>
              <a:t>Newstrom</a:t>
            </a:r>
            <a:r>
              <a:rPr lang="en-US" sz="1600" dirty="0" smtClean="0"/>
              <a:t> and Davis (2002: 211)</a:t>
            </a:r>
            <a:endParaRPr lang="en-US" sz="1600" b="1" dirty="0" smtClean="0"/>
          </a:p>
          <a:p>
            <a:r>
              <a:rPr lang="en-US" sz="1600" dirty="0" smtClean="0"/>
              <a:t>Tingkat </a:t>
            </a:r>
            <a:r>
              <a:rPr lang="en-US" sz="1600" dirty="0" err="1" smtClean="0"/>
              <a:t>dimana</a:t>
            </a:r>
            <a:r>
              <a:rPr lang="en-US" sz="1600" dirty="0" smtClean="0"/>
              <a:t> </a:t>
            </a:r>
            <a:r>
              <a:rPr lang="en-US" sz="1600" dirty="0" err="1" smtClean="0"/>
              <a:t>seorang</a:t>
            </a:r>
            <a:r>
              <a:rPr lang="en-US" sz="1600" dirty="0" smtClean="0"/>
              <a:t> </a:t>
            </a:r>
            <a:r>
              <a:rPr lang="en-US" sz="1600" dirty="0" err="1" smtClean="0"/>
              <a:t>karyawan</a:t>
            </a:r>
            <a:r>
              <a:rPr lang="en-US" sz="1600" dirty="0" smtClean="0"/>
              <a:t> </a:t>
            </a:r>
            <a:r>
              <a:rPr lang="en-US" sz="1600" dirty="0" err="1" smtClean="0"/>
              <a:t>memihak</a:t>
            </a:r>
            <a:r>
              <a:rPr lang="en-US" sz="1600" dirty="0" smtClean="0"/>
              <a:t> </a:t>
            </a:r>
            <a:r>
              <a:rPr lang="en-US" sz="1600" dirty="0" err="1" smtClean="0"/>
              <a:t>pada</a:t>
            </a:r>
            <a:r>
              <a:rPr lang="en-US" sz="1600" dirty="0" smtClean="0"/>
              <a:t> </a:t>
            </a:r>
            <a:r>
              <a:rPr lang="en-US" sz="1600" dirty="0" err="1" smtClean="0"/>
              <a:t>organisasi</a:t>
            </a:r>
            <a:r>
              <a:rPr lang="en-US" sz="1600" dirty="0" smtClean="0"/>
              <a:t> </a:t>
            </a:r>
            <a:r>
              <a:rPr lang="en-US" sz="1600" dirty="0" err="1" smtClean="0"/>
              <a:t>tertentu</a:t>
            </a:r>
            <a:r>
              <a:rPr lang="en-US" sz="1600" dirty="0" smtClean="0"/>
              <a:t> </a:t>
            </a:r>
            <a:r>
              <a:rPr lang="en-US" sz="1600" dirty="0" err="1" smtClean="0"/>
              <a:t>dan</a:t>
            </a:r>
            <a:r>
              <a:rPr lang="en-US" sz="1600" dirty="0" smtClean="0"/>
              <a:t> </a:t>
            </a:r>
            <a:r>
              <a:rPr lang="en-US" sz="1600" dirty="0" err="1" smtClean="0"/>
              <a:t>tujuan-tujuan</a:t>
            </a:r>
            <a:r>
              <a:rPr lang="en-US" sz="1600" dirty="0" smtClean="0"/>
              <a:t>, </a:t>
            </a:r>
            <a:r>
              <a:rPr lang="en-US" sz="1600" dirty="0" err="1" smtClean="0"/>
              <a:t>dan</a:t>
            </a:r>
            <a:r>
              <a:rPr lang="en-US" sz="1600" dirty="0" smtClean="0"/>
              <a:t> </a:t>
            </a:r>
            <a:r>
              <a:rPr lang="en-US" sz="1600" dirty="0" err="1" smtClean="0"/>
              <a:t>berniat</a:t>
            </a:r>
            <a:r>
              <a:rPr lang="en-US" sz="1600" dirty="0" smtClean="0"/>
              <a:t> </a:t>
            </a:r>
            <a:r>
              <a:rPr lang="en-US" sz="1600" dirty="0" err="1" smtClean="0"/>
              <a:t>untuk</a:t>
            </a:r>
            <a:r>
              <a:rPr lang="en-US" sz="1600" dirty="0" smtClean="0"/>
              <a:t> </a:t>
            </a:r>
            <a:r>
              <a:rPr lang="en-US" sz="1600" dirty="0" err="1" smtClean="0"/>
              <a:t>mempertahankan</a:t>
            </a:r>
            <a:r>
              <a:rPr lang="en-US" sz="1600" dirty="0" smtClean="0"/>
              <a:t> </a:t>
            </a:r>
            <a:r>
              <a:rPr lang="en-US" sz="1600" dirty="0" err="1" smtClean="0"/>
              <a:t>keanggotaan</a:t>
            </a:r>
            <a:r>
              <a:rPr lang="en-US" sz="1600" dirty="0" smtClean="0"/>
              <a:t> </a:t>
            </a:r>
            <a:r>
              <a:rPr lang="en-US" sz="1600" dirty="0" err="1" smtClean="0"/>
              <a:t>dalam</a:t>
            </a:r>
            <a:r>
              <a:rPr lang="en-US" sz="1600" dirty="0" smtClean="0"/>
              <a:t> </a:t>
            </a:r>
            <a:r>
              <a:rPr lang="en-US" sz="1600" dirty="0" err="1" smtClean="0"/>
              <a:t>organisasi</a:t>
            </a:r>
            <a:r>
              <a:rPr lang="en-US" sz="1600" dirty="0" smtClean="0"/>
              <a:t> </a:t>
            </a:r>
            <a:r>
              <a:rPr lang="en-US" sz="1600" dirty="0" err="1" smtClean="0"/>
              <a:t>itu</a:t>
            </a:r>
            <a:r>
              <a:rPr lang="en-US" sz="1600" dirty="0" smtClean="0"/>
              <a:t>.</a:t>
            </a:r>
            <a:r>
              <a:rPr lang="en-US" sz="1600" b="1" dirty="0" smtClean="0"/>
              <a:t> </a:t>
            </a:r>
            <a:r>
              <a:rPr lang="en-US" sz="1600" dirty="0" smtClean="0"/>
              <a:t>Robbins (2001 )</a:t>
            </a:r>
            <a:endParaRPr lang="en-US" sz="1600" b="1" dirty="0" smtClean="0"/>
          </a:p>
          <a:p>
            <a:r>
              <a:rPr lang="en-US" sz="1600" dirty="0" err="1" smtClean="0"/>
              <a:t>Sesuatu</a:t>
            </a:r>
            <a:r>
              <a:rPr lang="en-US" sz="1600" dirty="0" smtClean="0"/>
              <a:t> yang </a:t>
            </a:r>
            <a:r>
              <a:rPr lang="en-US" sz="1600" dirty="0" err="1" smtClean="0"/>
              <a:t>berhubungan</a:t>
            </a:r>
            <a:r>
              <a:rPr lang="en-US" sz="1600" dirty="0" smtClean="0"/>
              <a:t> </a:t>
            </a:r>
            <a:r>
              <a:rPr lang="en-US" sz="1600" dirty="0" err="1" smtClean="0"/>
              <a:t>secara</a:t>
            </a:r>
            <a:r>
              <a:rPr lang="en-US" sz="1600" dirty="0" smtClean="0"/>
              <a:t> </a:t>
            </a:r>
            <a:r>
              <a:rPr lang="en-US" sz="1600" dirty="0" err="1" smtClean="0"/>
              <a:t>positif</a:t>
            </a:r>
            <a:r>
              <a:rPr lang="en-US" sz="1600" dirty="0" smtClean="0"/>
              <a:t> </a:t>
            </a:r>
            <a:r>
              <a:rPr lang="en-US" sz="1600" dirty="0" err="1" smtClean="0"/>
              <a:t>dengan</a:t>
            </a:r>
            <a:r>
              <a:rPr lang="en-US" sz="1600" dirty="0" smtClean="0"/>
              <a:t> </a:t>
            </a:r>
            <a:r>
              <a:rPr lang="en-US" sz="1600" dirty="0" err="1" smtClean="0"/>
              <a:t>kepuasan</a:t>
            </a:r>
            <a:r>
              <a:rPr lang="en-US" sz="1600" dirty="0" smtClean="0"/>
              <a:t> </a:t>
            </a:r>
            <a:r>
              <a:rPr lang="en-US" sz="1600" dirty="0" err="1" smtClean="0"/>
              <a:t>pegawai</a:t>
            </a:r>
            <a:r>
              <a:rPr lang="en-US" sz="1600" dirty="0" smtClean="0"/>
              <a:t> </a:t>
            </a:r>
            <a:r>
              <a:rPr lang="en-US" sz="1600" dirty="0" err="1" smtClean="0"/>
              <a:t>terhadap</a:t>
            </a:r>
            <a:r>
              <a:rPr lang="en-US" sz="1600" dirty="0" smtClean="0"/>
              <a:t> </a:t>
            </a:r>
            <a:r>
              <a:rPr lang="en-US" sz="1600" dirty="0" err="1" smtClean="0"/>
              <a:t>pekerjaan</a:t>
            </a:r>
            <a:r>
              <a:rPr lang="en-US" sz="1600" dirty="0" smtClean="0"/>
              <a:t> </a:t>
            </a:r>
            <a:r>
              <a:rPr lang="en-US" sz="1600" dirty="0" err="1" smtClean="0"/>
              <a:t>serta</a:t>
            </a:r>
            <a:r>
              <a:rPr lang="en-US" sz="1600" dirty="0" smtClean="0"/>
              <a:t> </a:t>
            </a:r>
            <a:r>
              <a:rPr lang="en-US" sz="1600" dirty="0" err="1" smtClean="0"/>
              <a:t>berakibat</a:t>
            </a:r>
            <a:r>
              <a:rPr lang="en-US" sz="1600" dirty="0" smtClean="0"/>
              <a:t> </a:t>
            </a:r>
            <a:r>
              <a:rPr lang="en-US" sz="1600" dirty="0" err="1" smtClean="0"/>
              <a:t>pada</a:t>
            </a:r>
            <a:r>
              <a:rPr lang="en-US" sz="1600" dirty="0" smtClean="0"/>
              <a:t> </a:t>
            </a:r>
            <a:r>
              <a:rPr lang="en-US" sz="1600" dirty="0" err="1" smtClean="0"/>
              <a:t>kecenderungan</a:t>
            </a:r>
            <a:r>
              <a:rPr lang="en-US" sz="1600" dirty="0" smtClean="0"/>
              <a:t> </a:t>
            </a:r>
            <a:r>
              <a:rPr lang="en-US" sz="1600" dirty="0" err="1" smtClean="0"/>
              <a:t>seseorang</a:t>
            </a:r>
            <a:r>
              <a:rPr lang="en-US" sz="1600" dirty="0" smtClean="0"/>
              <a:t> </a:t>
            </a:r>
            <a:r>
              <a:rPr lang="en-US" sz="1600" dirty="0" err="1" smtClean="0"/>
              <a:t>untuk</a:t>
            </a:r>
            <a:r>
              <a:rPr lang="en-US" sz="1600" dirty="0" smtClean="0"/>
              <a:t> </a:t>
            </a:r>
            <a:r>
              <a:rPr lang="en-US" sz="1600" dirty="0" err="1" smtClean="0"/>
              <a:t>ingin</a:t>
            </a:r>
            <a:r>
              <a:rPr lang="en-US" sz="1600" dirty="0" smtClean="0"/>
              <a:t> </a:t>
            </a:r>
            <a:r>
              <a:rPr lang="en-US" sz="1600" dirty="0" err="1" smtClean="0"/>
              <a:t>tetap</a:t>
            </a:r>
            <a:r>
              <a:rPr lang="en-US" sz="1600" dirty="0" smtClean="0"/>
              <a:t> </a:t>
            </a:r>
            <a:r>
              <a:rPr lang="en-US" sz="1600" dirty="0" err="1" smtClean="0"/>
              <a:t>berada</a:t>
            </a:r>
            <a:r>
              <a:rPr lang="en-US" sz="1600" dirty="0" smtClean="0"/>
              <a:t> </a:t>
            </a:r>
            <a:r>
              <a:rPr lang="en-US" sz="1600" dirty="0" err="1" smtClean="0"/>
              <a:t>dalam</a:t>
            </a:r>
            <a:r>
              <a:rPr lang="en-US" sz="1600" dirty="0" smtClean="0"/>
              <a:t> </a:t>
            </a:r>
            <a:r>
              <a:rPr lang="en-US" sz="1600" dirty="0" err="1" smtClean="0"/>
              <a:t>organisasi</a:t>
            </a:r>
            <a:r>
              <a:rPr lang="en-US" sz="1600" dirty="0" smtClean="0"/>
              <a:t>.</a:t>
            </a:r>
            <a:r>
              <a:rPr lang="en-US" sz="1600" b="1" dirty="0" smtClean="0"/>
              <a:t> </a:t>
            </a:r>
            <a:r>
              <a:rPr lang="en-US" sz="1600" dirty="0" smtClean="0"/>
              <a:t>Boyle (1997: 363).</a:t>
            </a:r>
            <a:endParaRPr lang="en-US" sz="1600" b="1" dirty="0" smtClean="0"/>
          </a:p>
          <a:p>
            <a:endParaRPr lang="en-US" sz="1600" b="1" dirty="0" smtClean="0"/>
          </a:p>
          <a:p>
            <a:endParaRPr lang="en-US" sz="1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229600" cy="4389120"/>
          </a:xfrm>
        </p:spPr>
        <p:txBody>
          <a:bodyPr>
            <a:normAutofit fontScale="70000" lnSpcReduction="20000"/>
          </a:bodyPr>
          <a:lstStyle/>
          <a:p>
            <a:pPr>
              <a:buNone/>
            </a:pPr>
            <a:r>
              <a:rPr lang="en-US" sz="2800" b="1" dirty="0" smtClean="0"/>
              <a:t>     Meyer et al. (1993),  Chang (1999:), Cohen (1999) </a:t>
            </a:r>
            <a:r>
              <a:rPr lang="en-US" sz="2800" b="1" dirty="0" err="1" smtClean="0"/>
              <a:t>mengatakan</a:t>
            </a:r>
            <a:r>
              <a:rPr lang="en-US" sz="2800" b="1" dirty="0" smtClean="0"/>
              <a:t> </a:t>
            </a:r>
            <a:r>
              <a:rPr lang="en-US" sz="2800" b="1" dirty="0" err="1" smtClean="0"/>
              <a:t>bahwa</a:t>
            </a:r>
            <a:r>
              <a:rPr lang="en-US" sz="2800" b="1" dirty="0" smtClean="0"/>
              <a:t> </a:t>
            </a:r>
            <a:r>
              <a:rPr lang="en-US" sz="2800" b="1" dirty="0" err="1" smtClean="0"/>
              <a:t>komitmen</a:t>
            </a:r>
            <a:r>
              <a:rPr lang="en-US" sz="2800" b="1" dirty="0" smtClean="0"/>
              <a:t> </a:t>
            </a:r>
            <a:r>
              <a:rPr lang="en-US" sz="2800" b="1" dirty="0" err="1" smtClean="0"/>
              <a:t>organisasi</a:t>
            </a:r>
            <a:r>
              <a:rPr lang="en-US" sz="2800" b="1" dirty="0" smtClean="0"/>
              <a:t> </a:t>
            </a:r>
            <a:r>
              <a:rPr lang="en-US" sz="2800" b="1" dirty="0" err="1" smtClean="0"/>
              <a:t>itu</a:t>
            </a:r>
            <a:r>
              <a:rPr lang="en-US" sz="2800" b="1" dirty="0" smtClean="0"/>
              <a:t> </a:t>
            </a:r>
            <a:r>
              <a:rPr lang="en-US" sz="2800" b="1" dirty="0" err="1" smtClean="0"/>
              <a:t>terdiri</a:t>
            </a:r>
            <a:r>
              <a:rPr lang="en-US" sz="2800" b="1" dirty="0" smtClean="0"/>
              <a:t> </a:t>
            </a:r>
            <a:r>
              <a:rPr lang="en-US" sz="2800" b="1" dirty="0" err="1" smtClean="0"/>
              <a:t>dari</a:t>
            </a:r>
            <a:r>
              <a:rPr lang="en-US" sz="2800" b="1" dirty="0" smtClean="0"/>
              <a:t> </a:t>
            </a:r>
            <a:r>
              <a:rPr lang="en-US" sz="2800" b="1" dirty="0" err="1" smtClean="0"/>
              <a:t>tiga</a:t>
            </a:r>
            <a:r>
              <a:rPr lang="en-US" sz="2800" b="1" dirty="0" smtClean="0"/>
              <a:t> </a:t>
            </a:r>
            <a:r>
              <a:rPr lang="en-US" sz="2800" b="1" dirty="0" err="1" smtClean="0"/>
              <a:t>komponen</a:t>
            </a:r>
            <a:r>
              <a:rPr lang="en-US" sz="2800" b="1" dirty="0" smtClean="0"/>
              <a:t>, </a:t>
            </a:r>
            <a:r>
              <a:rPr lang="en-US" sz="2800" b="1" dirty="0" err="1" smtClean="0"/>
              <a:t>yaitu</a:t>
            </a:r>
            <a:r>
              <a:rPr lang="en-US" sz="2800" b="1" dirty="0" smtClean="0"/>
              <a:t> (a) </a:t>
            </a:r>
            <a:r>
              <a:rPr lang="en-US" sz="2800" b="1" dirty="0" err="1" smtClean="0"/>
              <a:t>komitmen</a:t>
            </a:r>
            <a:r>
              <a:rPr lang="en-US" sz="2800" b="1" dirty="0" smtClean="0"/>
              <a:t> </a:t>
            </a:r>
            <a:r>
              <a:rPr lang="en-US" sz="2800" b="1" dirty="0" err="1" smtClean="0"/>
              <a:t>afektif</a:t>
            </a:r>
            <a:r>
              <a:rPr lang="en-US" sz="2800" b="1" dirty="0" smtClean="0"/>
              <a:t> (</a:t>
            </a:r>
            <a:r>
              <a:rPr lang="en-US" sz="2800" b="1" i="1" dirty="0" smtClean="0"/>
              <a:t>affective commitment</a:t>
            </a:r>
            <a:r>
              <a:rPr lang="en-US" sz="2800" b="1" dirty="0" smtClean="0"/>
              <a:t>), (b) </a:t>
            </a:r>
            <a:r>
              <a:rPr lang="en-US" sz="2800" b="1" dirty="0" err="1" smtClean="0"/>
              <a:t>komitmen</a:t>
            </a:r>
            <a:r>
              <a:rPr lang="en-US" sz="2800" b="1" dirty="0" smtClean="0"/>
              <a:t> </a:t>
            </a:r>
            <a:r>
              <a:rPr lang="en-US" sz="2800" b="1" dirty="0" err="1" smtClean="0"/>
              <a:t>kontinyu</a:t>
            </a:r>
            <a:r>
              <a:rPr lang="en-US" sz="2800" b="1" dirty="0" smtClean="0"/>
              <a:t> (</a:t>
            </a:r>
            <a:r>
              <a:rPr lang="en-US" sz="2800" b="1" i="1" dirty="0" smtClean="0"/>
              <a:t>continuance commitment</a:t>
            </a:r>
            <a:r>
              <a:rPr lang="en-US" sz="2800" b="1" dirty="0" smtClean="0"/>
              <a:t>), </a:t>
            </a:r>
            <a:r>
              <a:rPr lang="en-US" sz="2800" b="1" dirty="0" err="1" smtClean="0"/>
              <a:t>dan</a:t>
            </a:r>
            <a:r>
              <a:rPr lang="en-US" sz="2800" b="1" dirty="0" smtClean="0"/>
              <a:t> </a:t>
            </a:r>
            <a:r>
              <a:rPr lang="en-US" sz="2800" b="1" dirty="0" err="1" smtClean="0"/>
              <a:t>komitmen</a:t>
            </a:r>
            <a:r>
              <a:rPr lang="en-US" sz="2800" b="1" dirty="0" smtClean="0"/>
              <a:t> </a:t>
            </a:r>
            <a:r>
              <a:rPr lang="en-US" sz="2800" b="1" dirty="0" err="1" smtClean="0"/>
              <a:t>normatif</a:t>
            </a:r>
            <a:r>
              <a:rPr lang="en-US" sz="2800" b="1" dirty="0" smtClean="0"/>
              <a:t> (</a:t>
            </a:r>
            <a:r>
              <a:rPr lang="en-US" sz="2800" b="1" i="1" dirty="0" smtClean="0"/>
              <a:t>normative commitment</a:t>
            </a:r>
            <a:r>
              <a:rPr lang="en-US" sz="2800" b="1" dirty="0" smtClean="0"/>
              <a:t>). </a:t>
            </a:r>
          </a:p>
          <a:p>
            <a:r>
              <a:rPr lang="en-US" sz="2100" b="1" dirty="0" err="1" smtClean="0"/>
              <a:t>Komitmen</a:t>
            </a:r>
            <a:r>
              <a:rPr lang="en-US" sz="2100" b="1" dirty="0" smtClean="0"/>
              <a:t> </a:t>
            </a:r>
            <a:r>
              <a:rPr lang="en-US" sz="2100" b="1" dirty="0" err="1" smtClean="0"/>
              <a:t>afektif</a:t>
            </a:r>
            <a:r>
              <a:rPr lang="en-US" sz="2100" b="1" dirty="0" smtClean="0"/>
              <a:t>, </a:t>
            </a:r>
            <a:r>
              <a:rPr lang="en-US" sz="2100" b="1" dirty="0" err="1" smtClean="0"/>
              <a:t>yaitu</a:t>
            </a:r>
            <a:r>
              <a:rPr lang="en-US" sz="2100" b="1" dirty="0" smtClean="0"/>
              <a:t> </a:t>
            </a:r>
            <a:r>
              <a:rPr lang="en-US" sz="2100" b="1" dirty="0" err="1" smtClean="0"/>
              <a:t>bagian</a:t>
            </a:r>
            <a:r>
              <a:rPr lang="en-US" sz="2100" b="1" dirty="0" smtClean="0"/>
              <a:t> </a:t>
            </a:r>
            <a:r>
              <a:rPr lang="en-US" sz="2100" b="1" dirty="0" err="1" smtClean="0"/>
              <a:t>dari</a:t>
            </a:r>
            <a:r>
              <a:rPr lang="en-US" sz="2100" b="1" dirty="0" smtClean="0"/>
              <a:t> </a:t>
            </a:r>
            <a:r>
              <a:rPr lang="en-US" sz="2100" b="1" dirty="0" err="1" smtClean="0"/>
              <a:t>komitmen</a:t>
            </a:r>
            <a:r>
              <a:rPr lang="en-US" sz="2100" b="1" dirty="0" smtClean="0"/>
              <a:t> </a:t>
            </a:r>
            <a:r>
              <a:rPr lang="en-US" sz="2100" b="1" dirty="0" err="1" smtClean="0"/>
              <a:t>organisasi</a:t>
            </a:r>
            <a:r>
              <a:rPr lang="en-US" sz="2100" b="1" dirty="0" smtClean="0"/>
              <a:t> yang </a:t>
            </a:r>
            <a:r>
              <a:rPr lang="en-US" sz="2100" b="1" dirty="0" err="1" smtClean="0"/>
              <a:t>lebih</a:t>
            </a:r>
            <a:r>
              <a:rPr lang="en-US" sz="2100" b="1" dirty="0" smtClean="0"/>
              <a:t> </a:t>
            </a:r>
            <a:r>
              <a:rPr lang="en-US" sz="2100" b="1" dirty="0" err="1" smtClean="0"/>
              <a:t>menekankan</a:t>
            </a:r>
            <a:r>
              <a:rPr lang="en-US" sz="2100" b="1" dirty="0" smtClean="0"/>
              <a:t> </a:t>
            </a:r>
            <a:r>
              <a:rPr lang="en-US" sz="2100" b="1" dirty="0" err="1" smtClean="0"/>
              <a:t>pada</a:t>
            </a:r>
            <a:r>
              <a:rPr lang="en-US" sz="2100" b="1" dirty="0" smtClean="0"/>
              <a:t> </a:t>
            </a:r>
            <a:r>
              <a:rPr lang="en-US" sz="2100" b="1" dirty="0" err="1" smtClean="0"/>
              <a:t>pentingnya</a:t>
            </a:r>
            <a:r>
              <a:rPr lang="en-US" sz="2100" b="1" dirty="0" smtClean="0"/>
              <a:t> </a:t>
            </a:r>
            <a:r>
              <a:rPr lang="en-US" sz="2100" b="1" dirty="0" err="1" smtClean="0"/>
              <a:t>kongruensi</a:t>
            </a:r>
            <a:r>
              <a:rPr lang="en-US" sz="2100" b="1" dirty="0" smtClean="0"/>
              <a:t> </a:t>
            </a:r>
            <a:r>
              <a:rPr lang="en-US" sz="2100" b="1" dirty="0" err="1" smtClean="0"/>
              <a:t>antara</a:t>
            </a:r>
            <a:r>
              <a:rPr lang="en-US" sz="2100" b="1" dirty="0" smtClean="0"/>
              <a:t> </a:t>
            </a:r>
            <a:r>
              <a:rPr lang="en-US" sz="2100" b="1" dirty="0" err="1" smtClean="0"/>
              <a:t>nilai</a:t>
            </a:r>
            <a:r>
              <a:rPr lang="en-US" sz="2100" b="1" dirty="0" smtClean="0"/>
              <a:t> </a:t>
            </a:r>
            <a:r>
              <a:rPr lang="en-US" sz="2100" b="1" dirty="0" err="1" smtClean="0"/>
              <a:t>dan</a:t>
            </a:r>
            <a:r>
              <a:rPr lang="en-US" sz="2100" b="1" dirty="0" smtClean="0"/>
              <a:t> </a:t>
            </a:r>
            <a:r>
              <a:rPr lang="en-US" sz="2100" b="1" dirty="0" err="1" smtClean="0"/>
              <a:t>tujuan</a:t>
            </a:r>
            <a:r>
              <a:rPr lang="en-US" sz="2100" b="1" dirty="0" smtClean="0"/>
              <a:t> </a:t>
            </a:r>
            <a:r>
              <a:rPr lang="en-US" sz="2100" b="1" dirty="0" err="1" smtClean="0"/>
              <a:t>karyawan</a:t>
            </a:r>
            <a:r>
              <a:rPr lang="en-US" sz="2100" b="1" dirty="0" smtClean="0"/>
              <a:t> </a:t>
            </a:r>
            <a:r>
              <a:rPr lang="en-US" sz="2100" b="1" dirty="0" err="1" smtClean="0"/>
              <a:t>dengan</a:t>
            </a:r>
            <a:r>
              <a:rPr lang="en-US" sz="2100" b="1" dirty="0" smtClean="0"/>
              <a:t> </a:t>
            </a:r>
            <a:r>
              <a:rPr lang="en-US" sz="2100" b="1" dirty="0" err="1" smtClean="0"/>
              <a:t>nilai</a:t>
            </a:r>
            <a:r>
              <a:rPr lang="en-US" sz="2100" b="1" dirty="0" smtClean="0"/>
              <a:t> </a:t>
            </a:r>
            <a:r>
              <a:rPr lang="en-US" sz="2100" b="1" dirty="0" err="1" smtClean="0"/>
              <a:t>dan</a:t>
            </a:r>
            <a:r>
              <a:rPr lang="en-US" sz="2100" b="1" dirty="0" smtClean="0"/>
              <a:t> </a:t>
            </a:r>
            <a:r>
              <a:rPr lang="en-US" sz="2100" b="1" dirty="0" err="1" smtClean="0"/>
              <a:t>tujuan</a:t>
            </a:r>
            <a:r>
              <a:rPr lang="en-US" sz="2100" b="1" dirty="0" smtClean="0"/>
              <a:t> </a:t>
            </a:r>
            <a:r>
              <a:rPr lang="en-US" sz="2100" b="1" dirty="0" err="1" smtClean="0"/>
              <a:t>organisasi</a:t>
            </a:r>
            <a:r>
              <a:rPr lang="en-US" sz="2100" b="1" dirty="0" smtClean="0"/>
              <a:t>. </a:t>
            </a:r>
          </a:p>
          <a:p>
            <a:pPr>
              <a:buNone/>
            </a:pPr>
            <a:endParaRPr lang="en-US" sz="2100" b="1" dirty="0" smtClean="0"/>
          </a:p>
          <a:p>
            <a:r>
              <a:rPr lang="en-US" sz="2100" b="1" dirty="0" err="1" smtClean="0"/>
              <a:t>Komitmen</a:t>
            </a:r>
            <a:r>
              <a:rPr lang="en-US" sz="2100" b="1" dirty="0" smtClean="0"/>
              <a:t> </a:t>
            </a:r>
            <a:r>
              <a:rPr lang="en-US" sz="2100" b="1" dirty="0" err="1" smtClean="0"/>
              <a:t>kontinyu</a:t>
            </a:r>
            <a:r>
              <a:rPr lang="en-US" sz="2100" b="1" dirty="0" smtClean="0"/>
              <a:t>/</a:t>
            </a:r>
            <a:r>
              <a:rPr lang="en-US" sz="2100" b="1" dirty="0" err="1" smtClean="0"/>
              <a:t>rasional</a:t>
            </a:r>
            <a:r>
              <a:rPr lang="en-US" sz="2100" b="1" dirty="0" smtClean="0"/>
              <a:t> </a:t>
            </a:r>
            <a:r>
              <a:rPr lang="en-US" sz="2100" b="1" dirty="0" err="1" smtClean="0"/>
              <a:t>adalah</a:t>
            </a:r>
            <a:r>
              <a:rPr lang="en-US" sz="2100" b="1" dirty="0" smtClean="0"/>
              <a:t> </a:t>
            </a:r>
            <a:r>
              <a:rPr lang="en-US" sz="2100" b="1" dirty="0" err="1" smtClean="0"/>
              <a:t>bagian</a:t>
            </a:r>
            <a:r>
              <a:rPr lang="en-US" sz="2100" b="1" dirty="0" smtClean="0"/>
              <a:t> </a:t>
            </a:r>
            <a:r>
              <a:rPr lang="en-US" sz="2100" b="1" dirty="0" err="1" smtClean="0"/>
              <a:t>dari</a:t>
            </a:r>
            <a:r>
              <a:rPr lang="en-US" sz="2100" b="1" dirty="0" smtClean="0"/>
              <a:t> </a:t>
            </a:r>
            <a:r>
              <a:rPr lang="en-US" sz="2100" b="1" dirty="0" err="1" smtClean="0"/>
              <a:t>komitmen</a:t>
            </a:r>
            <a:r>
              <a:rPr lang="en-US" sz="2100" b="1" dirty="0" smtClean="0"/>
              <a:t> </a:t>
            </a:r>
            <a:r>
              <a:rPr lang="en-US" sz="2100" b="1" dirty="0" err="1" smtClean="0"/>
              <a:t>organisasi</a:t>
            </a:r>
            <a:r>
              <a:rPr lang="en-US" sz="2100" b="1" dirty="0" smtClean="0"/>
              <a:t> </a:t>
            </a:r>
            <a:r>
              <a:rPr lang="en-US" sz="2100" b="1" dirty="0" err="1" smtClean="0"/>
              <a:t>di</a:t>
            </a:r>
            <a:r>
              <a:rPr lang="en-US" sz="2100" b="1" dirty="0" smtClean="0"/>
              <a:t> </a:t>
            </a:r>
            <a:r>
              <a:rPr lang="en-US" sz="2100" b="1" dirty="0" err="1" smtClean="0"/>
              <a:t>mana</a:t>
            </a:r>
            <a:r>
              <a:rPr lang="en-US" sz="2100" b="1" dirty="0" smtClean="0"/>
              <a:t> </a:t>
            </a:r>
            <a:r>
              <a:rPr lang="en-US" sz="2100" b="1" dirty="0" err="1" smtClean="0"/>
              <a:t>karyawan</a:t>
            </a:r>
            <a:r>
              <a:rPr lang="en-US" sz="2100" b="1" dirty="0" smtClean="0"/>
              <a:t> </a:t>
            </a:r>
            <a:r>
              <a:rPr lang="en-US" sz="2100" b="1" dirty="0" err="1" smtClean="0"/>
              <a:t>akan</a:t>
            </a:r>
            <a:r>
              <a:rPr lang="en-US" sz="2100" b="1" dirty="0" smtClean="0"/>
              <a:t> </a:t>
            </a:r>
            <a:r>
              <a:rPr lang="en-US" sz="2100" b="1" dirty="0" err="1" smtClean="0"/>
              <a:t>bertahan</a:t>
            </a:r>
            <a:r>
              <a:rPr lang="en-US" sz="2100" b="1" dirty="0" smtClean="0"/>
              <a:t> </a:t>
            </a:r>
            <a:r>
              <a:rPr lang="en-US" sz="2100" b="1" dirty="0" err="1" smtClean="0"/>
              <a:t>atau</a:t>
            </a:r>
            <a:r>
              <a:rPr lang="en-US" sz="2100" b="1" dirty="0" smtClean="0"/>
              <a:t> </a:t>
            </a:r>
            <a:r>
              <a:rPr lang="en-US" sz="2100" b="1" dirty="0" err="1" smtClean="0"/>
              <a:t>meninggalkan</a:t>
            </a:r>
            <a:r>
              <a:rPr lang="en-US" sz="2100" b="1" dirty="0" smtClean="0"/>
              <a:t> </a:t>
            </a:r>
            <a:r>
              <a:rPr lang="en-US" sz="2100" b="1" dirty="0" err="1" smtClean="0"/>
              <a:t>organisasi</a:t>
            </a:r>
            <a:r>
              <a:rPr lang="en-US" sz="2100" b="1" dirty="0" smtClean="0"/>
              <a:t> </a:t>
            </a:r>
            <a:r>
              <a:rPr lang="en-US" sz="2100" b="1" dirty="0" err="1" smtClean="0"/>
              <a:t>karena</a:t>
            </a:r>
            <a:r>
              <a:rPr lang="en-US" sz="2100" b="1" dirty="0" smtClean="0"/>
              <a:t> </a:t>
            </a:r>
            <a:r>
              <a:rPr lang="en-US" sz="2100" b="1" dirty="0" err="1" smtClean="0"/>
              <a:t>melihat</a:t>
            </a:r>
            <a:r>
              <a:rPr lang="en-US" sz="2100" b="1" dirty="0" smtClean="0"/>
              <a:t> </a:t>
            </a:r>
            <a:r>
              <a:rPr lang="en-US" sz="2100" b="1" dirty="0" err="1" smtClean="0"/>
              <a:t>adanya</a:t>
            </a:r>
            <a:r>
              <a:rPr lang="en-US" sz="2100" b="1" dirty="0" smtClean="0"/>
              <a:t> </a:t>
            </a:r>
            <a:r>
              <a:rPr lang="en-US" sz="2100" b="1" dirty="0" err="1" smtClean="0"/>
              <a:t>pertimbangan</a:t>
            </a:r>
            <a:r>
              <a:rPr lang="en-US" sz="2100" b="1" dirty="0" smtClean="0"/>
              <a:t> </a:t>
            </a:r>
            <a:r>
              <a:rPr lang="en-US" sz="2100" b="1" dirty="0" err="1" smtClean="0"/>
              <a:t>rasional</a:t>
            </a:r>
            <a:r>
              <a:rPr lang="en-US" sz="2100" b="1" dirty="0" smtClean="0"/>
              <a:t> </a:t>
            </a:r>
            <a:r>
              <a:rPr lang="en-US" sz="2100" b="1" dirty="0" err="1" smtClean="0"/>
              <a:t>dari</a:t>
            </a:r>
            <a:r>
              <a:rPr lang="en-US" sz="2100" b="1" dirty="0" smtClean="0"/>
              <a:t> </a:t>
            </a:r>
            <a:r>
              <a:rPr lang="en-US" sz="2100" b="1" dirty="0" err="1" smtClean="0"/>
              <a:t>segi</a:t>
            </a:r>
            <a:r>
              <a:rPr lang="en-US" sz="2100" b="1" dirty="0" smtClean="0"/>
              <a:t> </a:t>
            </a:r>
            <a:r>
              <a:rPr lang="en-US" sz="2100" b="1" dirty="0" err="1" smtClean="0"/>
              <a:t>untung</a:t>
            </a:r>
            <a:r>
              <a:rPr lang="en-US" sz="2100" b="1" dirty="0" smtClean="0"/>
              <a:t> </a:t>
            </a:r>
            <a:r>
              <a:rPr lang="en-US" sz="2100" b="1" dirty="0" err="1" smtClean="0"/>
              <a:t>dan</a:t>
            </a:r>
            <a:r>
              <a:rPr lang="en-US" sz="2100" b="1" dirty="0" smtClean="0"/>
              <a:t> </a:t>
            </a:r>
            <a:r>
              <a:rPr lang="en-US" sz="2100" b="1" dirty="0" err="1" smtClean="0"/>
              <a:t>ruginya</a:t>
            </a:r>
            <a:r>
              <a:rPr lang="en-US" sz="2100" b="1" dirty="0" smtClean="0"/>
              <a:t>. Burr and </a:t>
            </a:r>
            <a:r>
              <a:rPr lang="en-US" sz="2100" b="1" dirty="0" err="1" smtClean="0"/>
              <a:t>Girardi</a:t>
            </a:r>
            <a:r>
              <a:rPr lang="en-US" sz="2100" b="1" dirty="0" smtClean="0"/>
              <a:t> (2002: 80) </a:t>
            </a:r>
            <a:r>
              <a:rPr lang="en-US" sz="2100" b="1" dirty="0" err="1" smtClean="0"/>
              <a:t>mempertegas</a:t>
            </a:r>
            <a:r>
              <a:rPr lang="en-US" sz="2100" b="1" dirty="0" smtClean="0"/>
              <a:t> </a:t>
            </a:r>
            <a:r>
              <a:rPr lang="en-US" sz="2100" b="1" dirty="0" err="1" smtClean="0"/>
              <a:t>bahwa</a:t>
            </a:r>
            <a:r>
              <a:rPr lang="en-US" sz="2100" b="1" dirty="0" smtClean="0"/>
              <a:t> </a:t>
            </a:r>
            <a:r>
              <a:rPr lang="en-US" sz="2100" b="1" dirty="0" err="1" smtClean="0"/>
              <a:t>komitmen</a:t>
            </a:r>
            <a:r>
              <a:rPr lang="en-US" sz="2100" b="1" dirty="0" smtClean="0"/>
              <a:t> </a:t>
            </a:r>
            <a:r>
              <a:rPr lang="en-US" sz="2100" b="1" dirty="0" err="1" smtClean="0"/>
              <a:t>kontinyu</a:t>
            </a:r>
            <a:r>
              <a:rPr lang="en-US" sz="2100" b="1" dirty="0" smtClean="0"/>
              <a:t> </a:t>
            </a:r>
            <a:r>
              <a:rPr lang="en-US" sz="2100" b="1" dirty="0" err="1" smtClean="0"/>
              <a:t>merupakan</a:t>
            </a:r>
            <a:r>
              <a:rPr lang="en-US" sz="2100" b="1" dirty="0" smtClean="0"/>
              <a:t> </a:t>
            </a:r>
            <a:r>
              <a:rPr lang="en-US" sz="2100" b="1" dirty="0" err="1" smtClean="0"/>
              <a:t>perasaan</a:t>
            </a:r>
            <a:r>
              <a:rPr lang="en-US" sz="2100" b="1" dirty="0" smtClean="0"/>
              <a:t> </a:t>
            </a:r>
            <a:r>
              <a:rPr lang="en-US" sz="2100" b="1" dirty="0" err="1" smtClean="0"/>
              <a:t>cinta</a:t>
            </a:r>
            <a:r>
              <a:rPr lang="en-US" sz="2100" b="1" dirty="0" smtClean="0"/>
              <a:t> </a:t>
            </a:r>
            <a:r>
              <a:rPr lang="en-US" sz="2100" b="1" dirty="0" err="1" smtClean="0"/>
              <a:t>pada</a:t>
            </a:r>
            <a:r>
              <a:rPr lang="en-US" sz="2100" b="1" dirty="0" smtClean="0"/>
              <a:t> </a:t>
            </a:r>
            <a:r>
              <a:rPr lang="en-US" sz="2100" b="1" dirty="0" err="1" smtClean="0"/>
              <a:t>organisasi</a:t>
            </a:r>
            <a:r>
              <a:rPr lang="en-US" sz="2100" b="1" dirty="0" smtClean="0"/>
              <a:t> </a:t>
            </a:r>
            <a:r>
              <a:rPr lang="en-US" sz="2100" b="1" dirty="0" err="1" smtClean="0"/>
              <a:t>karena</a:t>
            </a:r>
            <a:r>
              <a:rPr lang="en-US" sz="2100" b="1" dirty="0" smtClean="0"/>
              <a:t> </a:t>
            </a:r>
            <a:r>
              <a:rPr lang="en-US" sz="2100" b="1" dirty="0" err="1" smtClean="0"/>
              <a:t>karyawan</a:t>
            </a:r>
            <a:r>
              <a:rPr lang="en-US" sz="2100" b="1" dirty="0" smtClean="0"/>
              <a:t> </a:t>
            </a:r>
            <a:r>
              <a:rPr lang="en-US" sz="2100" b="1" dirty="0" err="1" smtClean="0"/>
              <a:t>menghargai</a:t>
            </a:r>
            <a:r>
              <a:rPr lang="en-US" sz="2100" b="1" dirty="0" smtClean="0"/>
              <a:t> </a:t>
            </a:r>
            <a:r>
              <a:rPr lang="en-US" sz="2100" b="1" dirty="0" err="1" smtClean="0"/>
              <a:t>besarnya</a:t>
            </a:r>
            <a:r>
              <a:rPr lang="en-US" sz="2100" b="1" dirty="0" smtClean="0"/>
              <a:t> </a:t>
            </a:r>
            <a:r>
              <a:rPr lang="en-US" sz="2100" b="1" dirty="0" err="1" smtClean="0"/>
              <a:t>biaya</a:t>
            </a:r>
            <a:r>
              <a:rPr lang="en-US" sz="2100" b="1" dirty="0" smtClean="0"/>
              <a:t> </a:t>
            </a:r>
            <a:r>
              <a:rPr lang="en-US" sz="2100" b="1" dirty="0" err="1" smtClean="0"/>
              <a:t>dikorbankan</a:t>
            </a:r>
            <a:r>
              <a:rPr lang="en-US" sz="2100" b="1" dirty="0" smtClean="0"/>
              <a:t> </a:t>
            </a:r>
            <a:r>
              <a:rPr lang="en-US" sz="2100" b="1" dirty="0" err="1" smtClean="0"/>
              <a:t>seandainya</a:t>
            </a:r>
            <a:r>
              <a:rPr lang="en-US" sz="2100" b="1" dirty="0" smtClean="0"/>
              <a:t> </a:t>
            </a:r>
            <a:r>
              <a:rPr lang="en-US" sz="2100" b="1" dirty="0" err="1" smtClean="0"/>
              <a:t>ia</a:t>
            </a:r>
            <a:r>
              <a:rPr lang="en-US" sz="2100" b="1" dirty="0" smtClean="0"/>
              <a:t> </a:t>
            </a:r>
            <a:r>
              <a:rPr lang="en-US" sz="2100" b="1" dirty="0" err="1" smtClean="0"/>
              <a:t>meninggalkan</a:t>
            </a:r>
            <a:r>
              <a:rPr lang="en-US" sz="2100" b="1" dirty="0" smtClean="0"/>
              <a:t> </a:t>
            </a:r>
            <a:r>
              <a:rPr lang="en-US" sz="2100" b="1" dirty="0" err="1" smtClean="0"/>
              <a:t>organisasi</a:t>
            </a:r>
            <a:r>
              <a:rPr lang="en-US" sz="2100" b="1" dirty="0" smtClean="0"/>
              <a:t>. </a:t>
            </a:r>
          </a:p>
          <a:p>
            <a:pPr>
              <a:buNone/>
            </a:pPr>
            <a:endParaRPr lang="en-US" sz="2100" b="1" dirty="0" smtClean="0"/>
          </a:p>
          <a:p>
            <a:r>
              <a:rPr lang="en-US" sz="2100" b="1" dirty="0" err="1" smtClean="0"/>
              <a:t>Komitmen</a:t>
            </a:r>
            <a:r>
              <a:rPr lang="en-US" sz="2100" b="1" dirty="0" smtClean="0"/>
              <a:t> </a:t>
            </a:r>
            <a:r>
              <a:rPr lang="en-US" sz="2100" b="1" dirty="0" err="1" smtClean="0"/>
              <a:t>normatif</a:t>
            </a:r>
            <a:r>
              <a:rPr lang="en-US" sz="2100" b="1" dirty="0" smtClean="0"/>
              <a:t> </a:t>
            </a:r>
            <a:r>
              <a:rPr lang="en-US" sz="2100" b="1" dirty="0" err="1" smtClean="0"/>
              <a:t>adalah</a:t>
            </a:r>
            <a:r>
              <a:rPr lang="en-US" sz="2100" b="1" dirty="0" smtClean="0"/>
              <a:t> </a:t>
            </a:r>
            <a:r>
              <a:rPr lang="en-US" sz="2100" b="1" dirty="0" err="1" smtClean="0"/>
              <a:t>salah</a:t>
            </a:r>
            <a:r>
              <a:rPr lang="en-US" sz="2100" b="1" dirty="0" smtClean="0"/>
              <a:t> </a:t>
            </a:r>
            <a:r>
              <a:rPr lang="en-US" sz="2100" b="1" dirty="0" err="1" smtClean="0"/>
              <a:t>satu</a:t>
            </a:r>
            <a:r>
              <a:rPr lang="en-US" sz="2100" b="1" dirty="0" smtClean="0"/>
              <a:t> </a:t>
            </a:r>
            <a:r>
              <a:rPr lang="en-US" sz="2100" b="1" dirty="0" err="1" smtClean="0"/>
              <a:t>bagian</a:t>
            </a:r>
            <a:r>
              <a:rPr lang="en-US" sz="2100" b="1" dirty="0" smtClean="0"/>
              <a:t> </a:t>
            </a:r>
            <a:r>
              <a:rPr lang="en-US" sz="2100" b="1" dirty="0" err="1" smtClean="0"/>
              <a:t>dari</a:t>
            </a:r>
            <a:r>
              <a:rPr lang="en-US" sz="2100" b="1" dirty="0" smtClean="0"/>
              <a:t> </a:t>
            </a:r>
            <a:r>
              <a:rPr lang="en-US" sz="2100" b="1" dirty="0" err="1" smtClean="0"/>
              <a:t>komitmen</a:t>
            </a:r>
            <a:r>
              <a:rPr lang="en-US" sz="2100" b="1" dirty="0" smtClean="0"/>
              <a:t> </a:t>
            </a:r>
            <a:r>
              <a:rPr lang="en-US" sz="2100" b="1" dirty="0" err="1" smtClean="0"/>
              <a:t>organisasi</a:t>
            </a:r>
            <a:r>
              <a:rPr lang="en-US" sz="2100" b="1" dirty="0" smtClean="0"/>
              <a:t> </a:t>
            </a:r>
            <a:r>
              <a:rPr lang="en-US" sz="2100" b="1" dirty="0" err="1" smtClean="0"/>
              <a:t>dimana</a:t>
            </a:r>
            <a:r>
              <a:rPr lang="en-US" sz="2100" b="1" dirty="0" smtClean="0"/>
              <a:t> </a:t>
            </a:r>
            <a:r>
              <a:rPr lang="en-US" sz="2100" b="1" dirty="0" err="1" smtClean="0"/>
              <a:t>karyawan</a:t>
            </a:r>
            <a:r>
              <a:rPr lang="en-US" sz="2100" b="1" dirty="0" smtClean="0"/>
              <a:t> </a:t>
            </a:r>
            <a:r>
              <a:rPr lang="en-US" sz="2100" b="1" dirty="0" err="1" smtClean="0"/>
              <a:t>bertahan</a:t>
            </a:r>
            <a:r>
              <a:rPr lang="en-US" sz="2100" b="1" dirty="0" smtClean="0"/>
              <a:t> </a:t>
            </a:r>
            <a:r>
              <a:rPr lang="en-US" sz="2100" b="1" dirty="0" err="1" smtClean="0"/>
              <a:t>dalam</a:t>
            </a:r>
            <a:r>
              <a:rPr lang="en-US" sz="2100" b="1" dirty="0" smtClean="0"/>
              <a:t> </a:t>
            </a:r>
            <a:r>
              <a:rPr lang="en-US" sz="2100" b="1" dirty="0" err="1" smtClean="0"/>
              <a:t>organisasi</a:t>
            </a:r>
            <a:r>
              <a:rPr lang="en-US" sz="2100" b="1" dirty="0" smtClean="0"/>
              <a:t> </a:t>
            </a:r>
            <a:r>
              <a:rPr lang="en-US" sz="2100" b="1" dirty="0" err="1" smtClean="0"/>
              <a:t>karena</a:t>
            </a:r>
            <a:r>
              <a:rPr lang="en-US" sz="2100" b="1" dirty="0" smtClean="0"/>
              <a:t> </a:t>
            </a:r>
            <a:r>
              <a:rPr lang="en-US" sz="2100" b="1" dirty="0" err="1" smtClean="0"/>
              <a:t>ia</a:t>
            </a:r>
            <a:r>
              <a:rPr lang="en-US" sz="2100" b="1" dirty="0" smtClean="0"/>
              <a:t> </a:t>
            </a:r>
            <a:r>
              <a:rPr lang="en-US" sz="2100" b="1" dirty="0" err="1" smtClean="0"/>
              <a:t>merasakan</a:t>
            </a:r>
            <a:r>
              <a:rPr lang="en-US" sz="2100" b="1" dirty="0" smtClean="0"/>
              <a:t> </a:t>
            </a:r>
            <a:r>
              <a:rPr lang="en-US" sz="2100" b="1" dirty="0" err="1" smtClean="0"/>
              <a:t>adanya</a:t>
            </a:r>
            <a:r>
              <a:rPr lang="en-US" sz="2100" b="1" dirty="0" smtClean="0"/>
              <a:t> </a:t>
            </a:r>
            <a:r>
              <a:rPr lang="en-US" sz="2100" b="1" dirty="0" err="1" smtClean="0"/>
              <a:t>suatu</a:t>
            </a:r>
            <a:r>
              <a:rPr lang="en-US" sz="2100" b="1" dirty="0" smtClean="0"/>
              <a:t> </a:t>
            </a:r>
            <a:r>
              <a:rPr lang="en-US" sz="2100" b="1" dirty="0" err="1" smtClean="0"/>
              <a:t>kewajiban</a:t>
            </a:r>
            <a:r>
              <a:rPr lang="en-US" sz="2100" b="1" dirty="0" smtClean="0"/>
              <a:t>. Burr and </a:t>
            </a:r>
            <a:r>
              <a:rPr lang="en-US" sz="2100" b="1" dirty="0" err="1" smtClean="0"/>
              <a:t>Girardi</a:t>
            </a:r>
            <a:r>
              <a:rPr lang="en-US" sz="2100" b="1" dirty="0" smtClean="0"/>
              <a:t> (2002: 80) </a:t>
            </a:r>
            <a:r>
              <a:rPr lang="en-US" sz="2100" b="1" dirty="0" err="1" smtClean="0"/>
              <a:t>mempertegas</a:t>
            </a:r>
            <a:r>
              <a:rPr lang="en-US" sz="2100" b="1" dirty="0" smtClean="0"/>
              <a:t> </a:t>
            </a:r>
            <a:r>
              <a:rPr lang="en-US" sz="2100" b="1" dirty="0" err="1" smtClean="0"/>
              <a:t>bahwa</a:t>
            </a:r>
            <a:r>
              <a:rPr lang="en-US" sz="2100" b="1" dirty="0" smtClean="0"/>
              <a:t> </a:t>
            </a:r>
            <a:r>
              <a:rPr lang="en-US" sz="2100" b="1" dirty="0" err="1" smtClean="0"/>
              <a:t>komitmen</a:t>
            </a:r>
            <a:r>
              <a:rPr lang="en-US" sz="2100" b="1" dirty="0" smtClean="0"/>
              <a:t> </a:t>
            </a:r>
            <a:r>
              <a:rPr lang="en-US" sz="2100" b="1" dirty="0" err="1" smtClean="0"/>
              <a:t>normatif</a:t>
            </a:r>
            <a:r>
              <a:rPr lang="en-US" sz="2100" b="1" dirty="0" smtClean="0"/>
              <a:t> </a:t>
            </a:r>
            <a:r>
              <a:rPr lang="en-US" sz="2100" b="1" dirty="0" err="1" smtClean="0"/>
              <a:t>merupakan</a:t>
            </a:r>
            <a:r>
              <a:rPr lang="en-US" sz="2100" b="1" dirty="0" smtClean="0"/>
              <a:t> </a:t>
            </a:r>
            <a:r>
              <a:rPr lang="en-US" sz="2100" b="1" dirty="0" err="1" smtClean="0"/>
              <a:t>refleksi</a:t>
            </a:r>
            <a:r>
              <a:rPr lang="en-US" sz="2100" b="1" dirty="0" smtClean="0"/>
              <a:t> </a:t>
            </a:r>
            <a:r>
              <a:rPr lang="en-US" sz="2100" b="1" dirty="0" err="1" smtClean="0"/>
              <a:t>dari</a:t>
            </a:r>
            <a:r>
              <a:rPr lang="en-US" sz="2100" b="1" dirty="0" smtClean="0"/>
              <a:t> </a:t>
            </a:r>
            <a:r>
              <a:rPr lang="en-US" sz="2100" b="1" dirty="0" err="1" smtClean="0"/>
              <a:t>perasaan</a:t>
            </a:r>
            <a:r>
              <a:rPr lang="en-US" sz="2100" b="1" dirty="0" smtClean="0"/>
              <a:t> </a:t>
            </a:r>
            <a:r>
              <a:rPr lang="en-US" sz="2100" b="1" dirty="0" err="1" smtClean="0"/>
              <a:t>wajib</a:t>
            </a:r>
            <a:r>
              <a:rPr lang="en-US" sz="2100" b="1" dirty="0" smtClean="0"/>
              <a:t> </a:t>
            </a:r>
            <a:r>
              <a:rPr lang="en-US" sz="2100" b="1" dirty="0" err="1" smtClean="0"/>
              <a:t>pekerja</a:t>
            </a:r>
            <a:r>
              <a:rPr lang="en-US" sz="2100" b="1" dirty="0" smtClean="0"/>
              <a:t> </a:t>
            </a:r>
            <a:r>
              <a:rPr lang="en-US" sz="2100" b="1" dirty="0" err="1" smtClean="0"/>
              <a:t>untuk</a:t>
            </a:r>
            <a:r>
              <a:rPr lang="en-US" sz="2100" b="1" dirty="0" smtClean="0"/>
              <a:t> </a:t>
            </a:r>
            <a:r>
              <a:rPr lang="en-US" sz="2100" b="1" dirty="0" err="1" smtClean="0"/>
              <a:t>tinggal</a:t>
            </a:r>
            <a:r>
              <a:rPr lang="en-US" sz="2100" b="1" dirty="0" smtClean="0"/>
              <a:t> </a:t>
            </a:r>
            <a:r>
              <a:rPr lang="en-US" sz="2100" b="1" dirty="0" err="1" smtClean="0"/>
              <a:t>dengan</a:t>
            </a:r>
            <a:r>
              <a:rPr lang="en-US" sz="2100" b="1" dirty="0" smtClean="0"/>
              <a:t> </a:t>
            </a:r>
            <a:r>
              <a:rPr lang="en-US" sz="2100" b="1" dirty="0" err="1" smtClean="0"/>
              <a:t>organisasi</a:t>
            </a:r>
            <a:endParaRPr lang="en-US" sz="21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381000" y="1371600"/>
            <a:ext cx="8382000" cy="393700"/>
          </a:xfrm>
          <a:prstGeom prst="rect">
            <a:avLst/>
          </a:prstGeom>
          <a:noFill/>
          <a:ln w="9525">
            <a:noFill/>
            <a:miter lim="800000"/>
            <a:headEnd/>
            <a:tailEnd/>
          </a:ln>
          <a:effectLst/>
        </p:spPr>
        <p:txBody>
          <a:bodyPr>
            <a:spAutoFit/>
          </a:bodyPr>
          <a:lstStyle/>
          <a:p>
            <a:pPr algn="just" eaLnBrk="1" hangingPunct="1">
              <a:lnSpc>
                <a:spcPct val="110000"/>
              </a:lnSpc>
              <a:tabLst>
                <a:tab pos="171450" algn="r"/>
                <a:tab pos="2743200" algn="ctr"/>
                <a:tab pos="5486400" algn="r"/>
              </a:tabLst>
            </a:pPr>
            <a:r>
              <a:rPr lang="en-GB" b="1">
                <a:solidFill>
                  <a:srgbClr val="000000"/>
                </a:solidFill>
                <a:latin typeface="Arial" charset="0"/>
              </a:rPr>
              <a:t>Apakah KOMPETENSI itu?</a:t>
            </a:r>
          </a:p>
        </p:txBody>
      </p:sp>
      <p:sp>
        <p:nvSpPr>
          <p:cNvPr id="8195" name="Text Box 3"/>
          <p:cNvSpPr txBox="1">
            <a:spLocks noChangeArrowheads="1"/>
          </p:cNvSpPr>
          <p:nvPr/>
        </p:nvSpPr>
        <p:spPr bwMode="auto">
          <a:xfrm>
            <a:off x="444500" y="1879600"/>
            <a:ext cx="8626475" cy="825500"/>
          </a:xfrm>
          <a:prstGeom prst="rect">
            <a:avLst/>
          </a:prstGeom>
          <a:noFill/>
          <a:ln w="9525">
            <a:noFill/>
            <a:miter lim="800000"/>
            <a:headEnd/>
            <a:tailEnd/>
          </a:ln>
          <a:effectLst/>
        </p:spPr>
        <p:txBody>
          <a:bodyPr>
            <a:spAutoFit/>
          </a:bodyPr>
          <a:lstStyle/>
          <a:p>
            <a:pPr>
              <a:tabLst>
                <a:tab pos="228600" algn="l"/>
              </a:tabLst>
            </a:pPr>
            <a:r>
              <a:rPr lang="en-GB" sz="1600" b="1">
                <a:solidFill>
                  <a:srgbClr val="000000"/>
                </a:solidFill>
                <a:latin typeface="Arial" charset="0"/>
                <a:cs typeface="Arial" charset="0"/>
              </a:rPr>
              <a:t>KOMPETENSI</a:t>
            </a:r>
            <a:r>
              <a:rPr lang="en-GB" sz="1600">
                <a:solidFill>
                  <a:srgbClr val="000000"/>
                </a:solidFill>
                <a:latin typeface="Arial" charset="0"/>
                <a:cs typeface="Arial" charset="0"/>
              </a:rPr>
              <a:t> adalah </a:t>
            </a:r>
            <a:r>
              <a:rPr lang="en-GB" sz="1600" b="1">
                <a:solidFill>
                  <a:srgbClr val="000000"/>
                </a:solidFill>
                <a:latin typeface="Arial" charset="0"/>
                <a:cs typeface="Arial" charset="0"/>
              </a:rPr>
              <a:t>PENGETAHUAN</a:t>
            </a:r>
            <a:r>
              <a:rPr lang="en-GB" sz="1600">
                <a:solidFill>
                  <a:srgbClr val="000000"/>
                </a:solidFill>
                <a:latin typeface="Arial" charset="0"/>
                <a:cs typeface="Arial" charset="0"/>
              </a:rPr>
              <a:t>, </a:t>
            </a:r>
            <a:r>
              <a:rPr lang="en-GB" sz="1600" b="1">
                <a:solidFill>
                  <a:srgbClr val="000000"/>
                </a:solidFill>
                <a:latin typeface="Arial" charset="0"/>
                <a:cs typeface="Arial" charset="0"/>
              </a:rPr>
              <a:t>KETRAMPILAN</a:t>
            </a:r>
            <a:r>
              <a:rPr lang="en-GB" sz="1600">
                <a:solidFill>
                  <a:srgbClr val="000000"/>
                </a:solidFill>
                <a:latin typeface="Arial" charset="0"/>
                <a:cs typeface="Arial" charset="0"/>
              </a:rPr>
              <a:t> dan </a:t>
            </a:r>
            <a:r>
              <a:rPr lang="en-GB" sz="1600" b="1">
                <a:solidFill>
                  <a:srgbClr val="000000"/>
                </a:solidFill>
                <a:latin typeface="Arial" charset="0"/>
                <a:cs typeface="Arial" charset="0"/>
              </a:rPr>
              <a:t>KUALITAS PRIBADI/</a:t>
            </a:r>
            <a:r>
              <a:rPr lang="en-GB" sz="1600">
                <a:solidFill>
                  <a:srgbClr val="000000"/>
                </a:solidFill>
                <a:latin typeface="Arial" charset="0"/>
                <a:cs typeface="Arial" charset="0"/>
              </a:rPr>
              <a:t> </a:t>
            </a:r>
            <a:r>
              <a:rPr lang="en-GB" sz="1600" b="1">
                <a:solidFill>
                  <a:srgbClr val="000000"/>
                </a:solidFill>
                <a:latin typeface="Arial" charset="0"/>
                <a:cs typeface="Arial" charset="0"/>
              </a:rPr>
              <a:t>SIKAP/ PERILAKU</a:t>
            </a:r>
            <a:r>
              <a:rPr lang="en-GB" sz="1600">
                <a:solidFill>
                  <a:srgbClr val="000000"/>
                </a:solidFill>
                <a:latin typeface="Arial" charset="0"/>
                <a:cs typeface="Arial" charset="0"/>
              </a:rPr>
              <a:t> yang dibutuhkan oleh setiap karyawan untuk dapat menyelesaikan sebuah atau beberapa aktivitas yang berkaitan dengan tujuan bisnis dengan baik.</a:t>
            </a:r>
          </a:p>
        </p:txBody>
      </p:sp>
      <p:pic>
        <p:nvPicPr>
          <p:cNvPr id="8196" name="Picture 4" descr="PE01838_"/>
          <p:cNvPicPr>
            <a:picLocks noChangeAspect="1" noChangeArrowheads="1"/>
          </p:cNvPicPr>
          <p:nvPr/>
        </p:nvPicPr>
        <p:blipFill>
          <a:blip r:embed="rId2"/>
          <a:srcRect/>
          <a:stretch>
            <a:fillRect/>
          </a:stretch>
        </p:blipFill>
        <p:spPr bwMode="auto">
          <a:xfrm>
            <a:off x="685800" y="3810000"/>
            <a:ext cx="2590800" cy="2486025"/>
          </a:xfrm>
          <a:prstGeom prst="rect">
            <a:avLst/>
          </a:prstGeom>
          <a:noFill/>
        </p:spPr>
      </p:pic>
      <p:pic>
        <p:nvPicPr>
          <p:cNvPr id="8197" name="Picture 5" descr="BD05552_"/>
          <p:cNvPicPr>
            <a:picLocks noChangeAspect="1" noChangeArrowheads="1"/>
          </p:cNvPicPr>
          <p:nvPr/>
        </p:nvPicPr>
        <p:blipFill>
          <a:blip r:embed="rId3"/>
          <a:srcRect/>
          <a:stretch>
            <a:fillRect/>
          </a:stretch>
        </p:blipFill>
        <p:spPr bwMode="auto">
          <a:xfrm>
            <a:off x="4876800" y="3067050"/>
            <a:ext cx="3962400" cy="3257550"/>
          </a:xfrm>
          <a:prstGeom prst="rect">
            <a:avLst/>
          </a:prstGeom>
          <a:noFill/>
        </p:spPr>
      </p:pic>
      <p:sp>
        <p:nvSpPr>
          <p:cNvPr id="8198" name="Text Box 6"/>
          <p:cNvSpPr txBox="1">
            <a:spLocks noChangeArrowheads="1"/>
          </p:cNvSpPr>
          <p:nvPr/>
        </p:nvSpPr>
        <p:spPr bwMode="auto">
          <a:xfrm>
            <a:off x="2552700" y="3878263"/>
            <a:ext cx="2479675" cy="381000"/>
          </a:xfrm>
          <a:prstGeom prst="rect">
            <a:avLst/>
          </a:prstGeom>
          <a:noFill/>
          <a:ln w="9525">
            <a:noFill/>
            <a:miter lim="800000"/>
            <a:headEnd/>
            <a:tailEnd/>
          </a:ln>
          <a:effectLst/>
        </p:spPr>
        <p:txBody>
          <a:bodyPr wrap="none">
            <a:spAutoFit/>
          </a:bodyPr>
          <a:lstStyle/>
          <a:p>
            <a:pPr eaLnBrk="1" hangingPunct="1"/>
            <a:r>
              <a:rPr lang="en-US" sz="1900" i="1">
                <a:solidFill>
                  <a:srgbClr val="000000"/>
                </a:solidFill>
                <a:latin typeface="Arial" charset="0"/>
              </a:rPr>
              <a:t>Head</a:t>
            </a:r>
            <a:r>
              <a:rPr lang="en-US" sz="1900">
                <a:solidFill>
                  <a:srgbClr val="000000"/>
                </a:solidFill>
                <a:latin typeface="Arial" charset="0"/>
              </a:rPr>
              <a:t> = Pengetahuan</a:t>
            </a:r>
          </a:p>
        </p:txBody>
      </p:sp>
      <p:sp>
        <p:nvSpPr>
          <p:cNvPr id="8199" name="Text Box 7"/>
          <p:cNvSpPr txBox="1">
            <a:spLocks noChangeArrowheads="1"/>
          </p:cNvSpPr>
          <p:nvPr/>
        </p:nvSpPr>
        <p:spPr bwMode="auto">
          <a:xfrm>
            <a:off x="3003550" y="4748213"/>
            <a:ext cx="2330450" cy="381000"/>
          </a:xfrm>
          <a:prstGeom prst="rect">
            <a:avLst/>
          </a:prstGeom>
          <a:noFill/>
          <a:ln w="9525">
            <a:noFill/>
            <a:miter lim="800000"/>
            <a:headEnd/>
            <a:tailEnd/>
          </a:ln>
          <a:effectLst/>
        </p:spPr>
        <p:txBody>
          <a:bodyPr wrap="none">
            <a:spAutoFit/>
          </a:bodyPr>
          <a:lstStyle/>
          <a:p>
            <a:pPr eaLnBrk="1" hangingPunct="1"/>
            <a:r>
              <a:rPr lang="en-US" sz="1900" i="1">
                <a:solidFill>
                  <a:srgbClr val="000000"/>
                </a:solidFill>
                <a:latin typeface="Arial" charset="0"/>
              </a:rPr>
              <a:t>Hand</a:t>
            </a:r>
            <a:r>
              <a:rPr lang="en-US" sz="1900">
                <a:solidFill>
                  <a:srgbClr val="000000"/>
                </a:solidFill>
                <a:latin typeface="Arial" charset="0"/>
              </a:rPr>
              <a:t> = Ketrampilan</a:t>
            </a:r>
          </a:p>
        </p:txBody>
      </p:sp>
      <p:sp>
        <p:nvSpPr>
          <p:cNvPr id="8200" name="Text Box 8"/>
          <p:cNvSpPr txBox="1">
            <a:spLocks noChangeArrowheads="1"/>
          </p:cNvSpPr>
          <p:nvPr/>
        </p:nvSpPr>
        <p:spPr bwMode="auto">
          <a:xfrm>
            <a:off x="2841625" y="5129213"/>
            <a:ext cx="2798763" cy="669925"/>
          </a:xfrm>
          <a:prstGeom prst="rect">
            <a:avLst/>
          </a:prstGeom>
          <a:noFill/>
          <a:ln w="9525">
            <a:noFill/>
            <a:miter lim="800000"/>
            <a:headEnd/>
            <a:tailEnd/>
          </a:ln>
          <a:effectLst/>
        </p:spPr>
        <p:txBody>
          <a:bodyPr wrap="none">
            <a:spAutoFit/>
          </a:bodyPr>
          <a:lstStyle/>
          <a:p>
            <a:pPr eaLnBrk="1" hangingPunct="1"/>
            <a:r>
              <a:rPr lang="en-US" sz="1900" i="1">
                <a:solidFill>
                  <a:srgbClr val="000000"/>
                </a:solidFill>
                <a:latin typeface="Arial" charset="0"/>
              </a:rPr>
              <a:t>Heart</a:t>
            </a:r>
            <a:r>
              <a:rPr lang="en-US" sz="1900">
                <a:solidFill>
                  <a:srgbClr val="000000"/>
                </a:solidFill>
                <a:latin typeface="Arial" charset="0"/>
              </a:rPr>
              <a:t> = Kualitas Pribadi/</a:t>
            </a:r>
          </a:p>
          <a:p>
            <a:pPr eaLnBrk="1" hangingPunct="1"/>
            <a:r>
              <a:rPr lang="en-US" sz="1900">
                <a:solidFill>
                  <a:srgbClr val="000000"/>
                </a:solidFill>
                <a:latin typeface="Arial" charset="0"/>
              </a:rPr>
              <a:t>              Perilaku</a:t>
            </a:r>
          </a:p>
        </p:txBody>
      </p:sp>
      <p:sp>
        <p:nvSpPr>
          <p:cNvPr id="8201" name="Line 9"/>
          <p:cNvSpPr>
            <a:spLocks noChangeShapeType="1"/>
          </p:cNvSpPr>
          <p:nvPr/>
        </p:nvSpPr>
        <p:spPr bwMode="auto">
          <a:xfrm>
            <a:off x="1981200" y="4064000"/>
            <a:ext cx="609600" cy="0"/>
          </a:xfrm>
          <a:prstGeom prst="line">
            <a:avLst/>
          </a:prstGeom>
          <a:noFill/>
          <a:ln w="38100">
            <a:solidFill>
              <a:srgbClr val="FF0000"/>
            </a:solidFill>
            <a:round/>
            <a:headEnd/>
            <a:tailEnd/>
          </a:ln>
          <a:effectLst/>
        </p:spPr>
        <p:txBody>
          <a:bodyPr/>
          <a:lstStyle/>
          <a:p>
            <a:endParaRPr lang="en-US"/>
          </a:p>
        </p:txBody>
      </p:sp>
      <p:sp>
        <p:nvSpPr>
          <p:cNvPr id="8202" name="Line 10"/>
          <p:cNvSpPr>
            <a:spLocks noChangeShapeType="1"/>
          </p:cNvSpPr>
          <p:nvPr/>
        </p:nvSpPr>
        <p:spPr bwMode="auto">
          <a:xfrm>
            <a:off x="2425700" y="4953000"/>
            <a:ext cx="609600" cy="0"/>
          </a:xfrm>
          <a:prstGeom prst="line">
            <a:avLst/>
          </a:prstGeom>
          <a:noFill/>
          <a:ln w="38100">
            <a:solidFill>
              <a:srgbClr val="FF0000"/>
            </a:solidFill>
            <a:round/>
            <a:headEnd/>
            <a:tailEnd/>
          </a:ln>
          <a:effectLst/>
        </p:spPr>
        <p:txBody>
          <a:bodyPr/>
          <a:lstStyle/>
          <a:p>
            <a:endParaRPr lang="en-US"/>
          </a:p>
        </p:txBody>
      </p:sp>
      <p:sp>
        <p:nvSpPr>
          <p:cNvPr id="8203" name="Line 11"/>
          <p:cNvSpPr>
            <a:spLocks noChangeShapeType="1"/>
          </p:cNvSpPr>
          <p:nvPr/>
        </p:nvSpPr>
        <p:spPr bwMode="auto">
          <a:xfrm>
            <a:off x="2133600" y="5334000"/>
            <a:ext cx="762000" cy="0"/>
          </a:xfrm>
          <a:prstGeom prst="line">
            <a:avLst/>
          </a:prstGeom>
          <a:noFill/>
          <a:ln w="38100">
            <a:solidFill>
              <a:srgbClr val="FF0000"/>
            </a:solidFill>
            <a:round/>
            <a:headEnd/>
            <a:tailEnd/>
          </a:ln>
          <a:effectLst/>
        </p:spPr>
        <p:txBody>
          <a:bodyPr/>
          <a:lstStyle/>
          <a:p>
            <a:endParaRPr lang="en-US"/>
          </a:p>
        </p:txBody>
      </p:sp>
      <p:sp>
        <p:nvSpPr>
          <p:cNvPr id="8204" name="Line 12"/>
          <p:cNvSpPr>
            <a:spLocks noChangeShapeType="1"/>
          </p:cNvSpPr>
          <p:nvPr/>
        </p:nvSpPr>
        <p:spPr bwMode="auto">
          <a:xfrm>
            <a:off x="5029200" y="4064000"/>
            <a:ext cx="1676400" cy="0"/>
          </a:xfrm>
          <a:prstGeom prst="line">
            <a:avLst/>
          </a:prstGeom>
          <a:noFill/>
          <a:ln w="38100">
            <a:solidFill>
              <a:srgbClr val="FF0000"/>
            </a:solidFill>
            <a:round/>
            <a:headEnd/>
            <a:tailEnd/>
          </a:ln>
          <a:effectLst/>
        </p:spPr>
        <p:txBody>
          <a:bodyPr/>
          <a:lstStyle/>
          <a:p>
            <a:endParaRPr lang="en-US"/>
          </a:p>
        </p:txBody>
      </p:sp>
      <p:sp>
        <p:nvSpPr>
          <p:cNvPr id="8205" name="Line 13"/>
          <p:cNvSpPr>
            <a:spLocks noChangeShapeType="1"/>
          </p:cNvSpPr>
          <p:nvPr/>
        </p:nvSpPr>
        <p:spPr bwMode="auto">
          <a:xfrm flipV="1">
            <a:off x="5334000" y="4673600"/>
            <a:ext cx="990600" cy="304800"/>
          </a:xfrm>
          <a:prstGeom prst="line">
            <a:avLst/>
          </a:prstGeom>
          <a:noFill/>
          <a:ln w="38100">
            <a:solidFill>
              <a:srgbClr val="FF0000"/>
            </a:solidFill>
            <a:round/>
            <a:headEnd/>
            <a:tailEnd/>
          </a:ln>
          <a:effectLst/>
        </p:spPr>
        <p:txBody>
          <a:bodyPr/>
          <a:lstStyle/>
          <a:p>
            <a:endParaRPr lang="en-US"/>
          </a:p>
        </p:txBody>
      </p:sp>
      <p:sp>
        <p:nvSpPr>
          <p:cNvPr id="8206" name="Line 14"/>
          <p:cNvSpPr>
            <a:spLocks noChangeShapeType="1"/>
          </p:cNvSpPr>
          <p:nvPr/>
        </p:nvSpPr>
        <p:spPr bwMode="auto">
          <a:xfrm flipV="1">
            <a:off x="5638800" y="4572000"/>
            <a:ext cx="1371600" cy="741363"/>
          </a:xfrm>
          <a:prstGeom prst="line">
            <a:avLst/>
          </a:prstGeom>
          <a:noFill/>
          <a:ln w="38100">
            <a:solidFill>
              <a:srgbClr val="FF0000"/>
            </a:solidFill>
            <a:round/>
            <a:headEnd/>
            <a:tailEnd/>
          </a:ln>
          <a:effectLst/>
        </p:spPr>
        <p:txBody>
          <a:bodyPr/>
          <a:lstStyle/>
          <a:p>
            <a:endParaRPr lang="en-US"/>
          </a:p>
        </p:txBody>
      </p:sp>
      <p:sp>
        <p:nvSpPr>
          <p:cNvPr id="8207" name="Rectangle 15"/>
          <p:cNvSpPr>
            <a:spLocks noChangeArrowheads="1"/>
          </p:cNvSpPr>
          <p:nvPr/>
        </p:nvSpPr>
        <p:spPr bwMode="auto">
          <a:xfrm>
            <a:off x="584200" y="114300"/>
            <a:ext cx="8458200" cy="457200"/>
          </a:xfrm>
          <a:prstGeom prst="rect">
            <a:avLst/>
          </a:prstGeom>
          <a:noFill/>
          <a:ln w="9525">
            <a:noFill/>
            <a:miter lim="800000"/>
            <a:headEnd/>
            <a:tailEnd/>
          </a:ln>
          <a:effectLst/>
        </p:spPr>
        <p:txBody>
          <a:bodyPr anchor="ctr">
            <a:spAutoFit/>
          </a:bodyPr>
          <a:lstStyle/>
          <a:p>
            <a:pPr algn="r" eaLnBrk="1" hangingPunct="1"/>
            <a:r>
              <a:rPr lang="en-US" sz="2400" i="1">
                <a:solidFill>
                  <a:srgbClr val="009900"/>
                </a:solidFill>
                <a:latin typeface="Arial Black" pitchFamily="34" charset="0"/>
              </a:rPr>
              <a:t>KONSEP DASAR KOMPETENSI</a:t>
            </a:r>
            <a:endParaRPr lang="en-GB" sz="2400" i="1">
              <a:solidFill>
                <a:srgbClr val="009900"/>
              </a:solidFill>
              <a:latin typeface="Arial Black"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 name="Footer Placeholder 4"/>
          <p:cNvSpPr>
            <a:spLocks noGrp="1"/>
          </p:cNvSpPr>
          <p:nvPr>
            <p:ph type="ftr" sz="quarter" idx="11"/>
          </p:nvPr>
        </p:nvSpPr>
        <p:spPr/>
        <p:txBody>
          <a:bodyPr/>
          <a:lstStyle/>
          <a:p>
            <a:r>
              <a:rPr lang="en-US"/>
              <a:t>msdml2005/ekst/k2</a:t>
            </a:r>
          </a:p>
        </p:txBody>
      </p:sp>
      <p:sp>
        <p:nvSpPr>
          <p:cNvPr id="29" name="Slide Number Placeholder 5"/>
          <p:cNvSpPr>
            <a:spLocks noGrp="1"/>
          </p:cNvSpPr>
          <p:nvPr>
            <p:ph type="sldNum" sz="quarter" idx="12"/>
          </p:nvPr>
        </p:nvSpPr>
        <p:spPr/>
        <p:txBody>
          <a:bodyPr/>
          <a:lstStyle/>
          <a:p>
            <a:fld id="{20193CFF-344C-4F79-8EE2-88552F1F46FA}" type="slidenum">
              <a:rPr lang="en-US"/>
              <a:pPr/>
              <a:t>4</a:t>
            </a:fld>
            <a:endParaRPr lang="en-US"/>
          </a:p>
        </p:txBody>
      </p:sp>
      <p:sp>
        <p:nvSpPr>
          <p:cNvPr id="29698" name="Rectangle 2"/>
          <p:cNvSpPr>
            <a:spLocks noGrp="1" noChangeArrowheads="1"/>
          </p:cNvSpPr>
          <p:nvPr>
            <p:ph type="title"/>
          </p:nvPr>
        </p:nvSpPr>
        <p:spPr>
          <a:xfrm>
            <a:off x="685800" y="609600"/>
            <a:ext cx="7696200" cy="990600"/>
          </a:xfrm>
        </p:spPr>
        <p:txBody>
          <a:bodyPr/>
          <a:lstStyle/>
          <a:p>
            <a:r>
              <a:rPr lang="en-US" sz="2800"/>
              <a:t>Apa itu kompetensi ?</a:t>
            </a:r>
            <a:br>
              <a:rPr lang="en-US" sz="2800"/>
            </a:br>
            <a:r>
              <a:rPr lang="en-US" sz="2800"/>
              <a:t>Hard  &amp;  Soft</a:t>
            </a:r>
          </a:p>
        </p:txBody>
      </p:sp>
      <p:sp>
        <p:nvSpPr>
          <p:cNvPr id="29700" name="Rectangle 4"/>
          <p:cNvSpPr>
            <a:spLocks noChangeArrowheads="1"/>
          </p:cNvSpPr>
          <p:nvPr/>
        </p:nvSpPr>
        <p:spPr bwMode="auto">
          <a:xfrm flipV="1">
            <a:off x="685800" y="2286000"/>
            <a:ext cx="6705600" cy="76200"/>
          </a:xfrm>
          <a:prstGeom prst="rect">
            <a:avLst/>
          </a:prstGeom>
          <a:noFill/>
          <a:ln w="9525">
            <a:noFill/>
            <a:miter lim="800000"/>
            <a:headEnd/>
            <a:tailEnd/>
          </a:ln>
        </p:spPr>
        <p:txBody>
          <a:bodyPr/>
          <a:lstStyle/>
          <a:p>
            <a:pPr marL="342900" indent="-342900">
              <a:spcBef>
                <a:spcPct val="20000"/>
              </a:spcBef>
              <a:buClr>
                <a:schemeClr val="accent2"/>
              </a:buClr>
              <a:buSzPct val="80000"/>
              <a:buFont typeface="Wingdings" pitchFamily="2" charset="2"/>
              <a:buChar char="l"/>
            </a:pPr>
            <a:r>
              <a:rPr lang="en-US" sz="3200"/>
              <a:t>.</a:t>
            </a:r>
          </a:p>
        </p:txBody>
      </p:sp>
      <p:sp>
        <p:nvSpPr>
          <p:cNvPr id="29701" name="Rectangle 5"/>
          <p:cNvSpPr>
            <a:spLocks noChangeArrowheads="1"/>
          </p:cNvSpPr>
          <p:nvPr/>
        </p:nvSpPr>
        <p:spPr bwMode="auto">
          <a:xfrm>
            <a:off x="5029200" y="1646238"/>
            <a:ext cx="4038600" cy="2665858"/>
          </a:xfrm>
          <a:prstGeom prst="rect">
            <a:avLst/>
          </a:prstGeom>
          <a:noFill/>
          <a:ln w="12699">
            <a:solidFill>
              <a:srgbClr val="FFFFFF"/>
            </a:solidFill>
            <a:miter lim="800000"/>
            <a:headEnd/>
            <a:tailEnd/>
          </a:ln>
          <a:effectLst/>
        </p:spPr>
        <p:txBody>
          <a:bodyPr lIns="90488" tIns="44450" rIns="90488" bIns="44450">
            <a:spAutoFit/>
          </a:bodyPr>
          <a:lstStyle/>
          <a:p>
            <a:pPr marL="293688" indent="-293688" eaLnBrk="0" hangingPunct="0">
              <a:spcBef>
                <a:spcPct val="50000"/>
              </a:spcBef>
            </a:pPr>
            <a:r>
              <a:rPr lang="en-US" b="1" dirty="0" err="1">
                <a:latin typeface="Arial" charset="0"/>
              </a:rPr>
              <a:t>Kompetensi</a:t>
            </a:r>
            <a:r>
              <a:rPr lang="en-US" b="1" dirty="0">
                <a:latin typeface="Arial" charset="0"/>
              </a:rPr>
              <a:t>:</a:t>
            </a:r>
          </a:p>
          <a:p>
            <a:pPr marL="293688" indent="-293688" eaLnBrk="0" hangingPunct="0">
              <a:lnSpc>
                <a:spcPct val="85000"/>
              </a:lnSpc>
              <a:spcBef>
                <a:spcPct val="50000"/>
              </a:spcBef>
              <a:buClr>
                <a:srgbClr val="FF9933"/>
              </a:buClr>
              <a:buSzPct val="75000"/>
              <a:buFont typeface="Wingdings" pitchFamily="2" charset="2"/>
              <a:buChar char="3"/>
            </a:pPr>
            <a:r>
              <a:rPr lang="en-US" b="1" dirty="0" err="1">
                <a:latin typeface="Arial" charset="0"/>
              </a:rPr>
              <a:t>Kombinasi</a:t>
            </a:r>
            <a:r>
              <a:rPr lang="en-US" b="1" dirty="0">
                <a:latin typeface="Arial" charset="0"/>
              </a:rPr>
              <a:t> </a:t>
            </a:r>
            <a:r>
              <a:rPr lang="en-US" b="1" dirty="0" err="1">
                <a:latin typeface="Arial" charset="0"/>
              </a:rPr>
              <a:t>dari</a:t>
            </a:r>
            <a:r>
              <a:rPr lang="en-US" b="1" dirty="0">
                <a:latin typeface="Arial" charset="0"/>
              </a:rPr>
              <a:t> </a:t>
            </a:r>
            <a:r>
              <a:rPr lang="en-US" b="1" dirty="0" err="1">
                <a:latin typeface="Arial" charset="0"/>
              </a:rPr>
              <a:t>pengetahuan</a:t>
            </a:r>
            <a:r>
              <a:rPr lang="en-US" b="1" dirty="0">
                <a:latin typeface="Arial" charset="0"/>
              </a:rPr>
              <a:t>, </a:t>
            </a:r>
            <a:r>
              <a:rPr lang="en-US" b="1" dirty="0" err="1">
                <a:latin typeface="Arial" charset="0"/>
              </a:rPr>
              <a:t>kemampuan</a:t>
            </a:r>
            <a:r>
              <a:rPr lang="en-US" b="1" dirty="0">
                <a:latin typeface="Arial" charset="0"/>
              </a:rPr>
              <a:t>, </a:t>
            </a:r>
            <a:r>
              <a:rPr lang="en-US" b="1" dirty="0" err="1">
                <a:latin typeface="Arial" charset="0"/>
              </a:rPr>
              <a:t>dan</a:t>
            </a:r>
            <a:r>
              <a:rPr lang="en-US" b="1" dirty="0">
                <a:latin typeface="Arial" charset="0"/>
              </a:rPr>
              <a:t> </a:t>
            </a:r>
            <a:r>
              <a:rPr lang="en-US" b="1" dirty="0" err="1">
                <a:latin typeface="Arial" charset="0"/>
              </a:rPr>
              <a:t>atribut</a:t>
            </a:r>
            <a:r>
              <a:rPr lang="en-US" b="1" dirty="0">
                <a:latin typeface="Arial" charset="0"/>
              </a:rPr>
              <a:t> </a:t>
            </a:r>
            <a:r>
              <a:rPr lang="en-US" b="1" dirty="0" err="1">
                <a:latin typeface="Arial" charset="0"/>
              </a:rPr>
              <a:t>pribadi</a:t>
            </a:r>
            <a:r>
              <a:rPr lang="en-US" b="1" dirty="0">
                <a:latin typeface="Arial" charset="0"/>
              </a:rPr>
              <a:t> yang </a:t>
            </a:r>
            <a:r>
              <a:rPr lang="en-US" b="1" dirty="0" err="1">
                <a:latin typeface="Arial" charset="0"/>
              </a:rPr>
              <a:t>dapat</a:t>
            </a:r>
            <a:r>
              <a:rPr lang="en-US" b="1" dirty="0">
                <a:latin typeface="Arial" charset="0"/>
              </a:rPr>
              <a:t> </a:t>
            </a:r>
            <a:r>
              <a:rPr lang="en-US" b="1" dirty="0" err="1">
                <a:latin typeface="Arial" charset="0"/>
              </a:rPr>
              <a:t>membedakan</a:t>
            </a:r>
            <a:r>
              <a:rPr lang="en-US" b="1" dirty="0">
                <a:latin typeface="Arial" charset="0"/>
              </a:rPr>
              <a:t> </a:t>
            </a:r>
            <a:r>
              <a:rPr lang="en-US" b="1" dirty="0" err="1">
                <a:latin typeface="Arial" charset="0"/>
              </a:rPr>
              <a:t>pelaku</a:t>
            </a:r>
            <a:r>
              <a:rPr lang="en-US" b="1" dirty="0">
                <a:latin typeface="Arial" charset="0"/>
              </a:rPr>
              <a:t> yang </a:t>
            </a:r>
            <a:r>
              <a:rPr lang="en-US" b="1" dirty="0" err="1">
                <a:latin typeface="Arial" charset="0"/>
              </a:rPr>
              <a:t>baik</a:t>
            </a:r>
            <a:r>
              <a:rPr lang="en-US" b="1" dirty="0">
                <a:latin typeface="Arial" charset="0"/>
              </a:rPr>
              <a:t> </a:t>
            </a:r>
            <a:r>
              <a:rPr lang="en-US" b="1" dirty="0" err="1">
                <a:latin typeface="Arial" charset="0"/>
              </a:rPr>
              <a:t>dan</a:t>
            </a:r>
            <a:r>
              <a:rPr lang="en-US" b="1" dirty="0">
                <a:latin typeface="Arial" charset="0"/>
              </a:rPr>
              <a:t> yang </a:t>
            </a:r>
            <a:r>
              <a:rPr lang="en-US" b="1" dirty="0" err="1">
                <a:latin typeface="Arial" charset="0"/>
              </a:rPr>
              <a:t>tidak</a:t>
            </a:r>
            <a:r>
              <a:rPr lang="en-US" b="1" dirty="0">
                <a:latin typeface="Arial" charset="0"/>
              </a:rPr>
              <a:t> </a:t>
            </a:r>
            <a:r>
              <a:rPr lang="en-US" b="1" dirty="0" err="1">
                <a:latin typeface="Arial" charset="0"/>
              </a:rPr>
              <a:t>baik</a:t>
            </a:r>
            <a:endParaRPr lang="en-US" b="1" dirty="0">
              <a:latin typeface="Arial" charset="0"/>
            </a:endParaRPr>
          </a:p>
          <a:p>
            <a:pPr marL="293688" indent="-293688" eaLnBrk="0" hangingPunct="0">
              <a:lnSpc>
                <a:spcPct val="85000"/>
              </a:lnSpc>
              <a:spcBef>
                <a:spcPct val="50000"/>
              </a:spcBef>
              <a:buClr>
                <a:srgbClr val="FF9933"/>
              </a:buClr>
              <a:buSzPct val="75000"/>
              <a:buFont typeface="Wingdings" pitchFamily="2" charset="2"/>
              <a:buChar char="3"/>
            </a:pPr>
            <a:r>
              <a:rPr lang="en-US" b="1" dirty="0" err="1">
                <a:latin typeface="Arial" charset="0"/>
              </a:rPr>
              <a:t>adalah</a:t>
            </a:r>
            <a:r>
              <a:rPr lang="en-US" b="1" dirty="0">
                <a:latin typeface="Arial" charset="0"/>
              </a:rPr>
              <a:t> </a:t>
            </a:r>
            <a:r>
              <a:rPr lang="en-US" b="1" dirty="0" err="1">
                <a:latin typeface="Arial" charset="0"/>
              </a:rPr>
              <a:t>suatu</a:t>
            </a:r>
            <a:r>
              <a:rPr lang="en-US" b="1" dirty="0">
                <a:latin typeface="Arial" charset="0"/>
              </a:rPr>
              <a:t> </a:t>
            </a:r>
            <a:r>
              <a:rPr lang="en-US" b="1" dirty="0" err="1">
                <a:latin typeface="Arial" charset="0"/>
              </a:rPr>
              <a:t>perilaku</a:t>
            </a:r>
            <a:r>
              <a:rPr lang="en-US" b="1" dirty="0">
                <a:latin typeface="Arial" charset="0"/>
              </a:rPr>
              <a:t> </a:t>
            </a:r>
            <a:r>
              <a:rPr lang="en-US" b="1" dirty="0" err="1">
                <a:latin typeface="Arial" charset="0"/>
              </a:rPr>
              <a:t>dan</a:t>
            </a:r>
            <a:r>
              <a:rPr lang="en-US" b="1" dirty="0">
                <a:latin typeface="Arial" charset="0"/>
              </a:rPr>
              <a:t> </a:t>
            </a:r>
            <a:r>
              <a:rPr lang="en-US" b="1" dirty="0" err="1">
                <a:latin typeface="Arial" charset="0"/>
              </a:rPr>
              <a:t>hasil</a:t>
            </a:r>
            <a:r>
              <a:rPr lang="en-US" b="1" dirty="0">
                <a:latin typeface="Arial" charset="0"/>
              </a:rPr>
              <a:t> yang </a:t>
            </a:r>
            <a:r>
              <a:rPr lang="en-US" b="1" dirty="0" err="1">
                <a:latin typeface="Arial" charset="0"/>
              </a:rPr>
              <a:t>dapat</a:t>
            </a:r>
            <a:r>
              <a:rPr lang="en-US" b="1" dirty="0">
                <a:latin typeface="Arial" charset="0"/>
              </a:rPr>
              <a:t> </a:t>
            </a:r>
            <a:r>
              <a:rPr lang="en-US" b="1" dirty="0" err="1">
                <a:latin typeface="Arial" charset="0"/>
              </a:rPr>
              <a:t>diamati</a:t>
            </a:r>
            <a:r>
              <a:rPr lang="en-US" b="1" dirty="0">
                <a:latin typeface="Arial" charset="0"/>
              </a:rPr>
              <a:t> </a:t>
            </a:r>
            <a:r>
              <a:rPr lang="en-US" b="1" dirty="0" err="1">
                <a:latin typeface="Arial" charset="0"/>
              </a:rPr>
              <a:t>dan</a:t>
            </a:r>
            <a:r>
              <a:rPr lang="en-US" b="1" dirty="0">
                <a:latin typeface="Arial" charset="0"/>
              </a:rPr>
              <a:t> </a:t>
            </a:r>
            <a:r>
              <a:rPr lang="en-US" b="1" dirty="0" err="1">
                <a:latin typeface="Arial" charset="0"/>
              </a:rPr>
              <a:t>diukur</a:t>
            </a:r>
            <a:r>
              <a:rPr lang="en-US" b="1" dirty="0">
                <a:latin typeface="Arial" charset="0"/>
              </a:rPr>
              <a:t> </a:t>
            </a:r>
          </a:p>
          <a:p>
            <a:pPr marL="293688" indent="-293688" eaLnBrk="0" hangingPunct="0">
              <a:lnSpc>
                <a:spcPct val="85000"/>
              </a:lnSpc>
              <a:spcBef>
                <a:spcPct val="50000"/>
              </a:spcBef>
              <a:buClr>
                <a:srgbClr val="FF9933"/>
              </a:buClr>
              <a:buSzPct val="75000"/>
              <a:buFont typeface="Wingdings" pitchFamily="2" charset="2"/>
              <a:buChar char="3"/>
            </a:pPr>
            <a:r>
              <a:rPr lang="en-US" b="1" dirty="0" err="1">
                <a:latin typeface="Arial" charset="0"/>
              </a:rPr>
              <a:t>berkontribusi</a:t>
            </a:r>
            <a:r>
              <a:rPr lang="en-US" b="1" dirty="0">
                <a:latin typeface="Arial" charset="0"/>
              </a:rPr>
              <a:t> </a:t>
            </a:r>
            <a:r>
              <a:rPr lang="en-US" b="1" dirty="0" err="1">
                <a:latin typeface="Arial" charset="0"/>
              </a:rPr>
              <a:t>terhadap</a:t>
            </a:r>
            <a:r>
              <a:rPr lang="en-US" b="1" dirty="0">
                <a:latin typeface="Arial" charset="0"/>
              </a:rPr>
              <a:t> </a:t>
            </a:r>
            <a:r>
              <a:rPr lang="en-US" b="1" dirty="0" err="1">
                <a:latin typeface="Arial" charset="0"/>
              </a:rPr>
              <a:t>kinerja</a:t>
            </a:r>
            <a:r>
              <a:rPr lang="en-US" b="1" dirty="0">
                <a:latin typeface="Arial" charset="0"/>
              </a:rPr>
              <a:t> </a:t>
            </a:r>
            <a:r>
              <a:rPr lang="en-US" b="1" dirty="0" err="1">
                <a:latin typeface="Arial" charset="0"/>
              </a:rPr>
              <a:t>individu</a:t>
            </a:r>
            <a:r>
              <a:rPr lang="en-US" b="1" dirty="0">
                <a:latin typeface="Arial" charset="0"/>
              </a:rPr>
              <a:t> </a:t>
            </a:r>
            <a:r>
              <a:rPr lang="en-US" b="1" dirty="0" err="1">
                <a:latin typeface="Arial" charset="0"/>
              </a:rPr>
              <a:t>dan</a:t>
            </a:r>
            <a:r>
              <a:rPr lang="en-US" b="1" dirty="0">
                <a:latin typeface="Arial" charset="0"/>
              </a:rPr>
              <a:t> </a:t>
            </a:r>
            <a:r>
              <a:rPr lang="en-US" b="1" dirty="0" err="1">
                <a:latin typeface="Arial" charset="0"/>
              </a:rPr>
              <a:t>organisasi</a:t>
            </a:r>
            <a:r>
              <a:rPr lang="en-US" b="1" dirty="0">
                <a:latin typeface="Arial" charset="0"/>
              </a:rPr>
              <a:t> </a:t>
            </a:r>
          </a:p>
        </p:txBody>
      </p:sp>
      <p:sp>
        <p:nvSpPr>
          <p:cNvPr id="29702" name="Rectangle 6"/>
          <p:cNvSpPr>
            <a:spLocks noChangeArrowheads="1"/>
          </p:cNvSpPr>
          <p:nvPr/>
        </p:nvSpPr>
        <p:spPr bwMode="auto">
          <a:xfrm>
            <a:off x="533400" y="1752600"/>
            <a:ext cx="4038600" cy="2895600"/>
          </a:xfrm>
          <a:prstGeom prst="rect">
            <a:avLst/>
          </a:prstGeom>
          <a:gradFill rotWithShape="0">
            <a:gsLst>
              <a:gs pos="0">
                <a:srgbClr val="000099"/>
              </a:gs>
              <a:gs pos="100000">
                <a:srgbClr val="FFFFFF"/>
              </a:gs>
            </a:gsLst>
            <a:lin ang="5400000" scaled="1"/>
          </a:gradFill>
          <a:ln w="76200">
            <a:solidFill>
              <a:srgbClr val="FFFFFF"/>
            </a:solidFill>
            <a:miter lim="800000"/>
            <a:headEnd/>
            <a:tailEnd/>
          </a:ln>
          <a:effectLst/>
        </p:spPr>
        <p:txBody>
          <a:bodyPr wrap="none" anchor="ctr"/>
          <a:lstStyle/>
          <a:p>
            <a:endParaRPr lang="en-US"/>
          </a:p>
        </p:txBody>
      </p:sp>
      <p:sp>
        <p:nvSpPr>
          <p:cNvPr id="29703" name="Freeform 7"/>
          <p:cNvSpPr>
            <a:spLocks/>
          </p:cNvSpPr>
          <p:nvPr/>
        </p:nvSpPr>
        <p:spPr bwMode="auto">
          <a:xfrm>
            <a:off x="533400" y="4495800"/>
            <a:ext cx="4038600" cy="2133600"/>
          </a:xfrm>
          <a:custGeom>
            <a:avLst/>
            <a:gdLst/>
            <a:ahLst/>
            <a:cxnLst>
              <a:cxn ang="0">
                <a:pos x="0" y="96"/>
              </a:cxn>
              <a:cxn ang="0">
                <a:pos x="336" y="0"/>
              </a:cxn>
              <a:cxn ang="0">
                <a:pos x="1104" y="240"/>
              </a:cxn>
              <a:cxn ang="0">
                <a:pos x="1488" y="240"/>
              </a:cxn>
              <a:cxn ang="0">
                <a:pos x="1920" y="144"/>
              </a:cxn>
              <a:cxn ang="0">
                <a:pos x="2208" y="48"/>
              </a:cxn>
              <a:cxn ang="0">
                <a:pos x="2448" y="48"/>
              </a:cxn>
              <a:cxn ang="0">
                <a:pos x="2544" y="144"/>
              </a:cxn>
              <a:cxn ang="0">
                <a:pos x="2544" y="1392"/>
              </a:cxn>
              <a:cxn ang="0">
                <a:pos x="0" y="1392"/>
              </a:cxn>
              <a:cxn ang="0">
                <a:pos x="0" y="96"/>
              </a:cxn>
            </a:cxnLst>
            <a:rect l="0" t="0" r="r" b="b"/>
            <a:pathLst>
              <a:path w="2544" h="1392">
                <a:moveTo>
                  <a:pt x="0" y="96"/>
                </a:moveTo>
                <a:lnTo>
                  <a:pt x="336" y="0"/>
                </a:lnTo>
                <a:lnTo>
                  <a:pt x="1104" y="240"/>
                </a:lnTo>
                <a:lnTo>
                  <a:pt x="1488" y="240"/>
                </a:lnTo>
                <a:lnTo>
                  <a:pt x="1920" y="144"/>
                </a:lnTo>
                <a:lnTo>
                  <a:pt x="2208" y="48"/>
                </a:lnTo>
                <a:lnTo>
                  <a:pt x="2448" y="48"/>
                </a:lnTo>
                <a:lnTo>
                  <a:pt x="2544" y="144"/>
                </a:lnTo>
                <a:lnTo>
                  <a:pt x="2544" y="1392"/>
                </a:lnTo>
                <a:lnTo>
                  <a:pt x="0" y="1392"/>
                </a:lnTo>
                <a:lnTo>
                  <a:pt x="0" y="96"/>
                </a:lnTo>
                <a:close/>
              </a:path>
            </a:pathLst>
          </a:custGeom>
          <a:gradFill rotWithShape="0">
            <a:gsLst>
              <a:gs pos="0">
                <a:schemeClr val="accent2"/>
              </a:gs>
              <a:gs pos="100000">
                <a:schemeClr val="accent2">
                  <a:gamma/>
                  <a:shade val="46275"/>
                  <a:invGamma/>
                </a:schemeClr>
              </a:gs>
            </a:gsLst>
            <a:lin ang="5400000" scaled="1"/>
          </a:gradFill>
          <a:ln w="76200" cmpd="sng">
            <a:solidFill>
              <a:srgbClr val="FFFFFF"/>
            </a:solidFill>
            <a:round/>
            <a:headEnd/>
            <a:tailEnd/>
          </a:ln>
          <a:effectLst/>
        </p:spPr>
        <p:txBody>
          <a:bodyPr wrap="none" anchor="ctr"/>
          <a:lstStyle/>
          <a:p>
            <a:endParaRPr lang="en-US"/>
          </a:p>
        </p:txBody>
      </p:sp>
      <p:sp>
        <p:nvSpPr>
          <p:cNvPr id="29704" name="Freeform 8"/>
          <p:cNvSpPr>
            <a:spLocks/>
          </p:cNvSpPr>
          <p:nvPr/>
        </p:nvSpPr>
        <p:spPr bwMode="auto">
          <a:xfrm>
            <a:off x="1647825" y="2024063"/>
            <a:ext cx="1704975" cy="1300162"/>
          </a:xfrm>
          <a:custGeom>
            <a:avLst/>
            <a:gdLst/>
            <a:ahLst/>
            <a:cxnLst>
              <a:cxn ang="0">
                <a:pos x="96" y="1152"/>
              </a:cxn>
              <a:cxn ang="0">
                <a:pos x="1536" y="1152"/>
              </a:cxn>
              <a:cxn ang="0">
                <a:pos x="1440" y="720"/>
              </a:cxn>
              <a:cxn ang="0">
                <a:pos x="1152" y="672"/>
              </a:cxn>
              <a:cxn ang="0">
                <a:pos x="864" y="0"/>
              </a:cxn>
              <a:cxn ang="0">
                <a:pos x="336" y="480"/>
              </a:cxn>
              <a:cxn ang="0">
                <a:pos x="336" y="768"/>
              </a:cxn>
              <a:cxn ang="0">
                <a:pos x="0" y="1152"/>
              </a:cxn>
              <a:cxn ang="0">
                <a:pos x="288" y="1152"/>
              </a:cxn>
            </a:cxnLst>
            <a:rect l="0" t="0" r="r" b="b"/>
            <a:pathLst>
              <a:path w="1536" h="1152">
                <a:moveTo>
                  <a:pt x="96" y="1152"/>
                </a:moveTo>
                <a:lnTo>
                  <a:pt x="1536" y="1152"/>
                </a:lnTo>
                <a:lnTo>
                  <a:pt x="1440" y="720"/>
                </a:lnTo>
                <a:lnTo>
                  <a:pt x="1152" y="672"/>
                </a:lnTo>
                <a:lnTo>
                  <a:pt x="864" y="0"/>
                </a:lnTo>
                <a:lnTo>
                  <a:pt x="336" y="480"/>
                </a:lnTo>
                <a:lnTo>
                  <a:pt x="336" y="768"/>
                </a:lnTo>
                <a:lnTo>
                  <a:pt x="0" y="1152"/>
                </a:lnTo>
                <a:lnTo>
                  <a:pt x="288" y="1152"/>
                </a:lnTo>
              </a:path>
            </a:pathLst>
          </a:custGeom>
          <a:solidFill>
            <a:schemeClr val="bg1"/>
          </a:solidFill>
          <a:ln w="9525">
            <a:noFill/>
            <a:round/>
            <a:headEnd/>
            <a:tailEnd/>
          </a:ln>
          <a:effectLst/>
        </p:spPr>
        <p:txBody>
          <a:bodyPr wrap="none" anchor="ctr"/>
          <a:lstStyle/>
          <a:p>
            <a:endParaRPr lang="en-US"/>
          </a:p>
        </p:txBody>
      </p:sp>
      <p:sp>
        <p:nvSpPr>
          <p:cNvPr id="29705" name="Freeform 9"/>
          <p:cNvSpPr>
            <a:spLocks/>
          </p:cNvSpPr>
          <p:nvPr/>
        </p:nvSpPr>
        <p:spPr bwMode="auto">
          <a:xfrm>
            <a:off x="1881188" y="2239963"/>
            <a:ext cx="633412" cy="976312"/>
          </a:xfrm>
          <a:custGeom>
            <a:avLst/>
            <a:gdLst/>
            <a:ahLst/>
            <a:cxnLst>
              <a:cxn ang="0">
                <a:pos x="0" y="864"/>
              </a:cxn>
              <a:cxn ang="0">
                <a:pos x="192" y="576"/>
              </a:cxn>
              <a:cxn ang="0">
                <a:pos x="192" y="336"/>
              </a:cxn>
              <a:cxn ang="0">
                <a:pos x="528" y="0"/>
              </a:cxn>
              <a:cxn ang="0">
                <a:pos x="240" y="384"/>
              </a:cxn>
              <a:cxn ang="0">
                <a:pos x="240" y="624"/>
              </a:cxn>
              <a:cxn ang="0">
                <a:pos x="96" y="864"/>
              </a:cxn>
              <a:cxn ang="0">
                <a:pos x="0" y="864"/>
              </a:cxn>
            </a:cxnLst>
            <a:rect l="0" t="0" r="r" b="b"/>
            <a:pathLst>
              <a:path w="528" h="864">
                <a:moveTo>
                  <a:pt x="0" y="864"/>
                </a:moveTo>
                <a:lnTo>
                  <a:pt x="192" y="576"/>
                </a:lnTo>
                <a:lnTo>
                  <a:pt x="192" y="336"/>
                </a:lnTo>
                <a:lnTo>
                  <a:pt x="528" y="0"/>
                </a:lnTo>
                <a:lnTo>
                  <a:pt x="240" y="384"/>
                </a:lnTo>
                <a:lnTo>
                  <a:pt x="240" y="624"/>
                </a:lnTo>
                <a:lnTo>
                  <a:pt x="96" y="864"/>
                </a:lnTo>
                <a:lnTo>
                  <a:pt x="0" y="864"/>
                </a:lnTo>
                <a:close/>
              </a:path>
            </a:pathLst>
          </a:custGeom>
          <a:solidFill>
            <a:srgbClr val="66CCFF"/>
          </a:solidFill>
          <a:ln w="12700" cap="flat" cmpd="sng">
            <a:noFill/>
            <a:prstDash val="solid"/>
            <a:round/>
            <a:headEnd type="none" w="sm" len="sm"/>
            <a:tailEnd type="none" w="sm" len="sm"/>
          </a:ln>
          <a:effectLst/>
        </p:spPr>
        <p:txBody>
          <a:bodyPr wrap="none" anchor="ctr"/>
          <a:lstStyle/>
          <a:p>
            <a:endParaRPr lang="en-US"/>
          </a:p>
        </p:txBody>
      </p:sp>
      <p:sp>
        <p:nvSpPr>
          <p:cNvPr id="29706" name="Freeform 10"/>
          <p:cNvSpPr>
            <a:spLocks/>
          </p:cNvSpPr>
          <p:nvPr/>
        </p:nvSpPr>
        <p:spPr bwMode="auto">
          <a:xfrm>
            <a:off x="2667000" y="2605088"/>
            <a:ext cx="461963" cy="595312"/>
          </a:xfrm>
          <a:custGeom>
            <a:avLst/>
            <a:gdLst/>
            <a:ahLst/>
            <a:cxnLst>
              <a:cxn ang="0">
                <a:pos x="48" y="96"/>
              </a:cxn>
              <a:cxn ang="0">
                <a:pos x="96" y="240"/>
              </a:cxn>
              <a:cxn ang="0">
                <a:pos x="336" y="288"/>
              </a:cxn>
              <a:cxn ang="0">
                <a:pos x="384" y="480"/>
              </a:cxn>
              <a:cxn ang="0">
                <a:pos x="336" y="528"/>
              </a:cxn>
              <a:cxn ang="0">
                <a:pos x="288" y="336"/>
              </a:cxn>
              <a:cxn ang="0">
                <a:pos x="48" y="288"/>
              </a:cxn>
              <a:cxn ang="0">
                <a:pos x="0" y="0"/>
              </a:cxn>
              <a:cxn ang="0">
                <a:pos x="48" y="96"/>
              </a:cxn>
            </a:cxnLst>
            <a:rect l="0" t="0" r="r" b="b"/>
            <a:pathLst>
              <a:path w="384" h="528">
                <a:moveTo>
                  <a:pt x="48" y="96"/>
                </a:moveTo>
                <a:lnTo>
                  <a:pt x="96" y="240"/>
                </a:lnTo>
                <a:lnTo>
                  <a:pt x="336" y="288"/>
                </a:lnTo>
                <a:lnTo>
                  <a:pt x="384" y="480"/>
                </a:lnTo>
                <a:lnTo>
                  <a:pt x="336" y="528"/>
                </a:lnTo>
                <a:lnTo>
                  <a:pt x="288" y="336"/>
                </a:lnTo>
                <a:lnTo>
                  <a:pt x="48" y="288"/>
                </a:lnTo>
                <a:lnTo>
                  <a:pt x="0" y="0"/>
                </a:lnTo>
                <a:lnTo>
                  <a:pt x="48" y="96"/>
                </a:lnTo>
                <a:close/>
              </a:path>
            </a:pathLst>
          </a:custGeom>
          <a:solidFill>
            <a:srgbClr val="66CCFF"/>
          </a:solidFill>
          <a:ln w="12700" cap="flat" cmpd="sng">
            <a:noFill/>
            <a:prstDash val="solid"/>
            <a:round/>
            <a:headEnd type="none" w="sm" len="sm"/>
            <a:tailEnd type="none" w="sm" len="sm"/>
          </a:ln>
          <a:effectLst/>
        </p:spPr>
        <p:txBody>
          <a:bodyPr wrap="none" anchor="ctr"/>
          <a:lstStyle/>
          <a:p>
            <a:endParaRPr lang="en-US"/>
          </a:p>
        </p:txBody>
      </p:sp>
      <p:sp>
        <p:nvSpPr>
          <p:cNvPr id="29707" name="Text Box 11"/>
          <p:cNvSpPr txBox="1">
            <a:spLocks noChangeArrowheads="1"/>
          </p:cNvSpPr>
          <p:nvPr/>
        </p:nvSpPr>
        <p:spPr bwMode="auto">
          <a:xfrm>
            <a:off x="1455738" y="4408488"/>
            <a:ext cx="2424112" cy="396875"/>
          </a:xfrm>
          <a:prstGeom prst="rect">
            <a:avLst/>
          </a:prstGeom>
          <a:noFill/>
          <a:ln w="12700">
            <a:noFill/>
            <a:miter lim="800000"/>
            <a:headEnd type="none" w="sm" len="sm"/>
            <a:tailEnd type="none" w="sm" len="sm"/>
          </a:ln>
          <a:effectLst/>
        </p:spPr>
        <p:txBody>
          <a:bodyPr>
            <a:spAutoFit/>
          </a:bodyPr>
          <a:lstStyle/>
          <a:p>
            <a:pPr algn="ctr" eaLnBrk="0" hangingPunct="0">
              <a:spcBef>
                <a:spcPct val="50000"/>
              </a:spcBef>
            </a:pPr>
            <a:r>
              <a:rPr lang="en-US" sz="2000" b="1">
                <a:solidFill>
                  <a:srgbClr val="000099"/>
                </a:solidFill>
                <a:latin typeface="Book Antiqua" pitchFamily="18" charset="0"/>
              </a:rPr>
              <a:t>PRECONSCIOUS</a:t>
            </a:r>
            <a:endParaRPr lang="en-US" b="1">
              <a:solidFill>
                <a:srgbClr val="000099"/>
              </a:solidFill>
              <a:latin typeface="Book Antiqua" pitchFamily="18" charset="0"/>
            </a:endParaRPr>
          </a:p>
        </p:txBody>
      </p:sp>
      <p:sp>
        <p:nvSpPr>
          <p:cNvPr id="29708" name="Freeform 12"/>
          <p:cNvSpPr>
            <a:spLocks/>
          </p:cNvSpPr>
          <p:nvPr/>
        </p:nvSpPr>
        <p:spPr bwMode="auto">
          <a:xfrm>
            <a:off x="1371600" y="3276600"/>
            <a:ext cx="2514600" cy="1676400"/>
          </a:xfrm>
          <a:custGeom>
            <a:avLst/>
            <a:gdLst/>
            <a:ahLst/>
            <a:cxnLst>
              <a:cxn ang="0">
                <a:pos x="192" y="0"/>
              </a:cxn>
              <a:cxn ang="0">
                <a:pos x="240" y="240"/>
              </a:cxn>
              <a:cxn ang="0">
                <a:pos x="96" y="384"/>
              </a:cxn>
              <a:cxn ang="0">
                <a:pos x="0" y="672"/>
              </a:cxn>
              <a:cxn ang="0">
                <a:pos x="96" y="816"/>
              </a:cxn>
              <a:cxn ang="0">
                <a:pos x="0" y="1056"/>
              </a:cxn>
              <a:cxn ang="0">
                <a:pos x="1728" y="1056"/>
              </a:cxn>
              <a:cxn ang="0">
                <a:pos x="1584" y="768"/>
              </a:cxn>
              <a:cxn ang="0">
                <a:pos x="1584" y="576"/>
              </a:cxn>
              <a:cxn ang="0">
                <a:pos x="1488" y="288"/>
              </a:cxn>
              <a:cxn ang="0">
                <a:pos x="1392" y="288"/>
              </a:cxn>
              <a:cxn ang="0">
                <a:pos x="1344" y="0"/>
              </a:cxn>
              <a:cxn ang="0">
                <a:pos x="192" y="0"/>
              </a:cxn>
            </a:cxnLst>
            <a:rect l="0" t="0" r="r" b="b"/>
            <a:pathLst>
              <a:path w="1728" h="1056">
                <a:moveTo>
                  <a:pt x="192" y="0"/>
                </a:moveTo>
                <a:lnTo>
                  <a:pt x="240" y="240"/>
                </a:lnTo>
                <a:lnTo>
                  <a:pt x="96" y="384"/>
                </a:lnTo>
                <a:lnTo>
                  <a:pt x="0" y="672"/>
                </a:lnTo>
                <a:lnTo>
                  <a:pt x="96" y="816"/>
                </a:lnTo>
                <a:lnTo>
                  <a:pt x="0" y="1056"/>
                </a:lnTo>
                <a:lnTo>
                  <a:pt x="1728" y="1056"/>
                </a:lnTo>
                <a:lnTo>
                  <a:pt x="1584" y="768"/>
                </a:lnTo>
                <a:lnTo>
                  <a:pt x="1584" y="576"/>
                </a:lnTo>
                <a:lnTo>
                  <a:pt x="1488" y="288"/>
                </a:lnTo>
                <a:lnTo>
                  <a:pt x="1392" y="288"/>
                </a:lnTo>
                <a:lnTo>
                  <a:pt x="1344" y="0"/>
                </a:lnTo>
                <a:lnTo>
                  <a:pt x="192" y="0"/>
                </a:lnTo>
                <a:close/>
              </a:path>
            </a:pathLst>
          </a:custGeom>
          <a:solidFill>
            <a:schemeClr val="bg1"/>
          </a:solidFill>
          <a:ln w="9525">
            <a:noFill/>
            <a:round/>
            <a:headEnd/>
            <a:tailEnd/>
          </a:ln>
          <a:effectLst/>
        </p:spPr>
        <p:txBody>
          <a:bodyPr wrap="none" anchor="ctr"/>
          <a:lstStyle/>
          <a:p>
            <a:endParaRPr lang="en-US"/>
          </a:p>
        </p:txBody>
      </p:sp>
      <p:sp>
        <p:nvSpPr>
          <p:cNvPr id="29709" name="Freeform 13"/>
          <p:cNvSpPr>
            <a:spLocks/>
          </p:cNvSpPr>
          <p:nvPr/>
        </p:nvSpPr>
        <p:spPr bwMode="auto">
          <a:xfrm>
            <a:off x="762000" y="4572000"/>
            <a:ext cx="3810000" cy="2057400"/>
          </a:xfrm>
          <a:custGeom>
            <a:avLst/>
            <a:gdLst/>
            <a:ahLst/>
            <a:cxnLst>
              <a:cxn ang="0">
                <a:pos x="432" y="0"/>
              </a:cxn>
              <a:cxn ang="0">
                <a:pos x="864" y="144"/>
              </a:cxn>
              <a:cxn ang="0">
                <a:pos x="1200" y="48"/>
              </a:cxn>
              <a:cxn ang="0">
                <a:pos x="1392" y="48"/>
              </a:cxn>
              <a:cxn ang="0">
                <a:pos x="1680" y="192"/>
              </a:cxn>
              <a:cxn ang="0">
                <a:pos x="1776" y="144"/>
              </a:cxn>
              <a:cxn ang="0">
                <a:pos x="1920" y="48"/>
              </a:cxn>
              <a:cxn ang="0">
                <a:pos x="2064" y="432"/>
              </a:cxn>
              <a:cxn ang="0">
                <a:pos x="2112" y="720"/>
              </a:cxn>
              <a:cxn ang="0">
                <a:pos x="2208" y="960"/>
              </a:cxn>
              <a:cxn ang="0">
                <a:pos x="2304" y="960"/>
              </a:cxn>
              <a:cxn ang="0">
                <a:pos x="2400" y="1296"/>
              </a:cxn>
              <a:cxn ang="0">
                <a:pos x="0" y="1296"/>
              </a:cxn>
              <a:cxn ang="0">
                <a:pos x="144" y="960"/>
              </a:cxn>
              <a:cxn ang="0">
                <a:pos x="144" y="720"/>
              </a:cxn>
              <a:cxn ang="0">
                <a:pos x="288" y="480"/>
              </a:cxn>
              <a:cxn ang="0">
                <a:pos x="288" y="336"/>
              </a:cxn>
              <a:cxn ang="0">
                <a:pos x="384" y="48"/>
              </a:cxn>
            </a:cxnLst>
            <a:rect l="0" t="0" r="r" b="b"/>
            <a:pathLst>
              <a:path w="2400" h="1296">
                <a:moveTo>
                  <a:pt x="432" y="0"/>
                </a:moveTo>
                <a:lnTo>
                  <a:pt x="864" y="144"/>
                </a:lnTo>
                <a:lnTo>
                  <a:pt x="1200" y="48"/>
                </a:lnTo>
                <a:lnTo>
                  <a:pt x="1392" y="48"/>
                </a:lnTo>
                <a:lnTo>
                  <a:pt x="1680" y="192"/>
                </a:lnTo>
                <a:lnTo>
                  <a:pt x="1776" y="144"/>
                </a:lnTo>
                <a:lnTo>
                  <a:pt x="1920" y="48"/>
                </a:lnTo>
                <a:lnTo>
                  <a:pt x="2064" y="432"/>
                </a:lnTo>
                <a:lnTo>
                  <a:pt x="2112" y="720"/>
                </a:lnTo>
                <a:lnTo>
                  <a:pt x="2208" y="960"/>
                </a:lnTo>
                <a:lnTo>
                  <a:pt x="2304" y="960"/>
                </a:lnTo>
                <a:lnTo>
                  <a:pt x="2400" y="1296"/>
                </a:lnTo>
                <a:lnTo>
                  <a:pt x="0" y="1296"/>
                </a:lnTo>
                <a:lnTo>
                  <a:pt x="144" y="960"/>
                </a:lnTo>
                <a:lnTo>
                  <a:pt x="144" y="720"/>
                </a:lnTo>
                <a:lnTo>
                  <a:pt x="288" y="480"/>
                </a:lnTo>
                <a:lnTo>
                  <a:pt x="288" y="336"/>
                </a:lnTo>
                <a:lnTo>
                  <a:pt x="384" y="48"/>
                </a:lnTo>
              </a:path>
            </a:pathLst>
          </a:custGeom>
          <a:solidFill>
            <a:srgbClr val="000099"/>
          </a:solidFill>
          <a:ln w="9525">
            <a:noFill/>
            <a:round/>
            <a:headEnd/>
            <a:tailEnd/>
          </a:ln>
          <a:effectLst/>
        </p:spPr>
        <p:txBody>
          <a:bodyPr wrap="none" anchor="ctr"/>
          <a:lstStyle/>
          <a:p>
            <a:endParaRPr lang="en-US"/>
          </a:p>
        </p:txBody>
      </p:sp>
      <p:sp>
        <p:nvSpPr>
          <p:cNvPr id="29710" name="Freeform 14"/>
          <p:cNvSpPr>
            <a:spLocks/>
          </p:cNvSpPr>
          <p:nvPr/>
        </p:nvSpPr>
        <p:spPr bwMode="auto">
          <a:xfrm>
            <a:off x="1524000" y="3352800"/>
            <a:ext cx="457200" cy="1219200"/>
          </a:xfrm>
          <a:custGeom>
            <a:avLst/>
            <a:gdLst/>
            <a:ahLst/>
            <a:cxnLst>
              <a:cxn ang="0">
                <a:pos x="240" y="0"/>
              </a:cxn>
              <a:cxn ang="0">
                <a:pos x="288" y="240"/>
              </a:cxn>
              <a:cxn ang="0">
                <a:pos x="144" y="528"/>
              </a:cxn>
              <a:cxn ang="0">
                <a:pos x="96" y="768"/>
              </a:cxn>
              <a:cxn ang="0">
                <a:pos x="0" y="720"/>
              </a:cxn>
              <a:cxn ang="0">
                <a:pos x="48" y="480"/>
              </a:cxn>
              <a:cxn ang="0">
                <a:pos x="240" y="240"/>
              </a:cxn>
              <a:cxn ang="0">
                <a:pos x="240" y="0"/>
              </a:cxn>
            </a:cxnLst>
            <a:rect l="0" t="0" r="r" b="b"/>
            <a:pathLst>
              <a:path w="288" h="768">
                <a:moveTo>
                  <a:pt x="240" y="0"/>
                </a:moveTo>
                <a:lnTo>
                  <a:pt x="288" y="240"/>
                </a:lnTo>
                <a:lnTo>
                  <a:pt x="144" y="528"/>
                </a:lnTo>
                <a:lnTo>
                  <a:pt x="96" y="768"/>
                </a:lnTo>
                <a:lnTo>
                  <a:pt x="0" y="720"/>
                </a:lnTo>
                <a:lnTo>
                  <a:pt x="48" y="480"/>
                </a:lnTo>
                <a:lnTo>
                  <a:pt x="240" y="240"/>
                </a:lnTo>
                <a:lnTo>
                  <a:pt x="240" y="0"/>
                </a:lnTo>
                <a:close/>
              </a:path>
            </a:pathLst>
          </a:custGeom>
          <a:solidFill>
            <a:srgbClr val="66CCFF"/>
          </a:solidFill>
          <a:ln w="9525">
            <a:noFill/>
            <a:round/>
            <a:headEnd/>
            <a:tailEnd/>
          </a:ln>
          <a:effectLst/>
        </p:spPr>
        <p:txBody>
          <a:bodyPr wrap="none" anchor="ctr"/>
          <a:lstStyle/>
          <a:p>
            <a:endParaRPr lang="en-US"/>
          </a:p>
        </p:txBody>
      </p:sp>
      <p:sp>
        <p:nvSpPr>
          <p:cNvPr id="29711" name="Freeform 15"/>
          <p:cNvSpPr>
            <a:spLocks/>
          </p:cNvSpPr>
          <p:nvPr/>
        </p:nvSpPr>
        <p:spPr bwMode="auto">
          <a:xfrm flipH="1">
            <a:off x="3276600" y="3429000"/>
            <a:ext cx="304800" cy="1219200"/>
          </a:xfrm>
          <a:custGeom>
            <a:avLst/>
            <a:gdLst/>
            <a:ahLst/>
            <a:cxnLst>
              <a:cxn ang="0">
                <a:pos x="240" y="0"/>
              </a:cxn>
              <a:cxn ang="0">
                <a:pos x="288" y="240"/>
              </a:cxn>
              <a:cxn ang="0">
                <a:pos x="144" y="528"/>
              </a:cxn>
              <a:cxn ang="0">
                <a:pos x="96" y="768"/>
              </a:cxn>
              <a:cxn ang="0">
                <a:pos x="0" y="720"/>
              </a:cxn>
              <a:cxn ang="0">
                <a:pos x="48" y="480"/>
              </a:cxn>
              <a:cxn ang="0">
                <a:pos x="240" y="240"/>
              </a:cxn>
              <a:cxn ang="0">
                <a:pos x="240" y="0"/>
              </a:cxn>
            </a:cxnLst>
            <a:rect l="0" t="0" r="r" b="b"/>
            <a:pathLst>
              <a:path w="288" h="768">
                <a:moveTo>
                  <a:pt x="240" y="0"/>
                </a:moveTo>
                <a:lnTo>
                  <a:pt x="288" y="240"/>
                </a:lnTo>
                <a:lnTo>
                  <a:pt x="144" y="528"/>
                </a:lnTo>
                <a:lnTo>
                  <a:pt x="96" y="768"/>
                </a:lnTo>
                <a:lnTo>
                  <a:pt x="0" y="720"/>
                </a:lnTo>
                <a:lnTo>
                  <a:pt x="48" y="480"/>
                </a:lnTo>
                <a:lnTo>
                  <a:pt x="240" y="240"/>
                </a:lnTo>
                <a:lnTo>
                  <a:pt x="240" y="0"/>
                </a:lnTo>
                <a:close/>
              </a:path>
            </a:pathLst>
          </a:custGeom>
          <a:solidFill>
            <a:srgbClr val="66CCFF"/>
          </a:solidFill>
          <a:ln w="9525">
            <a:noFill/>
            <a:round/>
            <a:headEnd/>
            <a:tailEnd/>
          </a:ln>
          <a:effectLst/>
        </p:spPr>
        <p:txBody>
          <a:bodyPr wrap="none" anchor="ctr"/>
          <a:lstStyle/>
          <a:p>
            <a:endParaRPr lang="en-US"/>
          </a:p>
        </p:txBody>
      </p:sp>
      <p:sp>
        <p:nvSpPr>
          <p:cNvPr id="29712" name="Oval 16"/>
          <p:cNvSpPr>
            <a:spLocks noChangeArrowheads="1"/>
          </p:cNvSpPr>
          <p:nvPr/>
        </p:nvSpPr>
        <p:spPr bwMode="auto">
          <a:xfrm>
            <a:off x="1828800" y="2378075"/>
            <a:ext cx="1447800" cy="441325"/>
          </a:xfrm>
          <a:prstGeom prst="ellipse">
            <a:avLst/>
          </a:prstGeom>
          <a:solidFill>
            <a:srgbClr val="FFFF00"/>
          </a:solidFill>
          <a:ln w="9525">
            <a:noFill/>
            <a:round/>
            <a:headEnd/>
            <a:tailEnd/>
          </a:ln>
          <a:effectLst/>
        </p:spPr>
        <p:txBody>
          <a:bodyPr wrap="none" anchor="ctr"/>
          <a:lstStyle/>
          <a:p>
            <a:pPr algn="ctr" eaLnBrk="0" hangingPunct="0"/>
            <a:r>
              <a:rPr lang="en-US" sz="1800" b="1" dirty="0">
                <a:latin typeface="Arial" charset="0"/>
              </a:rPr>
              <a:t>Behavior</a:t>
            </a:r>
          </a:p>
        </p:txBody>
      </p:sp>
      <p:sp>
        <p:nvSpPr>
          <p:cNvPr id="29713" name="Oval 17"/>
          <p:cNvSpPr>
            <a:spLocks noChangeArrowheads="1"/>
          </p:cNvSpPr>
          <p:nvPr/>
        </p:nvSpPr>
        <p:spPr bwMode="auto">
          <a:xfrm>
            <a:off x="1828800" y="3276600"/>
            <a:ext cx="1447800" cy="441325"/>
          </a:xfrm>
          <a:prstGeom prst="ellipse">
            <a:avLst/>
          </a:prstGeom>
          <a:solidFill>
            <a:schemeClr val="hlink"/>
          </a:solidFill>
          <a:ln w="9525">
            <a:noFill/>
            <a:round/>
            <a:headEnd/>
            <a:tailEnd/>
          </a:ln>
          <a:effectLst/>
        </p:spPr>
        <p:txBody>
          <a:bodyPr wrap="none" anchor="ctr"/>
          <a:lstStyle/>
          <a:p>
            <a:pPr algn="ctr" eaLnBrk="0" hangingPunct="0"/>
            <a:r>
              <a:rPr lang="en-US" sz="1800" b="1" dirty="0">
                <a:latin typeface="Arial" charset="0"/>
              </a:rPr>
              <a:t>Skills</a:t>
            </a:r>
          </a:p>
        </p:txBody>
      </p:sp>
      <p:sp>
        <p:nvSpPr>
          <p:cNvPr id="29714" name="Oval 18"/>
          <p:cNvSpPr>
            <a:spLocks noChangeArrowheads="1"/>
          </p:cNvSpPr>
          <p:nvPr/>
        </p:nvSpPr>
        <p:spPr bwMode="auto">
          <a:xfrm>
            <a:off x="1905000" y="4206875"/>
            <a:ext cx="1447800" cy="441325"/>
          </a:xfrm>
          <a:prstGeom prst="ellipse">
            <a:avLst/>
          </a:prstGeom>
          <a:solidFill>
            <a:schemeClr val="hlink"/>
          </a:solidFill>
          <a:ln w="9525">
            <a:noFill/>
            <a:round/>
            <a:headEnd/>
            <a:tailEnd/>
          </a:ln>
          <a:effectLst/>
        </p:spPr>
        <p:txBody>
          <a:bodyPr wrap="none" anchor="ctr"/>
          <a:lstStyle/>
          <a:p>
            <a:pPr algn="ctr" eaLnBrk="0" hangingPunct="0"/>
            <a:r>
              <a:rPr lang="en-US" sz="1800" b="1" dirty="0">
                <a:latin typeface="Arial" charset="0"/>
              </a:rPr>
              <a:t>Knowledge</a:t>
            </a:r>
          </a:p>
        </p:txBody>
      </p:sp>
      <p:sp>
        <p:nvSpPr>
          <p:cNvPr id="29715" name="Freeform 19"/>
          <p:cNvSpPr>
            <a:spLocks/>
          </p:cNvSpPr>
          <p:nvPr/>
        </p:nvSpPr>
        <p:spPr bwMode="auto">
          <a:xfrm>
            <a:off x="1828800" y="3048000"/>
            <a:ext cx="1371600" cy="152400"/>
          </a:xfrm>
          <a:custGeom>
            <a:avLst/>
            <a:gdLst/>
            <a:ahLst/>
            <a:cxnLst>
              <a:cxn ang="0">
                <a:pos x="0" y="0"/>
              </a:cxn>
              <a:cxn ang="0">
                <a:pos x="240" y="48"/>
              </a:cxn>
              <a:cxn ang="0">
                <a:pos x="432" y="0"/>
              </a:cxn>
              <a:cxn ang="0">
                <a:pos x="672" y="96"/>
              </a:cxn>
              <a:cxn ang="0">
                <a:pos x="864" y="0"/>
              </a:cxn>
            </a:cxnLst>
            <a:rect l="0" t="0" r="r" b="b"/>
            <a:pathLst>
              <a:path w="864" h="96">
                <a:moveTo>
                  <a:pt x="0" y="0"/>
                </a:moveTo>
                <a:lnTo>
                  <a:pt x="240" y="48"/>
                </a:lnTo>
                <a:lnTo>
                  <a:pt x="432" y="0"/>
                </a:lnTo>
                <a:lnTo>
                  <a:pt x="672" y="96"/>
                </a:lnTo>
                <a:lnTo>
                  <a:pt x="864" y="0"/>
                </a:lnTo>
              </a:path>
            </a:pathLst>
          </a:custGeom>
          <a:noFill/>
          <a:ln w="9525">
            <a:solidFill>
              <a:srgbClr val="66CCFF"/>
            </a:solidFill>
            <a:round/>
            <a:headEnd/>
            <a:tailEnd/>
          </a:ln>
          <a:effectLst/>
        </p:spPr>
        <p:txBody>
          <a:bodyPr wrap="none" anchor="ctr"/>
          <a:lstStyle/>
          <a:p>
            <a:endParaRPr lang="en-US"/>
          </a:p>
        </p:txBody>
      </p:sp>
      <p:sp>
        <p:nvSpPr>
          <p:cNvPr id="29716" name="Freeform 20"/>
          <p:cNvSpPr>
            <a:spLocks/>
          </p:cNvSpPr>
          <p:nvPr/>
        </p:nvSpPr>
        <p:spPr bwMode="auto">
          <a:xfrm>
            <a:off x="1600200" y="3962400"/>
            <a:ext cx="2057400" cy="152400"/>
          </a:xfrm>
          <a:custGeom>
            <a:avLst/>
            <a:gdLst/>
            <a:ahLst/>
            <a:cxnLst>
              <a:cxn ang="0">
                <a:pos x="0" y="0"/>
              </a:cxn>
              <a:cxn ang="0">
                <a:pos x="240" y="48"/>
              </a:cxn>
              <a:cxn ang="0">
                <a:pos x="432" y="0"/>
              </a:cxn>
              <a:cxn ang="0">
                <a:pos x="672" y="96"/>
              </a:cxn>
              <a:cxn ang="0">
                <a:pos x="864" y="0"/>
              </a:cxn>
            </a:cxnLst>
            <a:rect l="0" t="0" r="r" b="b"/>
            <a:pathLst>
              <a:path w="864" h="96">
                <a:moveTo>
                  <a:pt x="0" y="0"/>
                </a:moveTo>
                <a:lnTo>
                  <a:pt x="240" y="48"/>
                </a:lnTo>
                <a:lnTo>
                  <a:pt x="432" y="0"/>
                </a:lnTo>
                <a:lnTo>
                  <a:pt x="672" y="96"/>
                </a:lnTo>
                <a:lnTo>
                  <a:pt x="864" y="0"/>
                </a:lnTo>
              </a:path>
            </a:pathLst>
          </a:custGeom>
          <a:noFill/>
          <a:ln w="9525">
            <a:solidFill>
              <a:srgbClr val="66CCFF"/>
            </a:solidFill>
            <a:round/>
            <a:headEnd/>
            <a:tailEnd/>
          </a:ln>
          <a:effectLst/>
        </p:spPr>
        <p:txBody>
          <a:bodyPr wrap="none" anchor="ctr"/>
          <a:lstStyle/>
          <a:p>
            <a:endParaRPr lang="en-US"/>
          </a:p>
        </p:txBody>
      </p:sp>
      <p:sp>
        <p:nvSpPr>
          <p:cNvPr id="29717" name="Freeform 21"/>
          <p:cNvSpPr>
            <a:spLocks/>
          </p:cNvSpPr>
          <p:nvPr/>
        </p:nvSpPr>
        <p:spPr bwMode="auto">
          <a:xfrm>
            <a:off x="1295400" y="4953000"/>
            <a:ext cx="2057400" cy="152400"/>
          </a:xfrm>
          <a:custGeom>
            <a:avLst/>
            <a:gdLst/>
            <a:ahLst/>
            <a:cxnLst>
              <a:cxn ang="0">
                <a:pos x="0" y="0"/>
              </a:cxn>
              <a:cxn ang="0">
                <a:pos x="240" y="48"/>
              </a:cxn>
              <a:cxn ang="0">
                <a:pos x="432" y="0"/>
              </a:cxn>
              <a:cxn ang="0">
                <a:pos x="672" y="96"/>
              </a:cxn>
              <a:cxn ang="0">
                <a:pos x="864" y="0"/>
              </a:cxn>
            </a:cxnLst>
            <a:rect l="0" t="0" r="r" b="b"/>
            <a:pathLst>
              <a:path w="864" h="96">
                <a:moveTo>
                  <a:pt x="0" y="0"/>
                </a:moveTo>
                <a:lnTo>
                  <a:pt x="240" y="48"/>
                </a:lnTo>
                <a:lnTo>
                  <a:pt x="432" y="0"/>
                </a:lnTo>
                <a:lnTo>
                  <a:pt x="672" y="96"/>
                </a:lnTo>
                <a:lnTo>
                  <a:pt x="864" y="0"/>
                </a:lnTo>
              </a:path>
            </a:pathLst>
          </a:custGeom>
          <a:noFill/>
          <a:ln w="9525">
            <a:solidFill>
              <a:srgbClr val="66CCFF"/>
            </a:solidFill>
            <a:round/>
            <a:headEnd/>
            <a:tailEnd/>
          </a:ln>
          <a:effectLst/>
        </p:spPr>
        <p:txBody>
          <a:bodyPr wrap="none" anchor="ctr"/>
          <a:lstStyle/>
          <a:p>
            <a:endParaRPr lang="en-US"/>
          </a:p>
        </p:txBody>
      </p:sp>
      <p:sp>
        <p:nvSpPr>
          <p:cNvPr id="29718" name="Freeform 22"/>
          <p:cNvSpPr>
            <a:spLocks/>
          </p:cNvSpPr>
          <p:nvPr/>
        </p:nvSpPr>
        <p:spPr bwMode="auto">
          <a:xfrm>
            <a:off x="990600" y="5943600"/>
            <a:ext cx="3200400" cy="457200"/>
          </a:xfrm>
          <a:custGeom>
            <a:avLst/>
            <a:gdLst/>
            <a:ahLst/>
            <a:cxnLst>
              <a:cxn ang="0">
                <a:pos x="0" y="0"/>
              </a:cxn>
              <a:cxn ang="0">
                <a:pos x="288" y="48"/>
              </a:cxn>
              <a:cxn ang="0">
                <a:pos x="816" y="240"/>
              </a:cxn>
              <a:cxn ang="0">
                <a:pos x="1392" y="288"/>
              </a:cxn>
              <a:cxn ang="0">
                <a:pos x="1728" y="192"/>
              </a:cxn>
              <a:cxn ang="0">
                <a:pos x="1872" y="48"/>
              </a:cxn>
              <a:cxn ang="0">
                <a:pos x="2016" y="0"/>
              </a:cxn>
              <a:cxn ang="0">
                <a:pos x="1920" y="0"/>
              </a:cxn>
            </a:cxnLst>
            <a:rect l="0" t="0" r="r" b="b"/>
            <a:pathLst>
              <a:path w="2016" h="288">
                <a:moveTo>
                  <a:pt x="0" y="0"/>
                </a:moveTo>
                <a:lnTo>
                  <a:pt x="288" y="48"/>
                </a:lnTo>
                <a:lnTo>
                  <a:pt x="816" y="240"/>
                </a:lnTo>
                <a:lnTo>
                  <a:pt x="1392" y="288"/>
                </a:lnTo>
                <a:lnTo>
                  <a:pt x="1728" y="192"/>
                </a:lnTo>
                <a:lnTo>
                  <a:pt x="1872" y="48"/>
                </a:lnTo>
                <a:lnTo>
                  <a:pt x="2016" y="0"/>
                </a:lnTo>
                <a:lnTo>
                  <a:pt x="1920" y="0"/>
                </a:lnTo>
              </a:path>
            </a:pathLst>
          </a:custGeom>
          <a:noFill/>
          <a:ln w="9525">
            <a:solidFill>
              <a:srgbClr val="66CCFF"/>
            </a:solidFill>
            <a:round/>
            <a:headEnd/>
            <a:tailEnd/>
          </a:ln>
          <a:effectLst/>
        </p:spPr>
        <p:txBody>
          <a:bodyPr wrap="none" anchor="ctr"/>
          <a:lstStyle/>
          <a:p>
            <a:endParaRPr lang="en-US"/>
          </a:p>
        </p:txBody>
      </p:sp>
      <p:sp>
        <p:nvSpPr>
          <p:cNvPr id="29719" name="Freeform 23"/>
          <p:cNvSpPr>
            <a:spLocks/>
          </p:cNvSpPr>
          <p:nvPr/>
        </p:nvSpPr>
        <p:spPr bwMode="auto">
          <a:xfrm>
            <a:off x="3316288" y="4979988"/>
            <a:ext cx="646112" cy="125412"/>
          </a:xfrm>
          <a:custGeom>
            <a:avLst/>
            <a:gdLst/>
            <a:ahLst/>
            <a:cxnLst>
              <a:cxn ang="0">
                <a:pos x="0" y="0"/>
              </a:cxn>
              <a:cxn ang="0">
                <a:pos x="173" y="34"/>
              </a:cxn>
              <a:cxn ang="0">
                <a:pos x="263" y="79"/>
              </a:cxn>
              <a:cxn ang="0">
                <a:pos x="407" y="31"/>
              </a:cxn>
            </a:cxnLst>
            <a:rect l="0" t="0" r="r" b="b"/>
            <a:pathLst>
              <a:path w="407" h="79">
                <a:moveTo>
                  <a:pt x="0" y="0"/>
                </a:moveTo>
                <a:cubicBezTo>
                  <a:pt x="57" y="13"/>
                  <a:pt x="129" y="21"/>
                  <a:pt x="173" y="34"/>
                </a:cubicBezTo>
                <a:lnTo>
                  <a:pt x="263" y="79"/>
                </a:lnTo>
                <a:lnTo>
                  <a:pt x="407" y="31"/>
                </a:lnTo>
              </a:path>
            </a:pathLst>
          </a:custGeom>
          <a:noFill/>
          <a:ln w="9525">
            <a:solidFill>
              <a:srgbClr val="66CCFF"/>
            </a:solidFill>
            <a:round/>
            <a:headEnd/>
            <a:tailEnd/>
          </a:ln>
          <a:effectLst/>
        </p:spPr>
        <p:txBody>
          <a:bodyPr wrap="none" anchor="ctr"/>
          <a:lstStyle/>
          <a:p>
            <a:endParaRPr lang="en-US"/>
          </a:p>
        </p:txBody>
      </p:sp>
      <p:sp>
        <p:nvSpPr>
          <p:cNvPr id="29720" name="Oval 24"/>
          <p:cNvSpPr>
            <a:spLocks noChangeArrowheads="1"/>
          </p:cNvSpPr>
          <p:nvPr/>
        </p:nvSpPr>
        <p:spPr bwMode="auto">
          <a:xfrm>
            <a:off x="1371600" y="5410200"/>
            <a:ext cx="2514600" cy="441325"/>
          </a:xfrm>
          <a:prstGeom prst="ellipse">
            <a:avLst/>
          </a:prstGeom>
          <a:solidFill>
            <a:schemeClr val="hlink"/>
          </a:solidFill>
          <a:ln w="9525">
            <a:noFill/>
            <a:round/>
            <a:headEnd/>
            <a:tailEnd/>
          </a:ln>
          <a:effectLst/>
        </p:spPr>
        <p:txBody>
          <a:bodyPr wrap="none" anchor="ctr"/>
          <a:lstStyle/>
          <a:p>
            <a:pPr algn="ctr" eaLnBrk="0" hangingPunct="0"/>
            <a:r>
              <a:rPr lang="en-US" sz="1800" b="1" dirty="0">
                <a:latin typeface="Arial" charset="0"/>
              </a:rPr>
              <a:t>Personal Attributes</a:t>
            </a:r>
          </a:p>
        </p:txBody>
      </p:sp>
      <p:sp>
        <p:nvSpPr>
          <p:cNvPr id="29721" name="Rectangle 25"/>
          <p:cNvSpPr>
            <a:spLocks noChangeArrowheads="1"/>
          </p:cNvSpPr>
          <p:nvPr/>
        </p:nvSpPr>
        <p:spPr bwMode="auto">
          <a:xfrm>
            <a:off x="685800" y="228600"/>
            <a:ext cx="5334000" cy="1143000"/>
          </a:xfrm>
          <a:prstGeom prst="rect">
            <a:avLst/>
          </a:prstGeom>
          <a:noFill/>
          <a:ln w="12699">
            <a:noFill/>
            <a:miter lim="800000"/>
            <a:headEnd/>
            <a:tailEnd/>
          </a:ln>
          <a:effectLst>
            <a:outerShdw algn="ctr" rotWithShape="0">
              <a:schemeClr val="tx2"/>
            </a:outerShdw>
          </a:effectLst>
        </p:spPr>
        <p:txBody>
          <a:bodyPr anchor="b"/>
          <a:lstStyle/>
          <a:p>
            <a:pPr algn="ctr">
              <a:lnSpc>
                <a:spcPts val="4000"/>
              </a:lnSpc>
            </a:pPr>
            <a:endParaRPr lang="en-US" sz="2800" b="1">
              <a:solidFill>
                <a:srgbClr val="FF9900"/>
              </a:solidFill>
              <a:effectLst>
                <a:outerShdw blurRad="38100" dist="38100" dir="2700000" algn="tl">
                  <a:srgbClr val="000000"/>
                </a:outerShdw>
              </a:effectLst>
              <a:latin typeface="Arial" charset="0"/>
            </a:endParaRPr>
          </a:p>
        </p:txBody>
      </p:sp>
      <p:sp>
        <p:nvSpPr>
          <p:cNvPr id="29722" name="Text Box 26"/>
          <p:cNvSpPr txBox="1">
            <a:spLocks noChangeArrowheads="1"/>
          </p:cNvSpPr>
          <p:nvPr/>
        </p:nvSpPr>
        <p:spPr bwMode="auto">
          <a:xfrm>
            <a:off x="573088" y="4532313"/>
            <a:ext cx="379412" cy="1552575"/>
          </a:xfrm>
          <a:prstGeom prst="rect">
            <a:avLst/>
          </a:prstGeom>
          <a:noFill/>
          <a:ln w="9525">
            <a:noFill/>
            <a:miter lim="800000"/>
            <a:headEnd/>
            <a:tailEnd/>
          </a:ln>
          <a:effectLst/>
        </p:spPr>
        <p:txBody>
          <a:bodyPr wrap="none">
            <a:spAutoFit/>
          </a:bodyPr>
          <a:lstStyle/>
          <a:p>
            <a:pPr algn="ctr" eaLnBrk="0" hangingPunct="0"/>
            <a:r>
              <a:rPr lang="en-US" b="1">
                <a:solidFill>
                  <a:srgbClr val="000000"/>
                </a:solidFill>
                <a:latin typeface="Arial Narrow" pitchFamily="34" charset="0"/>
              </a:rPr>
              <a:t>S</a:t>
            </a:r>
          </a:p>
          <a:p>
            <a:pPr algn="ctr" eaLnBrk="0" hangingPunct="0"/>
            <a:r>
              <a:rPr lang="en-US" b="1">
                <a:solidFill>
                  <a:srgbClr val="000000"/>
                </a:solidFill>
                <a:latin typeface="Arial Narrow" pitchFamily="34" charset="0"/>
              </a:rPr>
              <a:t>O</a:t>
            </a:r>
          </a:p>
          <a:p>
            <a:pPr algn="ctr" eaLnBrk="0" hangingPunct="0"/>
            <a:r>
              <a:rPr lang="en-US" b="1">
                <a:solidFill>
                  <a:srgbClr val="000000"/>
                </a:solidFill>
                <a:latin typeface="Arial Narrow" pitchFamily="34" charset="0"/>
              </a:rPr>
              <a:t>F</a:t>
            </a:r>
          </a:p>
          <a:p>
            <a:pPr algn="ctr" eaLnBrk="0" hangingPunct="0"/>
            <a:r>
              <a:rPr lang="en-US" b="1">
                <a:solidFill>
                  <a:srgbClr val="000000"/>
                </a:solidFill>
                <a:latin typeface="Arial Narrow" pitchFamily="34" charset="0"/>
              </a:rPr>
              <a:t>T</a:t>
            </a:r>
          </a:p>
        </p:txBody>
      </p:sp>
      <p:sp>
        <p:nvSpPr>
          <p:cNvPr id="29723" name="Text Box 27"/>
          <p:cNvSpPr txBox="1">
            <a:spLocks noChangeArrowheads="1"/>
          </p:cNvSpPr>
          <p:nvPr/>
        </p:nvSpPr>
        <p:spPr bwMode="auto">
          <a:xfrm>
            <a:off x="685800" y="2362200"/>
            <a:ext cx="365125" cy="1552575"/>
          </a:xfrm>
          <a:prstGeom prst="rect">
            <a:avLst/>
          </a:prstGeom>
          <a:noFill/>
          <a:ln w="9525">
            <a:noFill/>
            <a:miter lim="800000"/>
            <a:headEnd/>
            <a:tailEnd/>
          </a:ln>
          <a:effectLst/>
        </p:spPr>
        <p:txBody>
          <a:bodyPr wrap="none">
            <a:spAutoFit/>
          </a:bodyPr>
          <a:lstStyle/>
          <a:p>
            <a:pPr algn="ctr" eaLnBrk="0" hangingPunct="0"/>
            <a:r>
              <a:rPr lang="en-US" b="1">
                <a:solidFill>
                  <a:srgbClr val="000000"/>
                </a:solidFill>
                <a:latin typeface="Arial Narrow" pitchFamily="34" charset="0"/>
              </a:rPr>
              <a:t>H</a:t>
            </a:r>
          </a:p>
          <a:p>
            <a:pPr algn="ctr" eaLnBrk="0" hangingPunct="0"/>
            <a:r>
              <a:rPr lang="en-US" b="1">
                <a:solidFill>
                  <a:srgbClr val="000000"/>
                </a:solidFill>
                <a:latin typeface="Arial Narrow" pitchFamily="34" charset="0"/>
              </a:rPr>
              <a:t>A</a:t>
            </a:r>
          </a:p>
          <a:p>
            <a:pPr algn="ctr" eaLnBrk="0" hangingPunct="0"/>
            <a:r>
              <a:rPr lang="en-US" b="1">
                <a:solidFill>
                  <a:srgbClr val="000000"/>
                </a:solidFill>
                <a:latin typeface="Arial Narrow" pitchFamily="34" charset="0"/>
              </a:rPr>
              <a:t>R</a:t>
            </a:r>
          </a:p>
          <a:p>
            <a:pPr algn="ctr" eaLnBrk="0" hangingPunct="0"/>
            <a:r>
              <a:rPr lang="en-US" b="1">
                <a:solidFill>
                  <a:srgbClr val="000000"/>
                </a:solidFill>
                <a:latin typeface="Arial Narrow" pitchFamily="34" charset="0"/>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698"/>
                                        </p:tgtEl>
                                        <p:attrNameLst>
                                          <p:attrName>style.visibility</p:attrName>
                                        </p:attrNameLst>
                                      </p:cBhvr>
                                      <p:to>
                                        <p:strVal val="visible"/>
                                      </p:to>
                                    </p:set>
                                    <p:anim calcmode="lin" valueType="num">
                                      <p:cBhvr additive="base">
                                        <p:cTn id="7" dur="500" fill="hold"/>
                                        <p:tgtEl>
                                          <p:spTgt spid="29698"/>
                                        </p:tgtEl>
                                        <p:attrNameLst>
                                          <p:attrName>ppt_x</p:attrName>
                                        </p:attrNameLst>
                                      </p:cBhvr>
                                      <p:tavLst>
                                        <p:tav tm="0">
                                          <p:val>
                                            <p:strVal val="0-#ppt_w/2"/>
                                          </p:val>
                                        </p:tav>
                                        <p:tav tm="100000">
                                          <p:val>
                                            <p:strVal val="#ppt_x"/>
                                          </p:val>
                                        </p:tav>
                                      </p:tavLst>
                                    </p:anim>
                                    <p:anim calcmode="lin" valueType="num">
                                      <p:cBhvr additive="base">
                                        <p:cTn id="8" dur="500" fill="hold"/>
                                        <p:tgtEl>
                                          <p:spTgt spid="2969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700"/>
                                        </p:tgtEl>
                                        <p:attrNameLst>
                                          <p:attrName>style.visibility</p:attrName>
                                        </p:attrNameLst>
                                      </p:cBhvr>
                                      <p:to>
                                        <p:strVal val="visible"/>
                                      </p:to>
                                    </p:set>
                                    <p:anim calcmode="lin" valueType="num">
                                      <p:cBhvr additive="base">
                                        <p:cTn id="13" dur="500" fill="hold"/>
                                        <p:tgtEl>
                                          <p:spTgt spid="29700"/>
                                        </p:tgtEl>
                                        <p:attrNameLst>
                                          <p:attrName>ppt_x</p:attrName>
                                        </p:attrNameLst>
                                      </p:cBhvr>
                                      <p:tavLst>
                                        <p:tav tm="0">
                                          <p:val>
                                            <p:strVal val="0-#ppt_w/2"/>
                                          </p:val>
                                        </p:tav>
                                        <p:tav tm="100000">
                                          <p:val>
                                            <p:strVal val="#ppt_x"/>
                                          </p:val>
                                        </p:tav>
                                      </p:tavLst>
                                    </p:anim>
                                    <p:anim calcmode="lin" valueType="num">
                                      <p:cBhvr additive="base">
                                        <p:cTn id="14" dur="500" fill="hold"/>
                                        <p:tgtEl>
                                          <p:spTgt spid="29700"/>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9702"/>
                                        </p:tgtEl>
                                        <p:attrNameLst>
                                          <p:attrName>style.visibility</p:attrName>
                                        </p:attrNameLst>
                                      </p:cBhvr>
                                      <p:to>
                                        <p:strVal val="visible"/>
                                      </p:to>
                                    </p:set>
                                    <p:anim calcmode="lin" valueType="num">
                                      <p:cBhvr additive="base">
                                        <p:cTn id="19" dur="500" fill="hold"/>
                                        <p:tgtEl>
                                          <p:spTgt spid="29702"/>
                                        </p:tgtEl>
                                        <p:attrNameLst>
                                          <p:attrName>ppt_x</p:attrName>
                                        </p:attrNameLst>
                                      </p:cBhvr>
                                      <p:tavLst>
                                        <p:tav tm="0">
                                          <p:val>
                                            <p:strVal val="0-#ppt_w/2"/>
                                          </p:val>
                                        </p:tav>
                                        <p:tav tm="100000">
                                          <p:val>
                                            <p:strVal val="#ppt_x"/>
                                          </p:val>
                                        </p:tav>
                                      </p:tavLst>
                                    </p:anim>
                                    <p:anim calcmode="lin" valueType="num">
                                      <p:cBhvr additive="base">
                                        <p:cTn id="20" dur="500" fill="hold"/>
                                        <p:tgtEl>
                                          <p:spTgt spid="2970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9703"/>
                                        </p:tgtEl>
                                        <p:attrNameLst>
                                          <p:attrName>style.visibility</p:attrName>
                                        </p:attrNameLst>
                                      </p:cBhvr>
                                      <p:to>
                                        <p:strVal val="visible"/>
                                      </p:to>
                                    </p:set>
                                    <p:anim calcmode="lin" valueType="num">
                                      <p:cBhvr additive="base">
                                        <p:cTn id="25" dur="500" fill="hold"/>
                                        <p:tgtEl>
                                          <p:spTgt spid="29703"/>
                                        </p:tgtEl>
                                        <p:attrNameLst>
                                          <p:attrName>ppt_x</p:attrName>
                                        </p:attrNameLst>
                                      </p:cBhvr>
                                      <p:tavLst>
                                        <p:tav tm="0">
                                          <p:val>
                                            <p:strVal val="0-#ppt_w/2"/>
                                          </p:val>
                                        </p:tav>
                                        <p:tav tm="100000">
                                          <p:val>
                                            <p:strVal val="#ppt_x"/>
                                          </p:val>
                                        </p:tav>
                                      </p:tavLst>
                                    </p:anim>
                                    <p:anim calcmode="lin" valueType="num">
                                      <p:cBhvr additive="base">
                                        <p:cTn id="26" dur="500" fill="hold"/>
                                        <p:tgtEl>
                                          <p:spTgt spid="29703"/>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9704"/>
                                        </p:tgtEl>
                                        <p:attrNameLst>
                                          <p:attrName>style.visibility</p:attrName>
                                        </p:attrNameLst>
                                      </p:cBhvr>
                                      <p:to>
                                        <p:strVal val="visible"/>
                                      </p:to>
                                    </p:set>
                                    <p:anim calcmode="lin" valueType="num">
                                      <p:cBhvr additive="base">
                                        <p:cTn id="31" dur="500" fill="hold"/>
                                        <p:tgtEl>
                                          <p:spTgt spid="29704"/>
                                        </p:tgtEl>
                                        <p:attrNameLst>
                                          <p:attrName>ppt_x</p:attrName>
                                        </p:attrNameLst>
                                      </p:cBhvr>
                                      <p:tavLst>
                                        <p:tav tm="0">
                                          <p:val>
                                            <p:strVal val="0-#ppt_w/2"/>
                                          </p:val>
                                        </p:tav>
                                        <p:tav tm="100000">
                                          <p:val>
                                            <p:strVal val="#ppt_x"/>
                                          </p:val>
                                        </p:tav>
                                      </p:tavLst>
                                    </p:anim>
                                    <p:anim calcmode="lin" valueType="num">
                                      <p:cBhvr additive="base">
                                        <p:cTn id="32" dur="500" fill="hold"/>
                                        <p:tgtEl>
                                          <p:spTgt spid="29704"/>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9705"/>
                                        </p:tgtEl>
                                        <p:attrNameLst>
                                          <p:attrName>style.visibility</p:attrName>
                                        </p:attrNameLst>
                                      </p:cBhvr>
                                      <p:to>
                                        <p:strVal val="visible"/>
                                      </p:to>
                                    </p:set>
                                    <p:anim calcmode="lin" valueType="num">
                                      <p:cBhvr additive="base">
                                        <p:cTn id="37" dur="500" fill="hold"/>
                                        <p:tgtEl>
                                          <p:spTgt spid="29705"/>
                                        </p:tgtEl>
                                        <p:attrNameLst>
                                          <p:attrName>ppt_x</p:attrName>
                                        </p:attrNameLst>
                                      </p:cBhvr>
                                      <p:tavLst>
                                        <p:tav tm="0">
                                          <p:val>
                                            <p:strVal val="0-#ppt_w/2"/>
                                          </p:val>
                                        </p:tav>
                                        <p:tav tm="100000">
                                          <p:val>
                                            <p:strVal val="#ppt_x"/>
                                          </p:val>
                                        </p:tav>
                                      </p:tavLst>
                                    </p:anim>
                                    <p:anim calcmode="lin" valueType="num">
                                      <p:cBhvr additive="base">
                                        <p:cTn id="38" dur="500" fill="hold"/>
                                        <p:tgtEl>
                                          <p:spTgt spid="29705"/>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9706"/>
                                        </p:tgtEl>
                                        <p:attrNameLst>
                                          <p:attrName>style.visibility</p:attrName>
                                        </p:attrNameLst>
                                      </p:cBhvr>
                                      <p:to>
                                        <p:strVal val="visible"/>
                                      </p:to>
                                    </p:set>
                                    <p:anim calcmode="lin" valueType="num">
                                      <p:cBhvr additive="base">
                                        <p:cTn id="43" dur="500" fill="hold"/>
                                        <p:tgtEl>
                                          <p:spTgt spid="29706"/>
                                        </p:tgtEl>
                                        <p:attrNameLst>
                                          <p:attrName>ppt_x</p:attrName>
                                        </p:attrNameLst>
                                      </p:cBhvr>
                                      <p:tavLst>
                                        <p:tav tm="0">
                                          <p:val>
                                            <p:strVal val="0-#ppt_w/2"/>
                                          </p:val>
                                        </p:tav>
                                        <p:tav tm="100000">
                                          <p:val>
                                            <p:strVal val="#ppt_x"/>
                                          </p:val>
                                        </p:tav>
                                      </p:tavLst>
                                    </p:anim>
                                    <p:anim calcmode="lin" valueType="num">
                                      <p:cBhvr additive="base">
                                        <p:cTn id="44" dur="500" fill="hold"/>
                                        <p:tgtEl>
                                          <p:spTgt spid="29706"/>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9707"/>
                                        </p:tgtEl>
                                        <p:attrNameLst>
                                          <p:attrName>style.visibility</p:attrName>
                                        </p:attrNameLst>
                                      </p:cBhvr>
                                      <p:to>
                                        <p:strVal val="visible"/>
                                      </p:to>
                                    </p:set>
                                    <p:anim calcmode="lin" valueType="num">
                                      <p:cBhvr additive="base">
                                        <p:cTn id="49" dur="500" fill="hold"/>
                                        <p:tgtEl>
                                          <p:spTgt spid="29707"/>
                                        </p:tgtEl>
                                        <p:attrNameLst>
                                          <p:attrName>ppt_x</p:attrName>
                                        </p:attrNameLst>
                                      </p:cBhvr>
                                      <p:tavLst>
                                        <p:tav tm="0">
                                          <p:val>
                                            <p:strVal val="0-#ppt_w/2"/>
                                          </p:val>
                                        </p:tav>
                                        <p:tav tm="100000">
                                          <p:val>
                                            <p:strVal val="#ppt_x"/>
                                          </p:val>
                                        </p:tav>
                                      </p:tavLst>
                                    </p:anim>
                                    <p:anim calcmode="lin" valueType="num">
                                      <p:cBhvr additive="base">
                                        <p:cTn id="50" dur="500" fill="hold"/>
                                        <p:tgtEl>
                                          <p:spTgt spid="2970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2" name="CAMERA.WAV" builtIn="1"/>
                                        </p:tgtEl>
                                      </p:cMediaNode>
                                    </p:audio>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9708"/>
                                        </p:tgtEl>
                                        <p:attrNameLst>
                                          <p:attrName>style.visibility</p:attrName>
                                        </p:attrNameLst>
                                      </p:cBhvr>
                                      <p:to>
                                        <p:strVal val="visible"/>
                                      </p:to>
                                    </p:set>
                                    <p:anim calcmode="lin" valueType="num">
                                      <p:cBhvr additive="base">
                                        <p:cTn id="55" dur="500" fill="hold"/>
                                        <p:tgtEl>
                                          <p:spTgt spid="29708"/>
                                        </p:tgtEl>
                                        <p:attrNameLst>
                                          <p:attrName>ppt_x</p:attrName>
                                        </p:attrNameLst>
                                      </p:cBhvr>
                                      <p:tavLst>
                                        <p:tav tm="0">
                                          <p:val>
                                            <p:strVal val="0-#ppt_w/2"/>
                                          </p:val>
                                        </p:tav>
                                        <p:tav tm="100000">
                                          <p:val>
                                            <p:strVal val="#ppt_x"/>
                                          </p:val>
                                        </p:tav>
                                      </p:tavLst>
                                    </p:anim>
                                    <p:anim calcmode="lin" valueType="num">
                                      <p:cBhvr additive="base">
                                        <p:cTn id="56" dur="500" fill="hold"/>
                                        <p:tgtEl>
                                          <p:spTgt spid="29708"/>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29709"/>
                                        </p:tgtEl>
                                        <p:attrNameLst>
                                          <p:attrName>style.visibility</p:attrName>
                                        </p:attrNameLst>
                                      </p:cBhvr>
                                      <p:to>
                                        <p:strVal val="visible"/>
                                      </p:to>
                                    </p:set>
                                    <p:anim calcmode="lin" valueType="num">
                                      <p:cBhvr additive="base">
                                        <p:cTn id="61" dur="500" fill="hold"/>
                                        <p:tgtEl>
                                          <p:spTgt spid="29709"/>
                                        </p:tgtEl>
                                        <p:attrNameLst>
                                          <p:attrName>ppt_x</p:attrName>
                                        </p:attrNameLst>
                                      </p:cBhvr>
                                      <p:tavLst>
                                        <p:tav tm="0">
                                          <p:val>
                                            <p:strVal val="0-#ppt_w/2"/>
                                          </p:val>
                                        </p:tav>
                                        <p:tav tm="100000">
                                          <p:val>
                                            <p:strVal val="#ppt_x"/>
                                          </p:val>
                                        </p:tav>
                                      </p:tavLst>
                                    </p:anim>
                                    <p:anim calcmode="lin" valueType="num">
                                      <p:cBhvr additive="base">
                                        <p:cTn id="62" dur="500" fill="hold"/>
                                        <p:tgtEl>
                                          <p:spTgt spid="29709"/>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29710"/>
                                        </p:tgtEl>
                                        <p:attrNameLst>
                                          <p:attrName>style.visibility</p:attrName>
                                        </p:attrNameLst>
                                      </p:cBhvr>
                                      <p:to>
                                        <p:strVal val="visible"/>
                                      </p:to>
                                    </p:set>
                                    <p:anim calcmode="lin" valueType="num">
                                      <p:cBhvr additive="base">
                                        <p:cTn id="67" dur="500" fill="hold"/>
                                        <p:tgtEl>
                                          <p:spTgt spid="29710"/>
                                        </p:tgtEl>
                                        <p:attrNameLst>
                                          <p:attrName>ppt_x</p:attrName>
                                        </p:attrNameLst>
                                      </p:cBhvr>
                                      <p:tavLst>
                                        <p:tav tm="0">
                                          <p:val>
                                            <p:strVal val="0-#ppt_w/2"/>
                                          </p:val>
                                        </p:tav>
                                        <p:tav tm="100000">
                                          <p:val>
                                            <p:strVal val="#ppt_x"/>
                                          </p:val>
                                        </p:tav>
                                      </p:tavLst>
                                    </p:anim>
                                    <p:anim calcmode="lin" valueType="num">
                                      <p:cBhvr additive="base">
                                        <p:cTn id="68" dur="500" fill="hold"/>
                                        <p:tgtEl>
                                          <p:spTgt spid="29710"/>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29711"/>
                                        </p:tgtEl>
                                        <p:attrNameLst>
                                          <p:attrName>style.visibility</p:attrName>
                                        </p:attrNameLst>
                                      </p:cBhvr>
                                      <p:to>
                                        <p:strVal val="visible"/>
                                      </p:to>
                                    </p:set>
                                    <p:anim calcmode="lin" valueType="num">
                                      <p:cBhvr additive="base">
                                        <p:cTn id="73" dur="500" fill="hold"/>
                                        <p:tgtEl>
                                          <p:spTgt spid="29711"/>
                                        </p:tgtEl>
                                        <p:attrNameLst>
                                          <p:attrName>ppt_x</p:attrName>
                                        </p:attrNameLst>
                                      </p:cBhvr>
                                      <p:tavLst>
                                        <p:tav tm="0">
                                          <p:val>
                                            <p:strVal val="0-#ppt_w/2"/>
                                          </p:val>
                                        </p:tav>
                                        <p:tav tm="100000">
                                          <p:val>
                                            <p:strVal val="#ppt_x"/>
                                          </p:val>
                                        </p:tav>
                                      </p:tavLst>
                                    </p:anim>
                                    <p:anim calcmode="lin" valueType="num">
                                      <p:cBhvr additive="base">
                                        <p:cTn id="74" dur="500" fill="hold"/>
                                        <p:tgtEl>
                                          <p:spTgt spid="29711"/>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29712"/>
                                        </p:tgtEl>
                                        <p:attrNameLst>
                                          <p:attrName>style.visibility</p:attrName>
                                        </p:attrNameLst>
                                      </p:cBhvr>
                                      <p:to>
                                        <p:strVal val="visible"/>
                                      </p:to>
                                    </p:set>
                                    <p:anim calcmode="lin" valueType="num">
                                      <p:cBhvr additive="base">
                                        <p:cTn id="79" dur="500" fill="hold"/>
                                        <p:tgtEl>
                                          <p:spTgt spid="29712"/>
                                        </p:tgtEl>
                                        <p:attrNameLst>
                                          <p:attrName>ppt_x</p:attrName>
                                        </p:attrNameLst>
                                      </p:cBhvr>
                                      <p:tavLst>
                                        <p:tav tm="0">
                                          <p:val>
                                            <p:strVal val="0-#ppt_w/2"/>
                                          </p:val>
                                        </p:tav>
                                        <p:tav tm="100000">
                                          <p:val>
                                            <p:strVal val="#ppt_x"/>
                                          </p:val>
                                        </p:tav>
                                      </p:tavLst>
                                    </p:anim>
                                    <p:anim calcmode="lin" valueType="num">
                                      <p:cBhvr additive="base">
                                        <p:cTn id="80" dur="500" fill="hold"/>
                                        <p:tgtEl>
                                          <p:spTgt spid="29712"/>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29713"/>
                                        </p:tgtEl>
                                        <p:attrNameLst>
                                          <p:attrName>style.visibility</p:attrName>
                                        </p:attrNameLst>
                                      </p:cBhvr>
                                      <p:to>
                                        <p:strVal val="visible"/>
                                      </p:to>
                                    </p:set>
                                    <p:anim calcmode="lin" valueType="num">
                                      <p:cBhvr additive="base">
                                        <p:cTn id="85" dur="500" fill="hold"/>
                                        <p:tgtEl>
                                          <p:spTgt spid="29713"/>
                                        </p:tgtEl>
                                        <p:attrNameLst>
                                          <p:attrName>ppt_x</p:attrName>
                                        </p:attrNameLst>
                                      </p:cBhvr>
                                      <p:tavLst>
                                        <p:tav tm="0">
                                          <p:val>
                                            <p:strVal val="0-#ppt_w/2"/>
                                          </p:val>
                                        </p:tav>
                                        <p:tav tm="100000">
                                          <p:val>
                                            <p:strVal val="#ppt_x"/>
                                          </p:val>
                                        </p:tav>
                                      </p:tavLst>
                                    </p:anim>
                                    <p:anim calcmode="lin" valueType="num">
                                      <p:cBhvr additive="base">
                                        <p:cTn id="86" dur="500" fill="hold"/>
                                        <p:tgtEl>
                                          <p:spTgt spid="29713"/>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8" fill="hold" grpId="0" nodeType="clickEffect">
                                  <p:stCondLst>
                                    <p:cond delay="0"/>
                                  </p:stCondLst>
                                  <p:childTnLst>
                                    <p:set>
                                      <p:cBhvr>
                                        <p:cTn id="90" dur="1" fill="hold">
                                          <p:stCondLst>
                                            <p:cond delay="0"/>
                                          </p:stCondLst>
                                        </p:cTn>
                                        <p:tgtEl>
                                          <p:spTgt spid="29714"/>
                                        </p:tgtEl>
                                        <p:attrNameLst>
                                          <p:attrName>style.visibility</p:attrName>
                                        </p:attrNameLst>
                                      </p:cBhvr>
                                      <p:to>
                                        <p:strVal val="visible"/>
                                      </p:to>
                                    </p:set>
                                    <p:anim calcmode="lin" valueType="num">
                                      <p:cBhvr additive="base">
                                        <p:cTn id="91" dur="500" fill="hold"/>
                                        <p:tgtEl>
                                          <p:spTgt spid="29714"/>
                                        </p:tgtEl>
                                        <p:attrNameLst>
                                          <p:attrName>ppt_x</p:attrName>
                                        </p:attrNameLst>
                                      </p:cBhvr>
                                      <p:tavLst>
                                        <p:tav tm="0">
                                          <p:val>
                                            <p:strVal val="0-#ppt_w/2"/>
                                          </p:val>
                                        </p:tav>
                                        <p:tav tm="100000">
                                          <p:val>
                                            <p:strVal val="#ppt_x"/>
                                          </p:val>
                                        </p:tav>
                                      </p:tavLst>
                                    </p:anim>
                                    <p:anim calcmode="lin" valueType="num">
                                      <p:cBhvr additive="base">
                                        <p:cTn id="92" dur="500" fill="hold"/>
                                        <p:tgtEl>
                                          <p:spTgt spid="29714"/>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8" fill="hold" grpId="0" nodeType="clickEffect">
                                  <p:stCondLst>
                                    <p:cond delay="0"/>
                                  </p:stCondLst>
                                  <p:childTnLst>
                                    <p:set>
                                      <p:cBhvr>
                                        <p:cTn id="96" dur="1" fill="hold">
                                          <p:stCondLst>
                                            <p:cond delay="0"/>
                                          </p:stCondLst>
                                        </p:cTn>
                                        <p:tgtEl>
                                          <p:spTgt spid="29715"/>
                                        </p:tgtEl>
                                        <p:attrNameLst>
                                          <p:attrName>style.visibility</p:attrName>
                                        </p:attrNameLst>
                                      </p:cBhvr>
                                      <p:to>
                                        <p:strVal val="visible"/>
                                      </p:to>
                                    </p:set>
                                    <p:anim calcmode="lin" valueType="num">
                                      <p:cBhvr additive="base">
                                        <p:cTn id="97" dur="500" fill="hold"/>
                                        <p:tgtEl>
                                          <p:spTgt spid="29715"/>
                                        </p:tgtEl>
                                        <p:attrNameLst>
                                          <p:attrName>ppt_x</p:attrName>
                                        </p:attrNameLst>
                                      </p:cBhvr>
                                      <p:tavLst>
                                        <p:tav tm="0">
                                          <p:val>
                                            <p:strVal val="0-#ppt_w/2"/>
                                          </p:val>
                                        </p:tav>
                                        <p:tav tm="100000">
                                          <p:val>
                                            <p:strVal val="#ppt_x"/>
                                          </p:val>
                                        </p:tav>
                                      </p:tavLst>
                                    </p:anim>
                                    <p:anim calcmode="lin" valueType="num">
                                      <p:cBhvr additive="base">
                                        <p:cTn id="98" dur="500" fill="hold"/>
                                        <p:tgtEl>
                                          <p:spTgt spid="29715"/>
                                        </p:tgtEl>
                                        <p:attrNameLst>
                                          <p:attrName>ppt_y</p:attrName>
                                        </p:attrNameLst>
                                      </p:cBhvr>
                                      <p:tavLst>
                                        <p:tav tm="0">
                                          <p:val>
                                            <p:strVal val="#ppt_y"/>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8" fill="hold" grpId="0" nodeType="clickEffect">
                                  <p:stCondLst>
                                    <p:cond delay="0"/>
                                  </p:stCondLst>
                                  <p:childTnLst>
                                    <p:set>
                                      <p:cBhvr>
                                        <p:cTn id="102" dur="1" fill="hold">
                                          <p:stCondLst>
                                            <p:cond delay="0"/>
                                          </p:stCondLst>
                                        </p:cTn>
                                        <p:tgtEl>
                                          <p:spTgt spid="29716"/>
                                        </p:tgtEl>
                                        <p:attrNameLst>
                                          <p:attrName>style.visibility</p:attrName>
                                        </p:attrNameLst>
                                      </p:cBhvr>
                                      <p:to>
                                        <p:strVal val="visible"/>
                                      </p:to>
                                    </p:set>
                                    <p:anim calcmode="lin" valueType="num">
                                      <p:cBhvr additive="base">
                                        <p:cTn id="103" dur="500" fill="hold"/>
                                        <p:tgtEl>
                                          <p:spTgt spid="29716"/>
                                        </p:tgtEl>
                                        <p:attrNameLst>
                                          <p:attrName>ppt_x</p:attrName>
                                        </p:attrNameLst>
                                      </p:cBhvr>
                                      <p:tavLst>
                                        <p:tav tm="0">
                                          <p:val>
                                            <p:strVal val="0-#ppt_w/2"/>
                                          </p:val>
                                        </p:tav>
                                        <p:tav tm="100000">
                                          <p:val>
                                            <p:strVal val="#ppt_x"/>
                                          </p:val>
                                        </p:tav>
                                      </p:tavLst>
                                    </p:anim>
                                    <p:anim calcmode="lin" valueType="num">
                                      <p:cBhvr additive="base">
                                        <p:cTn id="104" dur="500" fill="hold"/>
                                        <p:tgtEl>
                                          <p:spTgt spid="29716"/>
                                        </p:tgtEl>
                                        <p:attrNameLst>
                                          <p:attrName>ppt_y</p:attrName>
                                        </p:attrNameLst>
                                      </p:cBhvr>
                                      <p:tavLst>
                                        <p:tav tm="0">
                                          <p:val>
                                            <p:strVal val="#ppt_y"/>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8" fill="hold" grpId="0" nodeType="clickEffect">
                                  <p:stCondLst>
                                    <p:cond delay="0"/>
                                  </p:stCondLst>
                                  <p:childTnLst>
                                    <p:set>
                                      <p:cBhvr>
                                        <p:cTn id="108" dur="1" fill="hold">
                                          <p:stCondLst>
                                            <p:cond delay="0"/>
                                          </p:stCondLst>
                                        </p:cTn>
                                        <p:tgtEl>
                                          <p:spTgt spid="29717"/>
                                        </p:tgtEl>
                                        <p:attrNameLst>
                                          <p:attrName>style.visibility</p:attrName>
                                        </p:attrNameLst>
                                      </p:cBhvr>
                                      <p:to>
                                        <p:strVal val="visible"/>
                                      </p:to>
                                    </p:set>
                                    <p:anim calcmode="lin" valueType="num">
                                      <p:cBhvr additive="base">
                                        <p:cTn id="109" dur="500" fill="hold"/>
                                        <p:tgtEl>
                                          <p:spTgt spid="29717"/>
                                        </p:tgtEl>
                                        <p:attrNameLst>
                                          <p:attrName>ppt_x</p:attrName>
                                        </p:attrNameLst>
                                      </p:cBhvr>
                                      <p:tavLst>
                                        <p:tav tm="0">
                                          <p:val>
                                            <p:strVal val="0-#ppt_w/2"/>
                                          </p:val>
                                        </p:tav>
                                        <p:tav tm="100000">
                                          <p:val>
                                            <p:strVal val="#ppt_x"/>
                                          </p:val>
                                        </p:tav>
                                      </p:tavLst>
                                    </p:anim>
                                    <p:anim calcmode="lin" valueType="num">
                                      <p:cBhvr additive="base">
                                        <p:cTn id="110" dur="500" fill="hold"/>
                                        <p:tgtEl>
                                          <p:spTgt spid="29717"/>
                                        </p:tgtEl>
                                        <p:attrNameLst>
                                          <p:attrName>ppt_y</p:attrName>
                                        </p:attrNameLst>
                                      </p:cBhvr>
                                      <p:tavLst>
                                        <p:tav tm="0">
                                          <p:val>
                                            <p:strVal val="#ppt_y"/>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8" fill="hold" grpId="0" nodeType="clickEffect">
                                  <p:stCondLst>
                                    <p:cond delay="0"/>
                                  </p:stCondLst>
                                  <p:childTnLst>
                                    <p:set>
                                      <p:cBhvr>
                                        <p:cTn id="114" dur="1" fill="hold">
                                          <p:stCondLst>
                                            <p:cond delay="0"/>
                                          </p:stCondLst>
                                        </p:cTn>
                                        <p:tgtEl>
                                          <p:spTgt spid="29718"/>
                                        </p:tgtEl>
                                        <p:attrNameLst>
                                          <p:attrName>style.visibility</p:attrName>
                                        </p:attrNameLst>
                                      </p:cBhvr>
                                      <p:to>
                                        <p:strVal val="visible"/>
                                      </p:to>
                                    </p:set>
                                    <p:anim calcmode="lin" valueType="num">
                                      <p:cBhvr additive="base">
                                        <p:cTn id="115" dur="500" fill="hold"/>
                                        <p:tgtEl>
                                          <p:spTgt spid="29718"/>
                                        </p:tgtEl>
                                        <p:attrNameLst>
                                          <p:attrName>ppt_x</p:attrName>
                                        </p:attrNameLst>
                                      </p:cBhvr>
                                      <p:tavLst>
                                        <p:tav tm="0">
                                          <p:val>
                                            <p:strVal val="0-#ppt_w/2"/>
                                          </p:val>
                                        </p:tav>
                                        <p:tav tm="100000">
                                          <p:val>
                                            <p:strVal val="#ppt_x"/>
                                          </p:val>
                                        </p:tav>
                                      </p:tavLst>
                                    </p:anim>
                                    <p:anim calcmode="lin" valueType="num">
                                      <p:cBhvr additive="base">
                                        <p:cTn id="116" dur="500" fill="hold"/>
                                        <p:tgtEl>
                                          <p:spTgt spid="29718"/>
                                        </p:tgtEl>
                                        <p:attrNameLst>
                                          <p:attrName>ppt_y</p:attrName>
                                        </p:attrNameLst>
                                      </p:cBhvr>
                                      <p:tavLst>
                                        <p:tav tm="0">
                                          <p:val>
                                            <p:strVal val="#ppt_y"/>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8" fill="hold" grpId="0" nodeType="clickEffect">
                                  <p:stCondLst>
                                    <p:cond delay="0"/>
                                  </p:stCondLst>
                                  <p:childTnLst>
                                    <p:set>
                                      <p:cBhvr>
                                        <p:cTn id="120" dur="1" fill="hold">
                                          <p:stCondLst>
                                            <p:cond delay="0"/>
                                          </p:stCondLst>
                                        </p:cTn>
                                        <p:tgtEl>
                                          <p:spTgt spid="29719"/>
                                        </p:tgtEl>
                                        <p:attrNameLst>
                                          <p:attrName>style.visibility</p:attrName>
                                        </p:attrNameLst>
                                      </p:cBhvr>
                                      <p:to>
                                        <p:strVal val="visible"/>
                                      </p:to>
                                    </p:set>
                                    <p:anim calcmode="lin" valueType="num">
                                      <p:cBhvr additive="base">
                                        <p:cTn id="121" dur="500" fill="hold"/>
                                        <p:tgtEl>
                                          <p:spTgt spid="29719"/>
                                        </p:tgtEl>
                                        <p:attrNameLst>
                                          <p:attrName>ppt_x</p:attrName>
                                        </p:attrNameLst>
                                      </p:cBhvr>
                                      <p:tavLst>
                                        <p:tav tm="0">
                                          <p:val>
                                            <p:strVal val="0-#ppt_w/2"/>
                                          </p:val>
                                        </p:tav>
                                        <p:tav tm="100000">
                                          <p:val>
                                            <p:strVal val="#ppt_x"/>
                                          </p:val>
                                        </p:tav>
                                      </p:tavLst>
                                    </p:anim>
                                    <p:anim calcmode="lin" valueType="num">
                                      <p:cBhvr additive="base">
                                        <p:cTn id="122" dur="500" fill="hold"/>
                                        <p:tgtEl>
                                          <p:spTgt spid="29719"/>
                                        </p:tgtEl>
                                        <p:attrNameLst>
                                          <p:attrName>ppt_y</p:attrName>
                                        </p:attrNameLst>
                                      </p:cBhvr>
                                      <p:tavLst>
                                        <p:tav tm="0">
                                          <p:val>
                                            <p:strVal val="#ppt_y"/>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8" fill="hold" grpId="0" nodeType="clickEffect">
                                  <p:stCondLst>
                                    <p:cond delay="0"/>
                                  </p:stCondLst>
                                  <p:childTnLst>
                                    <p:set>
                                      <p:cBhvr>
                                        <p:cTn id="126" dur="1" fill="hold">
                                          <p:stCondLst>
                                            <p:cond delay="0"/>
                                          </p:stCondLst>
                                        </p:cTn>
                                        <p:tgtEl>
                                          <p:spTgt spid="29720"/>
                                        </p:tgtEl>
                                        <p:attrNameLst>
                                          <p:attrName>style.visibility</p:attrName>
                                        </p:attrNameLst>
                                      </p:cBhvr>
                                      <p:to>
                                        <p:strVal val="visible"/>
                                      </p:to>
                                    </p:set>
                                    <p:anim calcmode="lin" valueType="num">
                                      <p:cBhvr additive="base">
                                        <p:cTn id="127" dur="500" fill="hold"/>
                                        <p:tgtEl>
                                          <p:spTgt spid="29720"/>
                                        </p:tgtEl>
                                        <p:attrNameLst>
                                          <p:attrName>ppt_x</p:attrName>
                                        </p:attrNameLst>
                                      </p:cBhvr>
                                      <p:tavLst>
                                        <p:tav tm="0">
                                          <p:val>
                                            <p:strVal val="0-#ppt_w/2"/>
                                          </p:val>
                                        </p:tav>
                                        <p:tav tm="100000">
                                          <p:val>
                                            <p:strVal val="#ppt_x"/>
                                          </p:val>
                                        </p:tav>
                                      </p:tavLst>
                                    </p:anim>
                                    <p:anim calcmode="lin" valueType="num">
                                      <p:cBhvr additive="base">
                                        <p:cTn id="128" dur="500" fill="hold"/>
                                        <p:tgtEl>
                                          <p:spTgt spid="29720"/>
                                        </p:tgtEl>
                                        <p:attrNameLst>
                                          <p:attrName>ppt_y</p:attrName>
                                        </p:attrNameLst>
                                      </p:cBhvr>
                                      <p:tavLst>
                                        <p:tav tm="0">
                                          <p:val>
                                            <p:strVal val="#ppt_y"/>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8" fill="hold" grpId="0" nodeType="clickEffect" nodePh="1">
                                  <p:stCondLst>
                                    <p:cond delay="0"/>
                                  </p:stCondLst>
                                  <p:endCondLst>
                                    <p:cond evt="begin" delay="0">
                                      <p:tn val="131"/>
                                    </p:cond>
                                  </p:endCondLst>
                                  <p:childTnLst>
                                    <p:set>
                                      <p:cBhvr>
                                        <p:cTn id="132" dur="1" fill="hold">
                                          <p:stCondLst>
                                            <p:cond delay="0"/>
                                          </p:stCondLst>
                                        </p:cTn>
                                        <p:tgtEl>
                                          <p:spTgt spid="29721"/>
                                        </p:tgtEl>
                                        <p:attrNameLst>
                                          <p:attrName>style.visibility</p:attrName>
                                        </p:attrNameLst>
                                      </p:cBhvr>
                                      <p:to>
                                        <p:strVal val="visible"/>
                                      </p:to>
                                    </p:set>
                                    <p:anim calcmode="lin" valueType="num">
                                      <p:cBhvr additive="base">
                                        <p:cTn id="133" dur="500" fill="hold"/>
                                        <p:tgtEl>
                                          <p:spTgt spid="29721"/>
                                        </p:tgtEl>
                                        <p:attrNameLst>
                                          <p:attrName>ppt_x</p:attrName>
                                        </p:attrNameLst>
                                      </p:cBhvr>
                                      <p:tavLst>
                                        <p:tav tm="0">
                                          <p:val>
                                            <p:strVal val="0-#ppt_w/2"/>
                                          </p:val>
                                        </p:tav>
                                        <p:tav tm="100000">
                                          <p:val>
                                            <p:strVal val="#ppt_x"/>
                                          </p:val>
                                        </p:tav>
                                      </p:tavLst>
                                    </p:anim>
                                    <p:anim calcmode="lin" valueType="num">
                                      <p:cBhvr additive="base">
                                        <p:cTn id="134" dur="500" fill="hold"/>
                                        <p:tgtEl>
                                          <p:spTgt spid="29721"/>
                                        </p:tgtEl>
                                        <p:attrNameLst>
                                          <p:attrName>ppt_y</p:attrName>
                                        </p:attrNameLst>
                                      </p:cBhvr>
                                      <p:tavLst>
                                        <p:tav tm="0">
                                          <p:val>
                                            <p:strVal val="#ppt_y"/>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8" fill="hold" grpId="0" nodeType="clickEffect">
                                  <p:stCondLst>
                                    <p:cond delay="0"/>
                                  </p:stCondLst>
                                  <p:childTnLst>
                                    <p:set>
                                      <p:cBhvr>
                                        <p:cTn id="138" dur="1" fill="hold">
                                          <p:stCondLst>
                                            <p:cond delay="0"/>
                                          </p:stCondLst>
                                        </p:cTn>
                                        <p:tgtEl>
                                          <p:spTgt spid="29722"/>
                                        </p:tgtEl>
                                        <p:attrNameLst>
                                          <p:attrName>style.visibility</p:attrName>
                                        </p:attrNameLst>
                                      </p:cBhvr>
                                      <p:to>
                                        <p:strVal val="visible"/>
                                      </p:to>
                                    </p:set>
                                    <p:anim calcmode="lin" valueType="num">
                                      <p:cBhvr additive="base">
                                        <p:cTn id="139" dur="500" fill="hold"/>
                                        <p:tgtEl>
                                          <p:spTgt spid="29722"/>
                                        </p:tgtEl>
                                        <p:attrNameLst>
                                          <p:attrName>ppt_x</p:attrName>
                                        </p:attrNameLst>
                                      </p:cBhvr>
                                      <p:tavLst>
                                        <p:tav tm="0">
                                          <p:val>
                                            <p:strVal val="0-#ppt_w/2"/>
                                          </p:val>
                                        </p:tav>
                                        <p:tav tm="100000">
                                          <p:val>
                                            <p:strVal val="#ppt_x"/>
                                          </p:val>
                                        </p:tav>
                                      </p:tavLst>
                                    </p:anim>
                                    <p:anim calcmode="lin" valueType="num">
                                      <p:cBhvr additive="base">
                                        <p:cTn id="140" dur="500" fill="hold"/>
                                        <p:tgtEl>
                                          <p:spTgt spid="29722"/>
                                        </p:tgtEl>
                                        <p:attrNameLst>
                                          <p:attrName>ppt_y</p:attrName>
                                        </p:attrNameLst>
                                      </p:cBhvr>
                                      <p:tavLst>
                                        <p:tav tm="0">
                                          <p:val>
                                            <p:strVal val="#ppt_y"/>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8" fill="hold" grpId="0" nodeType="clickEffect">
                                  <p:stCondLst>
                                    <p:cond delay="0"/>
                                  </p:stCondLst>
                                  <p:childTnLst>
                                    <p:set>
                                      <p:cBhvr>
                                        <p:cTn id="144" dur="1" fill="hold">
                                          <p:stCondLst>
                                            <p:cond delay="0"/>
                                          </p:stCondLst>
                                        </p:cTn>
                                        <p:tgtEl>
                                          <p:spTgt spid="29723"/>
                                        </p:tgtEl>
                                        <p:attrNameLst>
                                          <p:attrName>style.visibility</p:attrName>
                                        </p:attrNameLst>
                                      </p:cBhvr>
                                      <p:to>
                                        <p:strVal val="visible"/>
                                      </p:to>
                                    </p:set>
                                    <p:anim calcmode="lin" valueType="num">
                                      <p:cBhvr additive="base">
                                        <p:cTn id="145" dur="500" fill="hold"/>
                                        <p:tgtEl>
                                          <p:spTgt spid="29723"/>
                                        </p:tgtEl>
                                        <p:attrNameLst>
                                          <p:attrName>ppt_x</p:attrName>
                                        </p:attrNameLst>
                                      </p:cBhvr>
                                      <p:tavLst>
                                        <p:tav tm="0">
                                          <p:val>
                                            <p:strVal val="0-#ppt_w/2"/>
                                          </p:val>
                                        </p:tav>
                                        <p:tav tm="100000">
                                          <p:val>
                                            <p:strVal val="#ppt_x"/>
                                          </p:val>
                                        </p:tav>
                                      </p:tavLst>
                                    </p:anim>
                                    <p:anim calcmode="lin" valueType="num">
                                      <p:cBhvr additive="base">
                                        <p:cTn id="146" dur="500" fill="hold"/>
                                        <p:tgtEl>
                                          <p:spTgt spid="29723"/>
                                        </p:tgtEl>
                                        <p:attrNameLst>
                                          <p:attrName>ppt_y</p:attrName>
                                        </p:attrNameLst>
                                      </p:cBhvr>
                                      <p:tavLst>
                                        <p:tav tm="0">
                                          <p:val>
                                            <p:strVal val="#ppt_y"/>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8" fill="hold" grpId="0" nodeType="clickEffect">
                                  <p:stCondLst>
                                    <p:cond delay="0"/>
                                  </p:stCondLst>
                                  <p:childTnLst>
                                    <p:set>
                                      <p:cBhvr>
                                        <p:cTn id="150" dur="1" fill="hold">
                                          <p:stCondLst>
                                            <p:cond delay="0"/>
                                          </p:stCondLst>
                                        </p:cTn>
                                        <p:tgtEl>
                                          <p:spTgt spid="29701"/>
                                        </p:tgtEl>
                                        <p:attrNameLst>
                                          <p:attrName>style.visibility</p:attrName>
                                        </p:attrNameLst>
                                      </p:cBhvr>
                                      <p:to>
                                        <p:strVal val="visible"/>
                                      </p:to>
                                    </p:set>
                                    <p:anim calcmode="lin" valueType="num">
                                      <p:cBhvr additive="base">
                                        <p:cTn id="151" dur="500" fill="hold"/>
                                        <p:tgtEl>
                                          <p:spTgt spid="29701"/>
                                        </p:tgtEl>
                                        <p:attrNameLst>
                                          <p:attrName>ppt_x</p:attrName>
                                        </p:attrNameLst>
                                      </p:cBhvr>
                                      <p:tavLst>
                                        <p:tav tm="0">
                                          <p:val>
                                            <p:strVal val="0-#ppt_w/2"/>
                                          </p:val>
                                        </p:tav>
                                        <p:tav tm="100000">
                                          <p:val>
                                            <p:strVal val="#ppt_x"/>
                                          </p:val>
                                        </p:tav>
                                      </p:tavLst>
                                    </p:anim>
                                    <p:anim calcmode="lin" valueType="num">
                                      <p:cBhvr additive="base">
                                        <p:cTn id="152" dur="500" fill="hold"/>
                                        <p:tgtEl>
                                          <p:spTgt spid="2970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autoUpdateAnimBg="0"/>
      <p:bldP spid="29700" grpId="0" autoUpdateAnimBg="0"/>
      <p:bldP spid="29701" grpId="0" animBg="1" autoUpdateAnimBg="0"/>
      <p:bldP spid="29702" grpId="0" animBg="1"/>
      <p:bldP spid="29703" grpId="0" animBg="1"/>
      <p:bldP spid="29704" grpId="0" animBg="1"/>
      <p:bldP spid="29705" grpId="0" animBg="1"/>
      <p:bldP spid="29706" grpId="0" animBg="1"/>
      <p:bldP spid="29707" grpId="0" autoUpdateAnimBg="0"/>
      <p:bldP spid="29708" grpId="0" animBg="1"/>
      <p:bldP spid="29709" grpId="0" animBg="1"/>
      <p:bldP spid="29710" grpId="0" animBg="1"/>
      <p:bldP spid="29711" grpId="0" animBg="1"/>
      <p:bldP spid="29712" grpId="0" animBg="1" autoUpdateAnimBg="0"/>
      <p:bldP spid="29713" grpId="0" animBg="1" autoUpdateAnimBg="0"/>
      <p:bldP spid="29714" grpId="0" animBg="1" autoUpdateAnimBg="0"/>
      <p:bldP spid="29715" grpId="0" animBg="1"/>
      <p:bldP spid="29716" grpId="0" animBg="1"/>
      <p:bldP spid="29717" grpId="0" animBg="1"/>
      <p:bldP spid="29718" grpId="0" animBg="1"/>
      <p:bldP spid="29719" grpId="0" animBg="1"/>
      <p:bldP spid="29720" grpId="0" animBg="1" autoUpdateAnimBg="0"/>
      <p:bldP spid="29721" grpId="0" autoUpdateAnimBg="0"/>
      <p:bldP spid="29722" grpId="0" autoUpdateAnimBg="0"/>
      <p:bldP spid="29723"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584200" y="114300"/>
            <a:ext cx="8458200" cy="457200"/>
          </a:xfrm>
          <a:prstGeom prst="rect">
            <a:avLst/>
          </a:prstGeom>
          <a:noFill/>
          <a:ln w="9525">
            <a:noFill/>
            <a:miter lim="800000"/>
            <a:headEnd/>
            <a:tailEnd/>
          </a:ln>
          <a:effectLst/>
        </p:spPr>
        <p:txBody>
          <a:bodyPr anchor="ctr">
            <a:spAutoFit/>
          </a:bodyPr>
          <a:lstStyle/>
          <a:p>
            <a:pPr algn="r" eaLnBrk="1" hangingPunct="1"/>
            <a:r>
              <a:rPr lang="en-US" sz="2400" i="1">
                <a:solidFill>
                  <a:srgbClr val="009900"/>
                </a:solidFill>
                <a:latin typeface="Arial Black" pitchFamily="34" charset="0"/>
              </a:rPr>
              <a:t>KONSEP DASAR KOMPETENSI</a:t>
            </a:r>
            <a:endParaRPr lang="en-GB" sz="2400" i="1">
              <a:solidFill>
                <a:srgbClr val="009900"/>
              </a:solidFill>
              <a:latin typeface="Arial Black" pitchFamily="34" charset="0"/>
            </a:endParaRPr>
          </a:p>
        </p:txBody>
      </p:sp>
      <p:sp>
        <p:nvSpPr>
          <p:cNvPr id="7171" name="Oval 3"/>
          <p:cNvSpPr>
            <a:spLocks noChangeArrowheads="1"/>
          </p:cNvSpPr>
          <p:nvPr/>
        </p:nvSpPr>
        <p:spPr bwMode="auto">
          <a:xfrm>
            <a:off x="1219200" y="1625600"/>
            <a:ext cx="4343400" cy="4191000"/>
          </a:xfrm>
          <a:prstGeom prst="ellipse">
            <a:avLst/>
          </a:prstGeom>
          <a:solidFill>
            <a:schemeClr val="accent1"/>
          </a:solidFill>
          <a:ln w="12700" cap="sq">
            <a:solidFill>
              <a:schemeClr val="tx1"/>
            </a:solidFill>
            <a:round/>
            <a:headEnd type="none" w="sm" len="sm"/>
            <a:tailEnd type="none" w="sm" len="sm"/>
          </a:ln>
          <a:effectLst/>
        </p:spPr>
        <p:txBody>
          <a:bodyPr wrap="none" anchor="ctr"/>
          <a:lstStyle/>
          <a:p>
            <a:endParaRPr lang="en-US"/>
          </a:p>
        </p:txBody>
      </p:sp>
      <p:sp>
        <p:nvSpPr>
          <p:cNvPr id="7172" name="Oval 4"/>
          <p:cNvSpPr>
            <a:spLocks noChangeArrowheads="1"/>
          </p:cNvSpPr>
          <p:nvPr/>
        </p:nvSpPr>
        <p:spPr bwMode="auto">
          <a:xfrm>
            <a:off x="1828800" y="2235200"/>
            <a:ext cx="3124200" cy="2971800"/>
          </a:xfrm>
          <a:prstGeom prst="ellipse">
            <a:avLst/>
          </a:prstGeom>
          <a:solidFill>
            <a:srgbClr val="0099FF"/>
          </a:solidFill>
          <a:ln w="12700" cap="sq">
            <a:solidFill>
              <a:schemeClr val="tx1"/>
            </a:solidFill>
            <a:round/>
            <a:headEnd type="none" w="sm" len="sm"/>
            <a:tailEnd type="none" w="sm" len="sm"/>
          </a:ln>
          <a:effectLst/>
        </p:spPr>
        <p:txBody>
          <a:bodyPr wrap="none" anchor="ctr"/>
          <a:lstStyle/>
          <a:p>
            <a:endParaRPr lang="en-US"/>
          </a:p>
        </p:txBody>
      </p:sp>
      <p:sp>
        <p:nvSpPr>
          <p:cNvPr id="7173" name="Oval 5"/>
          <p:cNvSpPr>
            <a:spLocks noChangeArrowheads="1"/>
          </p:cNvSpPr>
          <p:nvPr/>
        </p:nvSpPr>
        <p:spPr bwMode="auto">
          <a:xfrm>
            <a:off x="2514600" y="2844800"/>
            <a:ext cx="1828800" cy="1752600"/>
          </a:xfrm>
          <a:prstGeom prst="ellipse">
            <a:avLst/>
          </a:prstGeom>
          <a:solidFill>
            <a:srgbClr val="0033CC"/>
          </a:solidFill>
          <a:ln w="12700" cap="sq">
            <a:solidFill>
              <a:schemeClr val="tx1"/>
            </a:solidFill>
            <a:round/>
            <a:headEnd type="none" w="sm" len="sm"/>
            <a:tailEnd type="none" w="sm" len="sm"/>
          </a:ln>
          <a:effectLst/>
        </p:spPr>
        <p:txBody>
          <a:bodyPr wrap="none" anchor="ctr"/>
          <a:lstStyle/>
          <a:p>
            <a:pPr algn="ctr" eaLnBrk="1" hangingPunct="1"/>
            <a:r>
              <a:rPr lang="en-US" sz="2400">
                <a:solidFill>
                  <a:schemeClr val="bg1"/>
                </a:solidFill>
                <a:latin typeface="Times New Roman" pitchFamily="18" charset="0"/>
              </a:rPr>
              <a:t>Motive</a:t>
            </a:r>
          </a:p>
          <a:p>
            <a:pPr algn="ctr" eaLnBrk="1" hangingPunct="1"/>
            <a:r>
              <a:rPr lang="en-US" sz="2400">
                <a:solidFill>
                  <a:schemeClr val="bg1"/>
                </a:solidFill>
                <a:latin typeface="Times New Roman" pitchFamily="18" charset="0"/>
              </a:rPr>
              <a:t>Trait</a:t>
            </a:r>
          </a:p>
        </p:txBody>
      </p:sp>
      <p:sp>
        <p:nvSpPr>
          <p:cNvPr id="7174" name="Text Box 6"/>
          <p:cNvSpPr txBox="1">
            <a:spLocks noChangeArrowheads="1"/>
          </p:cNvSpPr>
          <p:nvPr/>
        </p:nvSpPr>
        <p:spPr bwMode="auto">
          <a:xfrm>
            <a:off x="5715000" y="1778000"/>
            <a:ext cx="2390775" cy="457200"/>
          </a:xfrm>
          <a:prstGeom prst="rect">
            <a:avLst/>
          </a:prstGeom>
          <a:noFill/>
          <a:ln w="12700" cap="sq">
            <a:noFill/>
            <a:miter lim="800000"/>
            <a:headEnd type="none" w="sm" len="sm"/>
            <a:tailEnd type="none" w="sm" len="sm"/>
          </a:ln>
          <a:effectLst/>
        </p:spPr>
        <p:txBody>
          <a:bodyPr wrap="none">
            <a:spAutoFit/>
          </a:bodyPr>
          <a:lstStyle/>
          <a:p>
            <a:pPr eaLnBrk="1" hangingPunct="1"/>
            <a:r>
              <a:rPr lang="en-US" sz="2400">
                <a:solidFill>
                  <a:srgbClr val="000000"/>
                </a:solidFill>
                <a:latin typeface="Times New Roman" pitchFamily="18" charset="0"/>
              </a:rPr>
              <a:t>Kulit Kepribadian</a:t>
            </a:r>
          </a:p>
        </p:txBody>
      </p:sp>
      <p:sp>
        <p:nvSpPr>
          <p:cNvPr id="7175" name="Text Box 7"/>
          <p:cNvSpPr txBox="1">
            <a:spLocks noChangeArrowheads="1"/>
          </p:cNvSpPr>
          <p:nvPr/>
        </p:nvSpPr>
        <p:spPr bwMode="auto">
          <a:xfrm>
            <a:off x="5791200" y="3606800"/>
            <a:ext cx="2187575" cy="457200"/>
          </a:xfrm>
          <a:prstGeom prst="rect">
            <a:avLst/>
          </a:prstGeom>
          <a:noFill/>
          <a:ln w="12700" cap="sq">
            <a:noFill/>
            <a:miter lim="800000"/>
            <a:headEnd type="none" w="sm" len="sm"/>
            <a:tailEnd type="none" w="sm" len="sm"/>
          </a:ln>
          <a:effectLst/>
        </p:spPr>
        <p:txBody>
          <a:bodyPr wrap="none">
            <a:spAutoFit/>
          </a:bodyPr>
          <a:lstStyle/>
          <a:p>
            <a:pPr eaLnBrk="1" hangingPunct="1"/>
            <a:r>
              <a:rPr lang="en-US" sz="2400">
                <a:solidFill>
                  <a:srgbClr val="000000"/>
                </a:solidFill>
                <a:latin typeface="Times New Roman" pitchFamily="18" charset="0"/>
              </a:rPr>
              <a:t>Inti Kepribadian</a:t>
            </a:r>
          </a:p>
        </p:txBody>
      </p:sp>
      <p:sp>
        <p:nvSpPr>
          <p:cNvPr id="7176" name="Line 8"/>
          <p:cNvSpPr>
            <a:spLocks noChangeShapeType="1"/>
          </p:cNvSpPr>
          <p:nvPr/>
        </p:nvSpPr>
        <p:spPr bwMode="auto">
          <a:xfrm>
            <a:off x="4114800" y="3835400"/>
            <a:ext cx="1676400" cy="0"/>
          </a:xfrm>
          <a:prstGeom prst="line">
            <a:avLst/>
          </a:prstGeom>
          <a:noFill/>
          <a:ln w="38100" cap="sq">
            <a:solidFill>
              <a:schemeClr val="hlink"/>
            </a:solidFill>
            <a:round/>
            <a:headEnd type="none" w="sm" len="sm"/>
            <a:tailEnd type="triangle" w="med" len="med"/>
          </a:ln>
          <a:effectLst/>
        </p:spPr>
        <p:txBody>
          <a:bodyPr wrap="none"/>
          <a:lstStyle/>
          <a:p>
            <a:endParaRPr lang="en-US"/>
          </a:p>
        </p:txBody>
      </p:sp>
      <p:sp>
        <p:nvSpPr>
          <p:cNvPr id="7177" name="Line 9"/>
          <p:cNvSpPr>
            <a:spLocks noChangeShapeType="1"/>
          </p:cNvSpPr>
          <p:nvPr/>
        </p:nvSpPr>
        <p:spPr bwMode="auto">
          <a:xfrm>
            <a:off x="4114800" y="2006600"/>
            <a:ext cx="1676400" cy="0"/>
          </a:xfrm>
          <a:prstGeom prst="line">
            <a:avLst/>
          </a:prstGeom>
          <a:noFill/>
          <a:ln w="38100" cap="sq">
            <a:solidFill>
              <a:schemeClr val="hlink"/>
            </a:solidFill>
            <a:round/>
            <a:headEnd type="none" w="sm" len="sm"/>
            <a:tailEnd type="triangle" w="med" len="med"/>
          </a:ln>
          <a:effectLst/>
        </p:spPr>
        <p:txBody>
          <a:bodyPr wrap="none"/>
          <a:lstStyle/>
          <a:p>
            <a:endParaRPr lang="en-US"/>
          </a:p>
        </p:txBody>
      </p:sp>
      <p:sp>
        <p:nvSpPr>
          <p:cNvPr id="7178" name="WordArt 10"/>
          <p:cNvSpPr>
            <a:spLocks noChangeArrowheads="1" noChangeShapeType="1" noTextEdit="1"/>
          </p:cNvSpPr>
          <p:nvPr/>
        </p:nvSpPr>
        <p:spPr bwMode="auto">
          <a:xfrm>
            <a:off x="2133600" y="2006600"/>
            <a:ext cx="2581275" cy="1295400"/>
          </a:xfrm>
          <a:prstGeom prst="rect">
            <a:avLst/>
          </a:prstGeom>
        </p:spPr>
        <p:txBody>
          <a:bodyPr spcFirstLastPara="1" wrap="none" fromWordArt="1">
            <a:prstTxWarp prst="textArchUp">
              <a:avLst>
                <a:gd name="adj" fmla="val 10879401"/>
              </a:avLst>
            </a:prstTxWarp>
          </a:bodyPr>
          <a:lstStyle/>
          <a:p>
            <a:pPr algn="ctr"/>
            <a:r>
              <a:rPr lang="en-US" sz="2000" kern="10">
                <a:ln w="9525" cap="sq">
                  <a:solidFill>
                    <a:srgbClr val="000000"/>
                  </a:solidFill>
                  <a:round/>
                  <a:headEnd type="none" w="sm" len="sm"/>
                  <a:tailEnd type="none" w="sm" len="sm"/>
                </a:ln>
                <a:solidFill>
                  <a:srgbClr val="000000"/>
                </a:solidFill>
                <a:latin typeface="Arial"/>
                <a:cs typeface="Arial"/>
              </a:rPr>
              <a:t>Skill &amp; Knowledge</a:t>
            </a:r>
          </a:p>
        </p:txBody>
      </p:sp>
      <p:sp>
        <p:nvSpPr>
          <p:cNvPr id="7179" name="WordArt 11"/>
          <p:cNvSpPr>
            <a:spLocks noChangeArrowheads="1" noChangeShapeType="1" noTextEdit="1"/>
          </p:cNvSpPr>
          <p:nvPr/>
        </p:nvSpPr>
        <p:spPr bwMode="auto">
          <a:xfrm>
            <a:off x="2514600" y="2616200"/>
            <a:ext cx="1790700" cy="762000"/>
          </a:xfrm>
          <a:prstGeom prst="rect">
            <a:avLst/>
          </a:prstGeom>
        </p:spPr>
        <p:txBody>
          <a:bodyPr spcFirstLastPara="1" wrap="none" fromWordArt="1">
            <a:prstTxWarp prst="textArchUp">
              <a:avLst>
                <a:gd name="adj" fmla="val 11223268"/>
              </a:avLst>
            </a:prstTxWarp>
          </a:bodyPr>
          <a:lstStyle/>
          <a:p>
            <a:pPr algn="ctr"/>
            <a:r>
              <a:rPr lang="en-US" sz="2000" kern="10">
                <a:ln w="9525" cap="sq">
                  <a:solidFill>
                    <a:schemeClr val="tx1"/>
                  </a:solidFill>
                  <a:round/>
                  <a:headEnd type="none" w="sm" len="sm"/>
                  <a:tailEnd type="none" w="sm" len="sm"/>
                </a:ln>
                <a:solidFill>
                  <a:schemeClr val="tx2"/>
                </a:solidFill>
                <a:latin typeface="Arial"/>
                <a:cs typeface="Arial"/>
              </a:rPr>
              <a:t>Self-Concept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838200" y="1143000"/>
            <a:ext cx="74676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Gambar</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diatas</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menunjukkan</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bahwa</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dari</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berbagai</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kompetensi</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yang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ada</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kompetensi</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pengetahuan</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dan</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keahlian</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relative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mudah</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untuk</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dikembangkan</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misalkan</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melalui</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program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pendidikan</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dan</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pelatihan</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Adapun</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motif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kompetensi</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dan</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traits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kompetensi</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adalah</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sesuatu</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yang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sulit</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untuk</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dinilai</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sehingga</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sulit</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untuk</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dikembangkan</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Sedangkan</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konsep</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diri</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dan</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sikap</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serta</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nilai</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(Value)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dapat</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diubah</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melalui</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pelatihan</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atau</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psikoterapi</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sekallipun</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hal</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itu</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memerlukan</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waktu</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yang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lebih</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lama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dan</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sulit</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endParaRPr kumimoji="0" lang="en-US" sz="20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685800" y="914400"/>
            <a:ext cx="7467600" cy="52322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Manfaat</a:t>
            </a:r>
            <a:r>
              <a:rPr kumimoji="0" lang="en-US" sz="2000" b="1"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Kompetensi</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Mengacu</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pada</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pendapat</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Ryllat,et,al:1993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kompetensi</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memberikan</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beberapa</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manfaat</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kepada</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karyawan</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dan</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organisasi</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sebagai</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berikut</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Bagi</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Karyawan</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Kejelasan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relevansi</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pembelanjaran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sebelumnya</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kemampuan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untuk</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mentransfer</a:t>
            </a:r>
            <a:endPar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lang="en-US" sz="1700" dirty="0" smtClean="0">
                <a:solidFill>
                  <a:srgbClr val="31849B"/>
                </a:solidFill>
                <a:latin typeface="Times New Roman" pitchFamily="18" charset="0"/>
                <a:ea typeface="Times New Roman" pitchFamily="18" charset="0"/>
                <a:cs typeface="Times New Roman" pitchFamily="18" charset="0"/>
              </a:rPr>
              <a:t>  </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ketrampilan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nilai,dari</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kualifikasi</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yang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diakui</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potensi</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pengembangan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karier</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a:t>
            </a:r>
            <a:endParaRPr kumimoji="0" lang="en-US" sz="17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Adanya</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kesempatan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bagi</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karyawan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untuk</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mendapatkan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pendidikan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pelatihan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tabLst/>
            </a:pPr>
            <a:r>
              <a:rPr lang="en-US" sz="1700" dirty="0" smtClean="0">
                <a:solidFill>
                  <a:srgbClr val="31849B"/>
                </a:solidFill>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melalui</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akses</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sertifikasi</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nasional</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berbsis</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standar</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yang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ada</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a:t>
            </a:r>
            <a:endParaRPr kumimoji="0" lang="en-US" sz="17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Penempatan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sasaran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sebagai</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sarana</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pengembangan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karier</a:t>
            </a:r>
            <a:endParaRPr kumimoji="0" lang="en-US" sz="17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Kompetensi</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yang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ada</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sekarang</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manfaatnya</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akan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dapat</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memberikan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nilai</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tabLst/>
            </a:pPr>
            <a:r>
              <a:rPr lang="en-US" sz="1700" dirty="0" smtClean="0">
                <a:solidFill>
                  <a:srgbClr val="31849B"/>
                </a:solidFill>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tambah</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pada</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pembelajaran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pertumbuhan</a:t>
            </a:r>
            <a:endParaRPr kumimoji="0" lang="en-US" sz="17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Pilihan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perubahan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karir</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yang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lebih</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jelas</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Untuk</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berubah</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pada</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jabatan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baru</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tabLst/>
            </a:pPr>
            <a:r>
              <a:rPr lang="en-US" sz="1700" dirty="0" smtClean="0">
                <a:solidFill>
                  <a:srgbClr val="31849B"/>
                </a:solidFill>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seseorang</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dapat</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membandingkan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kompetensi</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mereka</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sekarang</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dengan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kompetensi</a:t>
            </a:r>
            <a:endPar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lang="en-US" sz="1700" dirty="0" smtClean="0">
                <a:solidFill>
                  <a:srgbClr val="31849B"/>
                </a:solidFill>
                <a:latin typeface="Times New Roman" pitchFamily="18" charset="0"/>
                <a:ea typeface="Times New Roman" pitchFamily="18" charset="0"/>
                <a:cs typeface="Times New Roman" pitchFamily="18" charset="0"/>
              </a:rPr>
              <a:t> </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yang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diperlukan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untuk</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jabatan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baru.Kompetensi</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baru</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yang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dibutuhkan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mungkin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tabLst/>
            </a:pPr>
            <a:r>
              <a:rPr lang="en-US" sz="1700" dirty="0" smtClean="0">
                <a:solidFill>
                  <a:srgbClr val="31849B"/>
                </a:solidFill>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hanya</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berbeda</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10%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dari</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yang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telah</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dimiliki</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endParaRPr kumimoji="0" lang="en-US" sz="17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Penilaian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kinerja</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yang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lebih</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obyektif</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umpan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balik</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berbasis</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standar</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tabLst/>
            </a:pPr>
            <a:r>
              <a:rPr lang="en-US" sz="1700" dirty="0" smtClean="0">
                <a:solidFill>
                  <a:srgbClr val="31849B"/>
                </a:solidFill>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kompetensi</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yang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ditentukan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dengan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jelas</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a:t>
            </a:r>
            <a:endParaRPr kumimoji="0" lang="en-US" sz="17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Meningkatnya</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ketrampilan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smtClean="0">
                <a:ln>
                  <a:noFill/>
                </a:ln>
                <a:solidFill>
                  <a:srgbClr val="31849B"/>
                </a:solidFill>
                <a:effectLst/>
                <a:latin typeface="Calibri"/>
                <a:ea typeface="Times New Roman" pitchFamily="18" charset="0"/>
                <a:cs typeface="Times New Roman" pitchFamily="18" charset="0"/>
              </a:rPr>
              <a:t>‘</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marketability</a:t>
            </a:r>
            <a:r>
              <a:rPr kumimoji="0" lang="en-US" sz="1700" b="0" i="0" u="none" strike="noStrike" cap="none" normalizeH="0" baseline="0" dirty="0" smtClean="0">
                <a:ln>
                  <a:noFill/>
                </a:ln>
                <a:solidFill>
                  <a:srgbClr val="31849B"/>
                </a:solidFill>
                <a:effectLst/>
                <a:latin typeface="Calibri"/>
                <a:ea typeface="Times New Roman" pitchFamily="18" charset="0"/>
                <a:cs typeface="Times New Roman" pitchFamily="18" charset="0"/>
              </a:rPr>
              <a:t>’</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sebagai</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karyawan</a:t>
            </a:r>
            <a:endParaRPr kumimoji="0" lang="en-US" sz="17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914400" y="783134"/>
            <a:ext cx="76200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Manfaat</a:t>
            </a:r>
            <a:r>
              <a:rPr kumimoji="0" lang="en-US" sz="2000" b="1"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Kompetensi</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Mengacu</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pada</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pendapat</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Ryllat,et,al:1993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kompetensimemberikan</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beberapa</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manfaat</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kepada</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karyawan</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dan</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organisasi</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sebagai</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berikut</a:t>
            </a:r>
            <a:r>
              <a:rPr kumimoji="0" lang="en-US" sz="20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Bagi</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Organisasi</a:t>
            </a:r>
            <a:endParaRPr kumimoji="0" lang="en-US" sz="17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Pemetaan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yang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akurat</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mengenai</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kompetensi</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angkatan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kerja</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yang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ada</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yang </a:t>
            </a:r>
          </a:p>
          <a:p>
            <a:pPr marL="0" marR="0" lvl="0" indent="0" algn="l" defTabSz="914400" rtl="0" eaLnBrk="0" fontAlgn="base" latinLnBrk="0" hangingPunct="0">
              <a:lnSpc>
                <a:spcPct val="100000"/>
              </a:lnSpc>
              <a:spcBef>
                <a:spcPct val="0"/>
              </a:spcBef>
              <a:spcAft>
                <a:spcPct val="0"/>
              </a:spcAft>
              <a:buClrTx/>
              <a:buSzTx/>
              <a:tabLst/>
            </a:pPr>
            <a:r>
              <a:rPr lang="en-US" sz="1700" dirty="0" smtClean="0">
                <a:solidFill>
                  <a:srgbClr val="31849B"/>
                </a:solidFill>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dibutuhkan</a:t>
            </a:r>
            <a:endParaRPr kumimoji="0" lang="en-US" sz="17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Meningkatnya</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efektifitas</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rekrutmen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dengan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cara</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menyesuaikan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kompetensi</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yang</a:t>
            </a:r>
          </a:p>
          <a:p>
            <a:pPr marL="0" marR="0" lvl="0" indent="0" algn="l" defTabSz="914400" rtl="0" eaLnBrk="0" fontAlgn="base" latinLnBrk="0" hangingPunct="0">
              <a:lnSpc>
                <a:spcPct val="100000"/>
              </a:lnSpc>
              <a:spcBef>
                <a:spcPct val="0"/>
              </a:spcBef>
              <a:spcAft>
                <a:spcPct val="0"/>
              </a:spcAft>
              <a:buClrTx/>
              <a:buSzTx/>
              <a:tabLst/>
            </a:pPr>
            <a:r>
              <a:rPr lang="en-US" sz="1700" dirty="0" smtClean="0">
                <a:solidFill>
                  <a:srgbClr val="31849B"/>
                </a:solidFill>
                <a:latin typeface="Times New Roman" pitchFamily="18" charset="0"/>
                <a:ea typeface="Times New Roman" pitchFamily="18" charset="0"/>
                <a:cs typeface="Times New Roman" pitchFamily="18" charset="0"/>
              </a:rPr>
              <a:t>  </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diperlukan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dalam</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pekerjaan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dengan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yang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dimiliki</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pelamar</a:t>
            </a:r>
            <a:endParaRPr kumimoji="0" lang="en-US" sz="17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Pendidikan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Pelatihan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difokuskan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pada</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kesenjangan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ketrampilan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tabLst/>
            </a:pPr>
            <a:r>
              <a:rPr lang="en-US" sz="1700" dirty="0" smtClean="0">
                <a:solidFill>
                  <a:srgbClr val="31849B"/>
                </a:solidFill>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persyaratan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perusahaan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yang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lebih</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khusus</a:t>
            </a:r>
            <a:endParaRPr kumimoji="0" lang="en-US" sz="17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Akses</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pada</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Pendidikan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Pelatihan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yang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lebih</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efektif</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dari</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segi</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biaya</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berbasis</a:t>
            </a:r>
            <a:endPar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lang="en-US" sz="1700" dirty="0" smtClean="0">
                <a:solidFill>
                  <a:srgbClr val="31849B"/>
                </a:solidFill>
                <a:latin typeface="Times New Roman" pitchFamily="18" charset="0"/>
                <a:ea typeface="Times New Roman" pitchFamily="18" charset="0"/>
                <a:cs typeface="Times New Roman" pitchFamily="18" charset="0"/>
              </a:rPr>
              <a:t>  </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kebutuhan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industry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identifikasi</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penyedia</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Pendidikan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Pelatihan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internal </a:t>
            </a:r>
          </a:p>
          <a:p>
            <a:pPr marL="0" marR="0" lvl="0" indent="0" algn="l" defTabSz="914400" rtl="0" eaLnBrk="0" fontAlgn="base" latinLnBrk="0" hangingPunct="0">
              <a:lnSpc>
                <a:spcPct val="100000"/>
              </a:lnSpc>
              <a:spcBef>
                <a:spcPct val="0"/>
              </a:spcBef>
              <a:spcAft>
                <a:spcPct val="0"/>
              </a:spcAft>
              <a:buClrTx/>
              <a:buSzTx/>
              <a:tabLst/>
            </a:pPr>
            <a:r>
              <a:rPr lang="en-US" sz="1700" dirty="0" smtClean="0">
                <a:solidFill>
                  <a:srgbClr val="31849B"/>
                </a:solidFill>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eksternal</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berbasis</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kompetensi</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yang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diketahui</a:t>
            </a:r>
            <a:endParaRPr kumimoji="0" lang="en-US" sz="17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Pengambil</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keputusan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dalam</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organisasi</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akan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lebih</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percaya</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diri</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karena</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karyawan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tabLst/>
            </a:pPr>
            <a:r>
              <a:rPr lang="en-US" sz="1700" dirty="0" smtClean="0">
                <a:solidFill>
                  <a:srgbClr val="31849B"/>
                </a:solidFill>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telah</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memiliki</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ketrampilan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yang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akan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diperoleh</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dalam</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Pendidikan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Pelatihan</a:t>
            </a:r>
            <a:endParaRPr kumimoji="0" lang="en-US" sz="17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Penilaian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pada</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pembelajaran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sebelulmnya</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penilaian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hasil</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Pendidikan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tabLst/>
            </a:pPr>
            <a:r>
              <a:rPr lang="en-US" sz="1700" dirty="0" smtClean="0">
                <a:solidFill>
                  <a:srgbClr val="31849B"/>
                </a:solidFill>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Pelatihan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akan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lebih</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reliable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konsisten</a:t>
            </a:r>
            <a:endParaRPr kumimoji="0" lang="en-US" sz="17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Mempermudah</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terjadinya</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perubahan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melalui</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identifikasi</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kompetensi</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yang </a:t>
            </a:r>
          </a:p>
          <a:p>
            <a:pPr marL="0" marR="0" lvl="0" indent="0" algn="l" defTabSz="914400" rtl="0" eaLnBrk="0" fontAlgn="base" latinLnBrk="0" hangingPunct="0">
              <a:lnSpc>
                <a:spcPct val="100000"/>
              </a:lnSpc>
              <a:spcBef>
                <a:spcPct val="0"/>
              </a:spcBef>
              <a:spcAft>
                <a:spcPct val="0"/>
              </a:spcAft>
              <a:buClrTx/>
              <a:buSzTx/>
              <a:tabLst/>
            </a:pPr>
            <a:r>
              <a:rPr lang="en-US" sz="1700" dirty="0" smtClean="0">
                <a:solidFill>
                  <a:srgbClr val="31849B"/>
                </a:solidFill>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diperlukan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untuk</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mengelola</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 </a:t>
            </a:r>
            <a:r>
              <a:rPr kumimoji="0" lang="en-US" sz="1700" b="0" i="0" u="none" strike="noStrike" cap="none" normalizeH="0" baseline="0" dirty="0" err="1" smtClean="0">
                <a:ln>
                  <a:noFill/>
                </a:ln>
                <a:solidFill>
                  <a:srgbClr val="31849B"/>
                </a:solidFill>
                <a:effectLst/>
                <a:latin typeface="Times New Roman" pitchFamily="18" charset="0"/>
                <a:ea typeface="Times New Roman" pitchFamily="18" charset="0"/>
                <a:cs typeface="Times New Roman" pitchFamily="18" charset="0"/>
              </a:rPr>
              <a:t>perubahan</a:t>
            </a:r>
            <a:r>
              <a:rPr kumimoji="0" lang="en-US" sz="1700" b="0" i="0" u="none" strike="noStrike" cap="none" normalizeH="0" baseline="0" dirty="0" smtClean="0">
                <a:ln>
                  <a:noFill/>
                </a:ln>
                <a:solidFill>
                  <a:srgbClr val="31849B"/>
                </a:solidFill>
                <a:effectLst/>
                <a:latin typeface="Times New Roman" pitchFamily="18" charset="0"/>
                <a:ea typeface="Times New Roman" pitchFamily="18" charset="0"/>
                <a:cs typeface="Times New Roman" pitchFamily="18" charset="0"/>
              </a:rPr>
              <a:t>.</a:t>
            </a:r>
            <a:endParaRPr kumimoji="0" lang="en-US" sz="17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1360488" y="1866900"/>
            <a:ext cx="6096000" cy="519113"/>
          </a:xfrm>
          <a:prstGeom prst="rect">
            <a:avLst/>
          </a:prstGeom>
          <a:noFill/>
          <a:ln w="9525">
            <a:noFill/>
            <a:miter lim="800000"/>
            <a:headEnd/>
            <a:tailEnd/>
          </a:ln>
          <a:effectLst/>
        </p:spPr>
        <p:txBody>
          <a:bodyPr>
            <a:spAutoFit/>
          </a:bodyPr>
          <a:lstStyle/>
          <a:p>
            <a:pPr marL="457200" indent="-457200" algn="ctr" eaLnBrk="1" hangingPunct="1"/>
            <a:r>
              <a:rPr lang="en-US" sz="2800" b="1">
                <a:solidFill>
                  <a:srgbClr val="CC0000"/>
                </a:solidFill>
                <a:latin typeface="Verdana" pitchFamily="34" charset="0"/>
              </a:rPr>
              <a:t>SDM PROFESIONAL</a:t>
            </a:r>
          </a:p>
        </p:txBody>
      </p:sp>
      <p:sp>
        <p:nvSpPr>
          <p:cNvPr id="6147" name="Rectangle 3"/>
          <p:cNvSpPr>
            <a:spLocks noChangeArrowheads="1"/>
          </p:cNvSpPr>
          <p:nvPr/>
        </p:nvSpPr>
        <p:spPr bwMode="auto">
          <a:xfrm>
            <a:off x="844550" y="2730500"/>
            <a:ext cx="7454900" cy="1187450"/>
          </a:xfrm>
          <a:prstGeom prst="rect">
            <a:avLst/>
          </a:prstGeom>
          <a:noFill/>
          <a:ln w="9525">
            <a:noFill/>
            <a:miter lim="800000"/>
            <a:headEnd/>
            <a:tailEnd/>
          </a:ln>
          <a:effectLst/>
        </p:spPr>
        <p:txBody>
          <a:bodyPr>
            <a:spAutoFit/>
          </a:bodyPr>
          <a:lstStyle/>
          <a:p>
            <a:pPr algn="ctr"/>
            <a:r>
              <a:rPr lang="en-US" sz="2400">
                <a:latin typeface="Arial" charset="0"/>
              </a:rPr>
              <a:t>SDM yang memiliki </a:t>
            </a:r>
            <a:r>
              <a:rPr lang="en-US" sz="2400" i="1">
                <a:solidFill>
                  <a:srgbClr val="FF0000"/>
                </a:solidFill>
                <a:latin typeface="Arial" charset="0"/>
              </a:rPr>
              <a:t>Knowledge, Skill,</a:t>
            </a:r>
            <a:r>
              <a:rPr lang="en-US" sz="2400" i="1">
                <a:latin typeface="Arial" charset="0"/>
              </a:rPr>
              <a:t> </a:t>
            </a:r>
            <a:r>
              <a:rPr lang="en-US" sz="2400">
                <a:latin typeface="Arial" charset="0"/>
              </a:rPr>
              <a:t>dan </a:t>
            </a:r>
            <a:r>
              <a:rPr lang="en-US" sz="2400" i="1">
                <a:solidFill>
                  <a:srgbClr val="FF0000"/>
                </a:solidFill>
                <a:latin typeface="Arial" charset="0"/>
              </a:rPr>
              <a:t>Attitude</a:t>
            </a:r>
            <a:r>
              <a:rPr lang="en-US" sz="2400">
                <a:latin typeface="Arial" charset="0"/>
              </a:rPr>
              <a:t> sesuai dengan </a:t>
            </a:r>
            <a:r>
              <a:rPr lang="en-US" sz="2400">
                <a:solidFill>
                  <a:srgbClr val="FF0000"/>
                </a:solidFill>
                <a:latin typeface="Arial" charset="0"/>
              </a:rPr>
              <a:t>tuntutan profesi</a:t>
            </a:r>
            <a:r>
              <a:rPr lang="en-US" sz="2400">
                <a:latin typeface="Arial" charset="0"/>
              </a:rPr>
              <a:t> dan </a:t>
            </a:r>
            <a:r>
              <a:rPr lang="en-US" sz="2400">
                <a:solidFill>
                  <a:srgbClr val="FF0000"/>
                </a:solidFill>
                <a:latin typeface="Arial" charset="0"/>
              </a:rPr>
              <a:t>kebutuhan</a:t>
            </a:r>
            <a:r>
              <a:rPr lang="en-US" sz="2400">
                <a:latin typeface="Arial" charset="0"/>
              </a:rPr>
              <a:t> perusahaan untuk memenangkan kompetisi</a:t>
            </a:r>
          </a:p>
        </p:txBody>
      </p:sp>
      <p:sp>
        <p:nvSpPr>
          <p:cNvPr id="6148" name="AutoShape 4"/>
          <p:cNvSpPr>
            <a:spLocks noChangeArrowheads="1"/>
          </p:cNvSpPr>
          <p:nvPr/>
        </p:nvSpPr>
        <p:spPr bwMode="auto">
          <a:xfrm>
            <a:off x="3563938" y="4267200"/>
            <a:ext cx="1336675" cy="762000"/>
          </a:xfrm>
          <a:prstGeom prst="downArrow">
            <a:avLst>
              <a:gd name="adj1" fmla="val 50000"/>
              <a:gd name="adj2" fmla="val 25000"/>
            </a:avLst>
          </a:prstGeom>
          <a:gradFill rotWithShape="1">
            <a:gsLst>
              <a:gs pos="0">
                <a:srgbClr val="FFFF66">
                  <a:gamma/>
                  <a:shade val="44314"/>
                  <a:invGamma/>
                </a:srgbClr>
              </a:gs>
              <a:gs pos="100000">
                <a:srgbClr val="FFFF66"/>
              </a:gs>
            </a:gsLst>
            <a:lin ang="5400000" scaled="1"/>
          </a:gradFill>
          <a:ln w="9525">
            <a:solidFill>
              <a:schemeClr val="tx1"/>
            </a:solidFill>
            <a:miter lim="800000"/>
            <a:headEnd/>
            <a:tailEnd/>
          </a:ln>
          <a:effectLst>
            <a:outerShdw dist="71842" dir="18900000" algn="ctr" rotWithShape="0">
              <a:schemeClr val="tx1">
                <a:alpha val="50000"/>
              </a:schemeClr>
            </a:outerShdw>
          </a:effectLst>
        </p:spPr>
        <p:txBody>
          <a:bodyPr wrap="none" anchor="ctr"/>
          <a:lstStyle/>
          <a:p>
            <a:endParaRPr lang="en-US"/>
          </a:p>
        </p:txBody>
      </p:sp>
      <p:sp>
        <p:nvSpPr>
          <p:cNvPr id="6149" name="Text Box 5"/>
          <p:cNvSpPr txBox="1">
            <a:spLocks noChangeArrowheads="1"/>
          </p:cNvSpPr>
          <p:nvPr/>
        </p:nvSpPr>
        <p:spPr bwMode="auto">
          <a:xfrm>
            <a:off x="2813050" y="5154613"/>
            <a:ext cx="3060700" cy="701675"/>
          </a:xfrm>
          <a:prstGeom prst="rect">
            <a:avLst/>
          </a:prstGeom>
          <a:noFill/>
          <a:ln w="9525">
            <a:noFill/>
            <a:miter lim="800000"/>
            <a:headEnd/>
            <a:tailEnd/>
          </a:ln>
          <a:effectLst/>
        </p:spPr>
        <p:txBody>
          <a:bodyPr wrap="none">
            <a:spAutoFit/>
          </a:bodyPr>
          <a:lstStyle/>
          <a:p>
            <a:r>
              <a:rPr lang="en-US" sz="4000" b="1">
                <a:solidFill>
                  <a:srgbClr val="FF0000"/>
                </a:solidFill>
                <a:effectLst>
                  <a:outerShdw blurRad="38100" dist="38100" dir="2700000" algn="tl">
                    <a:srgbClr val="000000"/>
                  </a:outerShdw>
                </a:effectLst>
                <a:latin typeface="Arial" charset="0"/>
              </a:rPr>
              <a:t>KOMPETEN</a:t>
            </a:r>
          </a:p>
        </p:txBody>
      </p:sp>
      <p:pic>
        <p:nvPicPr>
          <p:cNvPr id="6150" name="Picture 6" descr="a_104s.gif (10898 bytes)"/>
          <p:cNvPicPr>
            <a:picLocks noChangeAspect="1" noChangeArrowheads="1" noCrop="1"/>
          </p:cNvPicPr>
          <p:nvPr/>
        </p:nvPicPr>
        <p:blipFill>
          <a:blip r:embed="rId2"/>
          <a:srcRect/>
          <a:stretch>
            <a:fillRect/>
          </a:stretch>
        </p:blipFill>
        <p:spPr bwMode="auto">
          <a:xfrm>
            <a:off x="6400800" y="1752600"/>
            <a:ext cx="522288" cy="609600"/>
          </a:xfrm>
          <a:prstGeom prst="rect">
            <a:avLst/>
          </a:prstGeom>
          <a:noFill/>
        </p:spPr>
      </p:pic>
      <p:sp>
        <p:nvSpPr>
          <p:cNvPr id="6151" name="Rectangle 7"/>
          <p:cNvSpPr>
            <a:spLocks noChangeArrowheads="1"/>
          </p:cNvSpPr>
          <p:nvPr/>
        </p:nvSpPr>
        <p:spPr bwMode="auto">
          <a:xfrm>
            <a:off x="584200" y="114300"/>
            <a:ext cx="8458200" cy="457200"/>
          </a:xfrm>
          <a:prstGeom prst="rect">
            <a:avLst/>
          </a:prstGeom>
          <a:noFill/>
          <a:ln w="9525">
            <a:noFill/>
            <a:miter lim="800000"/>
            <a:headEnd/>
            <a:tailEnd/>
          </a:ln>
          <a:effectLst/>
        </p:spPr>
        <p:txBody>
          <a:bodyPr anchor="ctr">
            <a:spAutoFit/>
          </a:bodyPr>
          <a:lstStyle/>
          <a:p>
            <a:pPr algn="r" eaLnBrk="1" hangingPunct="1"/>
            <a:r>
              <a:rPr lang="en-US" sz="2400" i="1">
                <a:solidFill>
                  <a:srgbClr val="009900"/>
                </a:solidFill>
                <a:latin typeface="Arial Black" pitchFamily="34" charset="0"/>
              </a:rPr>
              <a:t>KONSEP DASAR KOMPETENSI</a:t>
            </a:r>
            <a:endParaRPr lang="en-GB" sz="2400" i="1">
              <a:solidFill>
                <a:srgbClr val="009900"/>
              </a:solidFill>
              <a:latin typeface="Arial Black"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227</TotalTime>
  <Words>2111</Words>
  <Application>Microsoft Office PowerPoint</Application>
  <PresentationFormat>On-screen Show (4:3)</PresentationFormat>
  <Paragraphs>289</Paragraphs>
  <Slides>23</Slides>
  <Notes>5</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COMPETENCIES  AND COMITMENT IN ORGANIZATIONAL   </vt:lpstr>
      <vt:lpstr>LATAR BELAKANG</vt:lpstr>
      <vt:lpstr>Slide 3</vt:lpstr>
      <vt:lpstr>Apa itu kompetensi ? Hard  &amp;  Soft</vt:lpstr>
      <vt:lpstr>Slide 5</vt:lpstr>
      <vt:lpstr>Slide 6</vt:lpstr>
      <vt:lpstr>Slide 7</vt:lpstr>
      <vt:lpstr>Slide 8</vt:lpstr>
      <vt:lpstr>Slide 9</vt:lpstr>
      <vt:lpstr>Slide 10</vt:lpstr>
      <vt:lpstr>Kompetensi Inti  (CoreCompetency)</vt:lpstr>
      <vt:lpstr>Mengapa Kompetensi ?</vt:lpstr>
      <vt:lpstr>Slide 13</vt:lpstr>
      <vt:lpstr>Slide 14</vt:lpstr>
      <vt:lpstr>Slide 15</vt:lpstr>
      <vt:lpstr>Slide 16</vt:lpstr>
      <vt:lpstr>Slide 17</vt:lpstr>
      <vt:lpstr>                  Karakteristik Kompetensi </vt:lpstr>
      <vt:lpstr>Slide 19</vt:lpstr>
      <vt:lpstr>Slide 20</vt:lpstr>
      <vt:lpstr>Slide 21</vt:lpstr>
      <vt:lpstr>Slide 22</vt:lpstr>
      <vt:lpstr>Slide 23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LATAR BELAKANG</dc:title>
  <dc:creator/>
  <cp:lastModifiedBy>Universitas Komputer Indonesia</cp:lastModifiedBy>
  <cp:revision>32</cp:revision>
  <dcterms:created xsi:type="dcterms:W3CDTF">2006-08-16T00:00:00Z</dcterms:created>
  <dcterms:modified xsi:type="dcterms:W3CDTF">2010-04-20T13:43:55Z</dcterms:modified>
</cp:coreProperties>
</file>