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0" r:id="rId10"/>
    <p:sldId id="271" r:id="rId11"/>
    <p:sldId id="272" r:id="rId12"/>
    <p:sldId id="27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8805511B-7EE4-475A-A55C-1C95F326B6F5}" type="datetimeFigureOut">
              <a:rPr lang="en-US"/>
              <a:pPr>
                <a:defRPr/>
              </a:pPr>
              <a:t>12/24/2009</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3679B9B2-FD67-4250-BE49-BDEE20CC732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C01FC99-A2C8-4848-98A0-87F0B8E1C83A}" type="datetimeFigureOut">
              <a:rPr lang="en-US"/>
              <a:pPr>
                <a:defRPr/>
              </a:pPr>
              <a:t>12/24/2009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C468206-F732-4D4F-AEF3-A72504E062B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2"/>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C296A1D5-87AF-41B6-9946-1578EFD663F8}" type="datetimeFigureOut">
              <a:rPr lang="en-US"/>
              <a:pPr>
                <a:defRPr/>
              </a:pPr>
              <a:t>12/24/2009</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4E117D35-DC9C-47A3-971F-63676A350F7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DC126B1-8383-44EF-B276-6289BEE6A454}" type="datetimeFigureOut">
              <a:rPr lang="en-US"/>
              <a:pPr>
                <a:defRPr/>
              </a:pPr>
              <a:t>12/24/2009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6BB88EC-096E-495C-87AC-E54E712064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174DC788-5466-442D-8EC4-F0ED1A8FA9D1}" type="datetimeFigureOut">
              <a:rPr lang="en-US"/>
              <a:pPr>
                <a:defRPr/>
              </a:pPr>
              <a:t>12/24/2009</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6C7D9946-2C87-409F-A9C5-BAC4272C3F06}"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B065C8B3-0864-476C-9A85-A86A4F2946FC}" type="datetimeFigureOut">
              <a:rPr lang="en-US"/>
              <a:pPr>
                <a:defRPr/>
              </a:pPr>
              <a:t>12/24/2009</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A90DE1F9-8FB9-4D12-8609-C9D73603AFCF}"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F95AD77B-6144-42AF-903F-CB8E20CDAF14}" type="datetimeFigureOut">
              <a:rPr lang="en-US"/>
              <a:pPr>
                <a:defRPr/>
              </a:pPr>
              <a:t>12/24/2009</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9A291CB2-8DF2-4C81-9CC1-BE528E44D3E5}"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2335DCF5-C24F-4858-A621-1883538E789D}" type="datetimeFigureOut">
              <a:rPr lang="en-US"/>
              <a:pPr>
                <a:defRPr/>
              </a:pPr>
              <a:t>12/24/2009</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B7BC56C7-785A-42F3-8D18-D7A9940954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5181779-48EF-4C5B-88BC-85395CEB9BFE}" type="datetimeFigureOut">
              <a:rPr lang="en-US"/>
              <a:pPr>
                <a:defRPr/>
              </a:pPr>
              <a:t>12/24/2009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9AAE4985-33F3-450D-A496-83D8986205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CA4D31B-6A52-4CB2-9CB4-FF5271545B08}" type="datetimeFigureOut">
              <a:rPr lang="en-US"/>
              <a:pPr>
                <a:defRPr/>
              </a:pPr>
              <a:t>12/24/2009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DD2648-FB68-4E54-910F-FFD79789090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A676572D-68EF-450A-9B9A-422E8C0AAFFA}" type="datetimeFigureOut">
              <a:rPr lang="en-US"/>
              <a:pPr>
                <a:defRPr/>
              </a:pPr>
              <a:t>12/24/2009</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FE07F657-FC93-406E-A805-A3FE1A5E4DC7}"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smtClean="0">
                <a:solidFill>
                  <a:schemeClr val="tx2"/>
                </a:solidFill>
              </a:defRPr>
            </a:lvl1pPr>
          </a:lstStyle>
          <a:p>
            <a:pPr>
              <a:defRPr/>
            </a:pPr>
            <a:fld id="{FF37441E-E01D-4C2B-A3CF-214B808F2044}" type="datetimeFigureOut">
              <a:rPr lang="en-US"/>
              <a:pPr>
                <a:defRPr/>
              </a:pPr>
              <a:t>12/24/2009</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smtClean="0">
                <a:solidFill>
                  <a:srgbClr val="FFFFFF"/>
                </a:solidFill>
              </a:defRPr>
            </a:lvl1pPr>
          </a:lstStyle>
          <a:p>
            <a:pPr>
              <a:defRPr/>
            </a:pPr>
            <a:fld id="{2F0B6D8C-AFBE-4B76-BC57-4CF127C793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0" r:id="rId6"/>
    <p:sldLayoutId id="2147483687" r:id="rId7"/>
    <p:sldLayoutId id="2147483681" r:id="rId8"/>
    <p:sldLayoutId id="2147483688" r:id="rId9"/>
    <p:sldLayoutId id="2147483682" r:id="rId10"/>
    <p:sldLayoutId id="2147483689"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a:bodyPr>
          <a:lstStyle/>
          <a:p>
            <a:pPr fontAlgn="auto">
              <a:spcAft>
                <a:spcPts val="0"/>
              </a:spcAft>
              <a:defRPr/>
            </a:pPr>
            <a:r>
              <a:rPr lang="en-US" smtClean="0"/>
              <a:t>Kode Hamming</a:t>
            </a:r>
          </a:p>
        </p:txBody>
      </p:sp>
      <p:sp>
        <p:nvSpPr>
          <p:cNvPr id="9219" name="Subtitle 2"/>
          <p:cNvSpPr>
            <a:spLocks noGrp="1"/>
          </p:cNvSpPr>
          <p:nvPr>
            <p:ph type="subTitle" idx="1"/>
          </p:nvPr>
        </p:nvSpPr>
        <p:spPr>
          <a:xfrm>
            <a:off x="2362200" y="6049963"/>
            <a:ext cx="6705600" cy="685800"/>
          </a:xfrm>
        </p:spPr>
        <p:txBody>
          <a:bodyPr/>
          <a:lstStyle/>
          <a:p>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a:xfrm>
            <a:off x="612775" y="228600"/>
            <a:ext cx="8153400" cy="990600"/>
          </a:xfrm>
        </p:spPr>
        <p:txBody>
          <a:bodyPr>
            <a:normAutofit/>
          </a:bodyPr>
          <a:lstStyle/>
          <a:p>
            <a:pPr fontAlgn="auto">
              <a:spcAft>
                <a:spcPts val="0"/>
              </a:spcAft>
              <a:defRPr/>
            </a:pPr>
            <a:r>
              <a:rPr lang="en-US" altLang="ko-KR" dirty="0" err="1" smtClean="0">
                <a:solidFill>
                  <a:srgbClr val="000000"/>
                </a:solidFill>
                <a:effectLst>
                  <a:outerShdw blurRad="38100" dist="38100" dir="2700000" algn="tl">
                    <a:srgbClr val="FFFFFF"/>
                  </a:outerShdw>
                </a:effectLst>
              </a:rPr>
              <a:t>Contoh</a:t>
            </a:r>
            <a:r>
              <a:rPr lang="en-US" altLang="ko-KR" dirty="0" smtClean="0">
                <a:solidFill>
                  <a:srgbClr val="000000"/>
                </a:solidFill>
                <a:effectLst>
                  <a:outerShdw blurRad="38100" dist="38100" dir="2700000" algn="tl">
                    <a:srgbClr val="FFFFFF"/>
                  </a:outerShdw>
                </a:effectLst>
              </a:rPr>
              <a:t> Error Correction(cont’d)</a:t>
            </a:r>
          </a:p>
        </p:txBody>
      </p:sp>
      <p:sp>
        <p:nvSpPr>
          <p:cNvPr id="18435" name="Rectangle 3"/>
          <p:cNvSpPr>
            <a:spLocks noGrp="1" noChangeArrowheads="1"/>
          </p:cNvSpPr>
          <p:nvPr>
            <p:ph sz="quarter" idx="1"/>
          </p:nvPr>
        </p:nvSpPr>
        <p:spPr>
          <a:xfrm>
            <a:off x="612775" y="1600200"/>
            <a:ext cx="8153400" cy="4495800"/>
          </a:xfrm>
        </p:spPr>
        <p:txBody>
          <a:bodyPr/>
          <a:lstStyle/>
          <a:p>
            <a:r>
              <a:rPr lang="en-US" altLang="ko-KR" smtClean="0">
                <a:solidFill>
                  <a:srgbClr val="000000"/>
                </a:solidFill>
                <a:cs typeface="HY얕은샘물M"/>
              </a:rPr>
              <a:t>Error Detection and Correction</a:t>
            </a:r>
          </a:p>
        </p:txBody>
      </p:sp>
      <p:pic>
        <p:nvPicPr>
          <p:cNvPr id="18436" name="Picture 8"/>
          <p:cNvPicPr>
            <a:picLocks noChangeAspect="1" noChangeArrowheads="1"/>
          </p:cNvPicPr>
          <p:nvPr/>
        </p:nvPicPr>
        <p:blipFill>
          <a:blip r:embed="rId2"/>
          <a:srcRect/>
          <a:stretch>
            <a:fillRect/>
          </a:stretch>
        </p:blipFill>
        <p:spPr bwMode="auto">
          <a:xfrm>
            <a:off x="280988" y="2743200"/>
            <a:ext cx="8582025" cy="1641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1026"/>
          <p:cNvSpPr>
            <a:spLocks noGrp="1" noChangeArrowheads="1"/>
          </p:cNvSpPr>
          <p:nvPr>
            <p:ph type="title"/>
          </p:nvPr>
        </p:nvSpPr>
        <p:spPr>
          <a:xfrm>
            <a:off x="612775" y="228600"/>
            <a:ext cx="8153400" cy="990600"/>
          </a:xfrm>
        </p:spPr>
        <p:txBody>
          <a:bodyPr>
            <a:normAutofit/>
          </a:bodyPr>
          <a:lstStyle/>
          <a:p>
            <a:pPr fontAlgn="auto">
              <a:spcAft>
                <a:spcPts val="0"/>
              </a:spcAft>
              <a:defRPr/>
            </a:pPr>
            <a:r>
              <a:rPr lang="en-US" altLang="ko-KR" smtClean="0">
                <a:solidFill>
                  <a:srgbClr val="000000"/>
                </a:solidFill>
                <a:effectLst>
                  <a:outerShdw blurRad="38100" dist="38100" dir="2700000" algn="tl">
                    <a:srgbClr val="FFFFFF"/>
                  </a:outerShdw>
                </a:effectLst>
              </a:rPr>
              <a:t>Error Correction(cont’d)</a:t>
            </a:r>
          </a:p>
        </p:txBody>
      </p:sp>
      <p:sp>
        <p:nvSpPr>
          <p:cNvPr id="19459" name="Rectangle 1027"/>
          <p:cNvSpPr>
            <a:spLocks noGrp="1" noChangeArrowheads="1"/>
          </p:cNvSpPr>
          <p:nvPr>
            <p:ph sz="quarter" idx="1"/>
          </p:nvPr>
        </p:nvSpPr>
        <p:spPr>
          <a:xfrm>
            <a:off x="280988" y="1714500"/>
            <a:ext cx="3165475" cy="5334000"/>
          </a:xfrm>
        </p:spPr>
        <p:txBody>
          <a:bodyPr/>
          <a:lstStyle/>
          <a:p>
            <a:r>
              <a:rPr lang="en-US" altLang="ko-KR" smtClean="0">
                <a:solidFill>
                  <a:srgbClr val="000000"/>
                </a:solidFill>
                <a:cs typeface="HY얕은샘물M"/>
              </a:rPr>
              <a:t>Error detection using Hamming Code</a:t>
            </a:r>
            <a:endParaRPr lang="en-US" altLang="ko-KR" smtClean="0">
              <a:cs typeface="HY얕은샘물M"/>
            </a:endParaRPr>
          </a:p>
        </p:txBody>
      </p:sp>
      <p:pic>
        <p:nvPicPr>
          <p:cNvPr id="19460" name="Picture 1029"/>
          <p:cNvPicPr>
            <a:picLocks noChangeAspect="1" noChangeArrowheads="1"/>
          </p:cNvPicPr>
          <p:nvPr/>
        </p:nvPicPr>
        <p:blipFill>
          <a:blip r:embed="rId2"/>
          <a:srcRect/>
          <a:stretch>
            <a:fillRect/>
          </a:stretch>
        </p:blipFill>
        <p:spPr bwMode="auto">
          <a:xfrm>
            <a:off x="4219575" y="1600200"/>
            <a:ext cx="4021138"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title"/>
          </p:nvPr>
        </p:nvSpPr>
        <p:spPr>
          <a:xfrm>
            <a:off x="612775" y="228600"/>
            <a:ext cx="8153400" cy="990600"/>
          </a:xfrm>
        </p:spPr>
        <p:txBody>
          <a:bodyPr>
            <a:normAutofit/>
          </a:bodyPr>
          <a:lstStyle/>
          <a:p>
            <a:pPr fontAlgn="auto">
              <a:spcAft>
                <a:spcPts val="0"/>
              </a:spcAft>
              <a:defRPr/>
            </a:pPr>
            <a:r>
              <a:rPr lang="en-US" altLang="ko-KR" smtClean="0">
                <a:solidFill>
                  <a:srgbClr val="000000"/>
                </a:solidFill>
                <a:effectLst>
                  <a:outerShdw blurRad="38100" dist="38100" dir="2700000" algn="tl">
                    <a:srgbClr val="FFFFFF"/>
                  </a:outerShdw>
                </a:effectLst>
              </a:rPr>
              <a:t>Error Correction(cont’d)</a:t>
            </a:r>
          </a:p>
        </p:txBody>
      </p:sp>
      <p:sp>
        <p:nvSpPr>
          <p:cNvPr id="20483" name="Rectangle 3"/>
          <p:cNvSpPr>
            <a:spLocks noGrp="1" noChangeArrowheads="1"/>
          </p:cNvSpPr>
          <p:nvPr>
            <p:ph sz="quarter" idx="1"/>
          </p:nvPr>
        </p:nvSpPr>
        <p:spPr>
          <a:xfrm>
            <a:off x="612775" y="1600200"/>
            <a:ext cx="8153400" cy="4495800"/>
          </a:xfrm>
        </p:spPr>
        <p:txBody>
          <a:bodyPr/>
          <a:lstStyle/>
          <a:p>
            <a:r>
              <a:rPr lang="en-US" altLang="ko-KR" smtClean="0">
                <a:solidFill>
                  <a:srgbClr val="000000"/>
                </a:solidFill>
                <a:cs typeface="HY얕은샘물M"/>
              </a:rPr>
              <a:t>Multiple-Bit Error Correction</a:t>
            </a:r>
          </a:p>
          <a:p>
            <a:pPr lvl="1"/>
            <a:r>
              <a:rPr lang="en-US" altLang="ko-KR" smtClean="0">
                <a:solidFill>
                  <a:srgbClr val="000000"/>
                </a:solidFill>
                <a:cs typeface="HY얕은샘물M"/>
              </a:rPr>
              <a:t> redundancy bits calculated on overlapping sets of data units can also be used to correct multiple-bit errors.</a:t>
            </a:r>
          </a:p>
          <a:p>
            <a:pPr lvl="1">
              <a:buFont typeface="Wingdings" pitchFamily="2" charset="2"/>
              <a:buNone/>
            </a:pPr>
            <a:r>
              <a:rPr lang="en-US" altLang="ko-KR" smtClean="0">
                <a:cs typeface="HY얕은샘물M"/>
              </a:rPr>
              <a:t>Ex) to correct double-bit errors, we must take into consideration that two bits can be a combination of any two bits in the entire sequence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endParaRPr lang="en-US" smtClean="0"/>
          </a:p>
        </p:txBody>
      </p:sp>
      <p:sp>
        <p:nvSpPr>
          <p:cNvPr id="10243" name="Content Placeholder 2"/>
          <p:cNvSpPr>
            <a:spLocks noGrp="1"/>
          </p:cNvSpPr>
          <p:nvPr>
            <p:ph sz="quarter" idx="1"/>
          </p:nvPr>
        </p:nvSpPr>
        <p:spPr>
          <a:xfrm>
            <a:off x="612775" y="1600200"/>
            <a:ext cx="8153400" cy="4495800"/>
          </a:xfrm>
        </p:spPr>
        <p:txBody>
          <a:bodyPr/>
          <a:lstStyle/>
          <a:p>
            <a:r>
              <a:rPr lang="en-US" smtClean="0"/>
              <a:t>Kode Hamming merupakan kode non-trivial untuk koreksi kesalahan yang pertama kali diperkenalkan.</a:t>
            </a:r>
          </a:p>
          <a:p>
            <a:r>
              <a:rPr lang="en-US" smtClean="0"/>
              <a:t>Kode ini dan variansinya telah lama digunakan untuk kontrol kesalahan pada sistem komunikasi digital.</a:t>
            </a:r>
          </a:p>
          <a:p>
            <a:r>
              <a:rPr lang="en-US" smtClean="0"/>
              <a:t>Kode Hamming biner dapat direpresentasikan dalam bentuk persamaan:</a:t>
            </a:r>
          </a:p>
          <a:p>
            <a:pPr>
              <a:buFont typeface="Arial" pitchFamily="34" charset="0"/>
              <a:buNone/>
            </a:pPr>
            <a:r>
              <a:rPr lang="en-US" smtClean="0"/>
              <a:t>	(n,k) = (2</a:t>
            </a:r>
            <a:r>
              <a:rPr lang="en-US" baseline="30000" smtClean="0"/>
              <a:t>m</a:t>
            </a:r>
            <a:r>
              <a:rPr lang="en-US" smtClean="0"/>
              <a:t>-1, 2</a:t>
            </a:r>
            <a:r>
              <a:rPr lang="en-US" baseline="30000" smtClean="0"/>
              <a:t>m</a:t>
            </a:r>
            <a:r>
              <a:rPr lang="en-US" smtClean="0"/>
              <a:t>-1-m)</a:t>
            </a:r>
          </a:p>
          <a:p>
            <a:pPr>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r>
              <a:rPr lang="en-US" smtClean="0"/>
              <a:t> </a:t>
            </a:r>
          </a:p>
        </p:txBody>
      </p:sp>
      <p:sp>
        <p:nvSpPr>
          <p:cNvPr id="11267" name="Content Placeholder 2"/>
          <p:cNvSpPr>
            <a:spLocks noGrp="1"/>
          </p:cNvSpPr>
          <p:nvPr>
            <p:ph sz="quarter" idx="1"/>
          </p:nvPr>
        </p:nvSpPr>
        <p:spPr>
          <a:xfrm>
            <a:off x="612775" y="1600200"/>
            <a:ext cx="8153400" cy="4495800"/>
          </a:xfrm>
        </p:spPr>
        <p:txBody>
          <a:bodyPr/>
          <a:lstStyle/>
          <a:p>
            <a:r>
              <a:rPr lang="en-US" smtClean="0"/>
              <a:t>Contoh:</a:t>
            </a:r>
          </a:p>
          <a:p>
            <a:pPr>
              <a:buFont typeface="Arial" pitchFamily="34" charset="0"/>
              <a:buNone/>
            </a:pPr>
            <a:r>
              <a:rPr lang="en-US" smtClean="0"/>
              <a:t>	jika m = jumlah paritas = 3</a:t>
            </a:r>
          </a:p>
          <a:p>
            <a:pPr>
              <a:buFont typeface="Arial" pitchFamily="34" charset="0"/>
              <a:buNone/>
            </a:pPr>
            <a:r>
              <a:rPr lang="en-US" smtClean="0"/>
              <a:t>	k = jumlah data = 4</a:t>
            </a:r>
          </a:p>
          <a:p>
            <a:pPr>
              <a:buFont typeface="Arial" pitchFamily="34" charset="0"/>
              <a:buNone/>
            </a:pPr>
            <a:r>
              <a:rPr lang="en-US" smtClean="0"/>
              <a:t>	n = jumlah bit informasi yang membentuk n sandi = 7</a:t>
            </a:r>
          </a:p>
          <a:p>
            <a:pPr>
              <a:buFont typeface="Arial" pitchFamily="34" charset="0"/>
              <a:buNone/>
            </a:pPr>
            <a:r>
              <a:rPr lang="en-US" smtClean="0"/>
              <a:t>	maka kode Hamming nya adalah C (7,4) dengan dmin =3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r>
              <a:rPr lang="en-US" smtClean="0"/>
              <a:t>Forward Error Correction</a:t>
            </a:r>
          </a:p>
        </p:txBody>
      </p:sp>
      <p:sp>
        <p:nvSpPr>
          <p:cNvPr id="12291" name="Content Placeholder 2"/>
          <p:cNvSpPr>
            <a:spLocks noGrp="1"/>
          </p:cNvSpPr>
          <p:nvPr>
            <p:ph sz="quarter" idx="1"/>
          </p:nvPr>
        </p:nvSpPr>
        <p:spPr>
          <a:xfrm>
            <a:off x="612775" y="1600200"/>
            <a:ext cx="8153400" cy="4495800"/>
          </a:xfrm>
        </p:spPr>
        <p:txBody>
          <a:bodyPr/>
          <a:lstStyle/>
          <a:p>
            <a:r>
              <a:rPr lang="en-US" sz="2800" smtClean="0"/>
              <a:t>Error Correcting codes dinyatakan sebagai penerusan koreksi kesalahan untuk mengindikasikan bahwa pesawat penerima sedang mengoreksi kesalahan.</a:t>
            </a:r>
          </a:p>
          <a:p>
            <a:r>
              <a:rPr lang="en-US" sz="2800" smtClean="0"/>
              <a:t>Kode pendeteksi yang paling banyak digunakan  merupakan kode Hamming.</a:t>
            </a:r>
          </a:p>
          <a:p>
            <a:r>
              <a:rPr lang="en-US" sz="2800" smtClean="0"/>
              <a:t>Posisi bit-bit Hamming dinyatakan dalam 2</a:t>
            </a:r>
            <a:r>
              <a:rPr lang="en-US" sz="2800" baseline="30000" smtClean="0"/>
              <a:t>n</a:t>
            </a:r>
            <a:r>
              <a:rPr lang="en-US" sz="2800" smtClean="0"/>
              <a:t> dengan n bilangan bulat sehingga bit-bit Hamming akan berada dalam posisi 1, 2, 4, 8, 16, dst..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a:xfrm>
            <a:off x="612775" y="228600"/>
            <a:ext cx="8153400" cy="990600"/>
          </a:xfrm>
        </p:spPr>
        <p:txBody>
          <a:bodyPr rtlCol="0">
            <a:normAutofit/>
          </a:bodyPr>
          <a:lstStyle/>
          <a:p>
            <a:pPr fontAlgn="auto">
              <a:spcAft>
                <a:spcPts val="0"/>
              </a:spcAft>
              <a:defRPr/>
            </a:pPr>
            <a:r>
              <a:rPr lang="en-US" altLang="ko-KR" smtClean="0">
                <a:solidFill>
                  <a:srgbClr val="000000"/>
                </a:solidFill>
                <a:effectLst>
                  <a:outerShdw blurRad="38100" dist="38100" dir="2700000" algn="tl">
                    <a:srgbClr val="FFFFFF"/>
                  </a:outerShdw>
                </a:effectLst>
              </a:rPr>
              <a:t>Error Correction(cont’d)</a:t>
            </a:r>
          </a:p>
        </p:txBody>
      </p:sp>
      <p:sp>
        <p:nvSpPr>
          <p:cNvPr id="13315" name="Rectangle 3"/>
          <p:cNvSpPr>
            <a:spLocks noGrp="1" noChangeArrowheads="1"/>
          </p:cNvSpPr>
          <p:nvPr>
            <p:ph sz="quarter" idx="1"/>
          </p:nvPr>
        </p:nvSpPr>
        <p:spPr>
          <a:xfrm>
            <a:off x="612775" y="1600200"/>
            <a:ext cx="8153400" cy="4495800"/>
          </a:xfrm>
        </p:spPr>
        <p:txBody>
          <a:bodyPr/>
          <a:lstStyle/>
          <a:p>
            <a:pPr algn="just"/>
            <a:r>
              <a:rPr lang="en-US" altLang="ko-KR" smtClean="0">
                <a:solidFill>
                  <a:srgbClr val="000000"/>
                </a:solidFill>
                <a:cs typeface="맑은 고딕"/>
              </a:rPr>
              <a:t>Hamming Code</a:t>
            </a:r>
          </a:p>
          <a:p>
            <a:pPr algn="just">
              <a:buFont typeface="Wingdings" pitchFamily="2" charset="2"/>
              <a:buNone/>
            </a:pPr>
            <a:r>
              <a:rPr lang="en-US" altLang="ko-KR" smtClean="0">
                <a:solidFill>
                  <a:srgbClr val="000000"/>
                </a:solidFill>
                <a:cs typeface="맑은 고딕"/>
              </a:rPr>
              <a:t>	~ developed by R.W.Hamming</a:t>
            </a:r>
          </a:p>
          <a:p>
            <a:pPr algn="just"/>
            <a:r>
              <a:rPr lang="en-US" altLang="ko-KR" smtClean="0">
                <a:solidFill>
                  <a:srgbClr val="000000"/>
                </a:solidFill>
                <a:cs typeface="맑은 고딕"/>
              </a:rPr>
              <a:t>positions of redundancy bits in Hamming code</a:t>
            </a:r>
          </a:p>
        </p:txBody>
      </p:sp>
      <p:pic>
        <p:nvPicPr>
          <p:cNvPr id="13316" name="Picture 5"/>
          <p:cNvPicPr>
            <a:picLocks noChangeAspect="1" noChangeArrowheads="1"/>
          </p:cNvPicPr>
          <p:nvPr/>
        </p:nvPicPr>
        <p:blipFill>
          <a:blip r:embed="rId2"/>
          <a:srcRect/>
          <a:stretch>
            <a:fillRect/>
          </a:stretch>
        </p:blipFill>
        <p:spPr bwMode="auto">
          <a:xfrm>
            <a:off x="457200" y="3657600"/>
            <a:ext cx="8229600" cy="2700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sz="quarter" idx="1"/>
          </p:nvPr>
        </p:nvSpPr>
        <p:spPr>
          <a:xfrm>
            <a:off x="457200" y="457200"/>
            <a:ext cx="8229600" cy="6096000"/>
          </a:xfrm>
        </p:spPr>
        <p:txBody>
          <a:bodyPr/>
          <a:lstStyle/>
          <a:p>
            <a:pPr>
              <a:buFont typeface="Arial" pitchFamily="34" charset="0"/>
              <a:buNone/>
            </a:pPr>
            <a:r>
              <a:rPr lang="en-US" sz="1800" b="1" smtClean="0"/>
              <a:t>The key to the Hamming Code is the use of extra parity bits to allow the identification of a single error. Create the code word as follows: </a:t>
            </a:r>
          </a:p>
          <a:p>
            <a:pPr>
              <a:buFont typeface="Arial" pitchFamily="34" charset="0"/>
              <a:buNone/>
            </a:pPr>
            <a:endParaRPr lang="en-US" sz="1800" b="1" smtClean="0"/>
          </a:p>
          <a:p>
            <a:r>
              <a:rPr lang="en-US" sz="1600" b="1" smtClean="0"/>
              <a:t>Mark all bit positions that are powers of two as parity bits. (positions 1, 2, 4, 8, 16, 32, 64, etc.) </a:t>
            </a:r>
          </a:p>
          <a:p>
            <a:r>
              <a:rPr lang="en-US" sz="1600" b="1" smtClean="0"/>
              <a:t>All other bit positions are for the data to be encoded. (positions 3, 5, 6, 7, 9, 10, 11, 12, 13, 14, 15, 17, etc.) </a:t>
            </a:r>
          </a:p>
          <a:p>
            <a:r>
              <a:rPr lang="en-US" sz="1600" b="1" smtClean="0"/>
              <a:t>Each parity bit calculates the parity for some of the bits in the code word. The position of the parity bit determines the sequence of bits that it alternately checks and skips. </a:t>
            </a:r>
          </a:p>
          <a:p>
            <a:pPr>
              <a:buFont typeface="Arial" pitchFamily="34" charset="0"/>
              <a:buNone/>
            </a:pPr>
            <a:r>
              <a:rPr lang="en-US" sz="1600" b="1" smtClean="0"/>
              <a:t/>
            </a:r>
            <a:br>
              <a:rPr lang="en-US" sz="1600" b="1" smtClean="0"/>
            </a:br>
            <a:r>
              <a:rPr lang="en-US" sz="1600" b="1" smtClean="0"/>
              <a:t>Position 1: check 1 bit, skip 1 bit, check 1 bit, skip 1 bit, etc. (1,3,5,7,9,11,13,15,...)</a:t>
            </a:r>
            <a:br>
              <a:rPr lang="en-US" sz="1600" b="1" smtClean="0"/>
            </a:br>
            <a:r>
              <a:rPr lang="en-US" sz="1600" b="1" smtClean="0"/>
              <a:t>Position 2: check 2 bits, skip 2 bits, check 2 bits, skip 2 bits, etc. (2,3,6,7,10,11,14,15,...)</a:t>
            </a:r>
            <a:br>
              <a:rPr lang="en-US" sz="1600" b="1" smtClean="0"/>
            </a:br>
            <a:r>
              <a:rPr lang="en-US" sz="1600" b="1" smtClean="0"/>
              <a:t>Position 4: check 4 bits, skip 4 bits, check 4 bits, skip 4 bits, etc. (4,5,6,7,12,13,14,15,20,21,22,23,...)</a:t>
            </a:r>
            <a:br>
              <a:rPr lang="en-US" sz="1600" b="1" smtClean="0"/>
            </a:br>
            <a:r>
              <a:rPr lang="en-US" sz="1600" b="1" smtClean="0"/>
              <a:t>Position 8: check 8 bits, skip 8 bits, check 8 bits, skip 8 bits, etc. (8-15,24-31,40-47,...)</a:t>
            </a:r>
            <a:br>
              <a:rPr lang="en-US" sz="1600" b="1" smtClean="0"/>
            </a:br>
            <a:r>
              <a:rPr lang="en-US" sz="1600" b="1" smtClean="0"/>
              <a:t>Position 16: check 16 bits, skip 16 bits, check 16 bits, skip 16 bits, etc. (16-31,48-63,80-95,...)</a:t>
            </a:r>
            <a:br>
              <a:rPr lang="en-US" sz="1600" b="1" smtClean="0"/>
            </a:br>
            <a:r>
              <a:rPr lang="en-US" sz="1600" b="1" smtClean="0"/>
              <a:t>Position 32: check 32 bits, skip 32 bits, check 32 bits, skip 32 bits, etc. (32-63,96-127,160-191,...)</a:t>
            </a:r>
            <a:br>
              <a:rPr lang="en-US" sz="1600" b="1" smtClean="0"/>
            </a:br>
            <a:r>
              <a:rPr lang="en-US" sz="1600" b="1" smtClean="0"/>
              <a:t>etc. </a:t>
            </a:r>
          </a:p>
          <a:p>
            <a:r>
              <a:rPr lang="en-US" sz="1600" b="1" smtClean="0"/>
              <a:t>Set a parity bit to 1 if the total number of ones in the positions it checks is odd. Set a parity bit to 0 if the total number of ones in the positions it checks is even. </a:t>
            </a:r>
          </a:p>
          <a:p>
            <a:endParaRPr lang="en-US" sz="1600" b="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3" descr="untitled.JPG"/>
          <p:cNvPicPr>
            <a:picLocks noGrp="1" noChangeAspect="1"/>
          </p:cNvPicPr>
          <p:nvPr>
            <p:ph sz="quarter" idx="1"/>
          </p:nvPr>
        </p:nvPicPr>
        <p:blipFill>
          <a:blip r:embed="rId2"/>
          <a:srcRect/>
          <a:stretch>
            <a:fillRect/>
          </a:stretch>
        </p:blipFill>
        <p:spPr>
          <a:xfrm>
            <a:off x="1641475" y="1943100"/>
            <a:ext cx="6096000" cy="38100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1"/>
          </p:nvPr>
        </p:nvSpPr>
        <p:spPr>
          <a:xfrm>
            <a:off x="228600" y="1828800"/>
            <a:ext cx="8686800" cy="4525963"/>
          </a:xfrm>
        </p:spPr>
        <p:txBody>
          <a:bodyPr>
            <a:normAutofit fontScale="92500" lnSpcReduction="20000"/>
          </a:bodyPr>
          <a:lstStyle/>
          <a:p>
            <a:pPr marL="320040" indent="-320040" fontAlgn="auto">
              <a:spcAft>
                <a:spcPts val="0"/>
              </a:spcAft>
              <a:buFont typeface="Arial" pitchFamily="34" charset="0"/>
              <a:buNone/>
              <a:defRPr/>
            </a:pPr>
            <a:r>
              <a:rPr lang="en-US" sz="2000" dirty="0" smtClean="0"/>
              <a:t>Example:</a:t>
            </a:r>
          </a:p>
          <a:p>
            <a:pPr marL="320040" indent="-320040" fontAlgn="auto">
              <a:spcAft>
                <a:spcPts val="0"/>
              </a:spcAft>
              <a:buFont typeface="Arial" pitchFamily="34" charset="0"/>
              <a:buNone/>
              <a:defRPr/>
            </a:pPr>
            <a:r>
              <a:rPr lang="en-US" sz="2000" dirty="0" smtClean="0"/>
              <a:t>A byte of data: </a:t>
            </a:r>
            <a:r>
              <a:rPr lang="en-US" sz="2000" b="1" dirty="0" smtClean="0">
                <a:solidFill>
                  <a:srgbClr val="00B0F0"/>
                </a:solidFill>
              </a:rPr>
              <a:t>10011010 </a:t>
            </a:r>
            <a:r>
              <a:rPr lang="en-US" sz="2000" dirty="0" smtClean="0"/>
              <a:t> </a:t>
            </a:r>
          </a:p>
          <a:p>
            <a:pPr marL="320040" indent="-320040" fontAlgn="auto">
              <a:spcAft>
                <a:spcPts val="0"/>
              </a:spcAft>
              <a:buFont typeface="Arial" pitchFamily="34" charset="0"/>
              <a:buNone/>
              <a:defRPr/>
            </a:pPr>
            <a:r>
              <a:rPr lang="en-US" sz="2000" dirty="0" smtClean="0"/>
              <a:t>Create the data word, leaving spaces for the parity bits: _ _ </a:t>
            </a:r>
            <a:r>
              <a:rPr lang="en-US" sz="2000" b="1" dirty="0" smtClean="0">
                <a:solidFill>
                  <a:srgbClr val="00B0F0"/>
                </a:solidFill>
              </a:rPr>
              <a:t>1</a:t>
            </a:r>
            <a:r>
              <a:rPr lang="en-US" sz="2000" dirty="0" smtClean="0"/>
              <a:t> _ 0 0 </a:t>
            </a:r>
            <a:r>
              <a:rPr lang="en-US" sz="2000" b="1" dirty="0" smtClean="0">
                <a:solidFill>
                  <a:srgbClr val="00B0F0"/>
                </a:solidFill>
              </a:rPr>
              <a:t>1</a:t>
            </a:r>
            <a:r>
              <a:rPr lang="en-US" sz="2000" dirty="0" smtClean="0"/>
              <a:t> _ </a:t>
            </a:r>
            <a:r>
              <a:rPr lang="en-US" sz="2000" b="1" dirty="0" smtClean="0">
                <a:solidFill>
                  <a:srgbClr val="00B0F0"/>
                </a:solidFill>
              </a:rPr>
              <a:t>1 0 1 0</a:t>
            </a:r>
          </a:p>
          <a:p>
            <a:pPr marL="320040" indent="-320040" fontAlgn="auto">
              <a:spcAft>
                <a:spcPts val="0"/>
              </a:spcAft>
              <a:buFont typeface="Arial" pitchFamily="34" charset="0"/>
              <a:buNone/>
              <a:defRPr/>
            </a:pPr>
            <a:r>
              <a:rPr lang="en-US" sz="2000" dirty="0" smtClean="0"/>
              <a:t>Calculate the parity for each parity bit (a ? represents the bit position being set): </a:t>
            </a:r>
          </a:p>
          <a:p>
            <a:pPr marL="320040" indent="-320040" fontAlgn="auto">
              <a:spcAft>
                <a:spcPts val="0"/>
              </a:spcAft>
              <a:buFont typeface="Wingdings"/>
              <a:buChar char=""/>
              <a:defRPr/>
            </a:pPr>
            <a:r>
              <a:rPr lang="en-US" sz="2000" dirty="0" smtClean="0"/>
              <a:t>Position 1 checks bits 1,3,5,7,9,11: </a:t>
            </a:r>
            <a:r>
              <a:rPr lang="en-US" sz="2000" b="1" dirty="0" smtClean="0"/>
              <a:t/>
            </a:r>
            <a:br>
              <a:rPr lang="en-US" sz="2000" b="1" dirty="0" smtClean="0"/>
            </a:br>
            <a:r>
              <a:rPr lang="en-US" sz="2000" b="1" dirty="0" smtClean="0">
                <a:solidFill>
                  <a:srgbClr val="FF0000"/>
                </a:solidFill>
              </a:rPr>
              <a:t>?</a:t>
            </a:r>
            <a:r>
              <a:rPr lang="en-US" sz="2000" dirty="0" smtClean="0"/>
              <a:t> _ </a:t>
            </a:r>
            <a:r>
              <a:rPr lang="en-US" sz="2000" b="1" dirty="0" smtClean="0">
                <a:solidFill>
                  <a:srgbClr val="FF0000"/>
                </a:solidFill>
              </a:rPr>
              <a:t>1</a:t>
            </a:r>
            <a:r>
              <a:rPr lang="en-US" sz="2000" dirty="0" smtClean="0"/>
              <a:t> _ </a:t>
            </a:r>
            <a:r>
              <a:rPr lang="en-US" sz="2000" b="1" dirty="0" smtClean="0">
                <a:solidFill>
                  <a:srgbClr val="FF0000"/>
                </a:solidFill>
              </a:rPr>
              <a:t>0</a:t>
            </a:r>
            <a:r>
              <a:rPr lang="en-US" sz="2000" dirty="0" smtClean="0"/>
              <a:t> 0 </a:t>
            </a:r>
            <a:r>
              <a:rPr lang="en-US" sz="2000" b="1" dirty="0" smtClean="0">
                <a:solidFill>
                  <a:srgbClr val="FF0000"/>
                </a:solidFill>
              </a:rPr>
              <a:t>1</a:t>
            </a:r>
            <a:r>
              <a:rPr lang="en-US" sz="2000" dirty="0" smtClean="0"/>
              <a:t> _ </a:t>
            </a:r>
            <a:r>
              <a:rPr lang="en-US" sz="2000" b="1" dirty="0" smtClean="0">
                <a:solidFill>
                  <a:srgbClr val="FF0000"/>
                </a:solidFill>
              </a:rPr>
              <a:t>1</a:t>
            </a:r>
            <a:r>
              <a:rPr lang="en-US" sz="2000" dirty="0" smtClean="0"/>
              <a:t> 0 </a:t>
            </a:r>
            <a:r>
              <a:rPr lang="en-US" sz="2000" b="1" dirty="0" smtClean="0">
                <a:solidFill>
                  <a:srgbClr val="FF0000"/>
                </a:solidFill>
              </a:rPr>
              <a:t>1</a:t>
            </a:r>
            <a:r>
              <a:rPr lang="en-US" sz="2000" dirty="0" smtClean="0"/>
              <a:t> 0. Even parity so set position 1 to a 0: </a:t>
            </a:r>
            <a:r>
              <a:rPr lang="en-US" sz="2000" b="1" dirty="0" smtClean="0"/>
              <a:t>0</a:t>
            </a:r>
            <a:r>
              <a:rPr lang="en-US" sz="2000" dirty="0" smtClean="0"/>
              <a:t> _ </a:t>
            </a:r>
            <a:r>
              <a:rPr lang="en-US" sz="2000" b="1" dirty="0" smtClean="0"/>
              <a:t>1</a:t>
            </a:r>
            <a:r>
              <a:rPr lang="en-US" sz="2000" dirty="0" smtClean="0"/>
              <a:t> _ </a:t>
            </a:r>
            <a:r>
              <a:rPr lang="en-US" sz="2000" b="1" dirty="0" smtClean="0"/>
              <a:t>0</a:t>
            </a:r>
            <a:r>
              <a:rPr lang="en-US" sz="2000" dirty="0" smtClean="0"/>
              <a:t> 0 </a:t>
            </a:r>
            <a:r>
              <a:rPr lang="en-US" sz="2000" b="1" dirty="0" smtClean="0"/>
              <a:t>1</a:t>
            </a:r>
            <a:r>
              <a:rPr lang="en-US" sz="2000" dirty="0" smtClean="0"/>
              <a:t> _ </a:t>
            </a:r>
            <a:r>
              <a:rPr lang="en-US" sz="2000" b="1" dirty="0" smtClean="0"/>
              <a:t>1</a:t>
            </a:r>
            <a:r>
              <a:rPr lang="en-US" sz="2000" dirty="0" smtClean="0"/>
              <a:t> 0 </a:t>
            </a:r>
            <a:r>
              <a:rPr lang="en-US" sz="2000" b="1" dirty="0" smtClean="0"/>
              <a:t>1</a:t>
            </a:r>
            <a:r>
              <a:rPr lang="en-US" sz="2000" dirty="0" smtClean="0"/>
              <a:t> 0 </a:t>
            </a:r>
          </a:p>
          <a:p>
            <a:pPr marL="320040" indent="-320040" fontAlgn="auto">
              <a:spcAft>
                <a:spcPts val="0"/>
              </a:spcAft>
              <a:buFont typeface="Wingdings"/>
              <a:buChar char=""/>
              <a:defRPr/>
            </a:pPr>
            <a:r>
              <a:rPr lang="en-US" sz="2000" dirty="0" smtClean="0"/>
              <a:t>Position 2 checks bits 2,3,6,7,10,11:</a:t>
            </a:r>
            <a:br>
              <a:rPr lang="en-US" sz="2000" dirty="0" smtClean="0"/>
            </a:br>
            <a:r>
              <a:rPr lang="en-US" sz="2000" dirty="0" smtClean="0"/>
              <a:t>0 </a:t>
            </a:r>
            <a:r>
              <a:rPr lang="en-US" sz="2000" b="1" dirty="0" smtClean="0"/>
              <a:t>? 1 </a:t>
            </a:r>
            <a:r>
              <a:rPr lang="en-US" sz="2000" dirty="0" smtClean="0"/>
              <a:t>_ 0 </a:t>
            </a:r>
            <a:r>
              <a:rPr lang="en-US" sz="2000" b="1" dirty="0" smtClean="0"/>
              <a:t>0 1</a:t>
            </a:r>
            <a:r>
              <a:rPr lang="en-US" sz="2000" dirty="0" smtClean="0"/>
              <a:t> _ 1 </a:t>
            </a:r>
            <a:r>
              <a:rPr lang="en-US" sz="2000" b="1" dirty="0" smtClean="0"/>
              <a:t>0 1</a:t>
            </a:r>
            <a:r>
              <a:rPr lang="en-US" sz="2000" dirty="0" smtClean="0"/>
              <a:t> 0. Odd parity so set position 2 to a 1: 0 </a:t>
            </a:r>
            <a:r>
              <a:rPr lang="en-US" sz="2000" b="1" dirty="0" smtClean="0"/>
              <a:t>1 1</a:t>
            </a:r>
            <a:r>
              <a:rPr lang="en-US" sz="2000" dirty="0" smtClean="0"/>
              <a:t> _ 0 </a:t>
            </a:r>
            <a:r>
              <a:rPr lang="en-US" sz="2000" b="1" dirty="0" smtClean="0"/>
              <a:t>0 1</a:t>
            </a:r>
            <a:r>
              <a:rPr lang="en-US" sz="2000" dirty="0" smtClean="0"/>
              <a:t> _ 1 </a:t>
            </a:r>
            <a:r>
              <a:rPr lang="en-US" sz="2000" b="1" dirty="0" smtClean="0"/>
              <a:t>0 1</a:t>
            </a:r>
            <a:r>
              <a:rPr lang="en-US" sz="2000" dirty="0" smtClean="0"/>
              <a:t> 0 </a:t>
            </a:r>
          </a:p>
          <a:p>
            <a:pPr marL="320040" indent="-320040" fontAlgn="auto">
              <a:spcAft>
                <a:spcPts val="0"/>
              </a:spcAft>
              <a:buFont typeface="Wingdings"/>
              <a:buChar char=""/>
              <a:defRPr/>
            </a:pPr>
            <a:r>
              <a:rPr lang="en-US" sz="2000" dirty="0" smtClean="0"/>
              <a:t>Position 4 checks bits 4,5,6,7,12:</a:t>
            </a:r>
            <a:br>
              <a:rPr lang="en-US" sz="2000" dirty="0" smtClean="0"/>
            </a:br>
            <a:r>
              <a:rPr lang="en-US" sz="2000" dirty="0" smtClean="0"/>
              <a:t>0 1 1 </a:t>
            </a:r>
            <a:r>
              <a:rPr lang="en-US" sz="2000" b="1" dirty="0" smtClean="0"/>
              <a:t>? 0 0 1</a:t>
            </a:r>
            <a:r>
              <a:rPr lang="en-US" sz="2000" dirty="0" smtClean="0"/>
              <a:t> _ 1 0 1 </a:t>
            </a:r>
            <a:r>
              <a:rPr lang="en-US" sz="2000" b="1" dirty="0" smtClean="0"/>
              <a:t>0</a:t>
            </a:r>
            <a:r>
              <a:rPr lang="en-US" sz="2000" dirty="0" smtClean="0"/>
              <a:t>. Odd parity so set position 4 to a 1: 0 1 1 </a:t>
            </a:r>
            <a:r>
              <a:rPr lang="en-US" sz="2000" b="1" dirty="0" smtClean="0"/>
              <a:t>1 0 0 1 </a:t>
            </a:r>
            <a:r>
              <a:rPr lang="en-US" sz="2000" dirty="0" smtClean="0"/>
              <a:t>_ 1 0 1 </a:t>
            </a:r>
            <a:r>
              <a:rPr lang="en-US" sz="2000" b="1" dirty="0" smtClean="0"/>
              <a:t>0</a:t>
            </a:r>
            <a:r>
              <a:rPr lang="en-US" sz="2000" dirty="0" smtClean="0"/>
              <a:t> </a:t>
            </a:r>
          </a:p>
          <a:p>
            <a:pPr marL="320040" indent="-320040" fontAlgn="auto">
              <a:spcAft>
                <a:spcPts val="0"/>
              </a:spcAft>
              <a:buFont typeface="Wingdings"/>
              <a:buChar char=""/>
              <a:defRPr/>
            </a:pPr>
            <a:r>
              <a:rPr lang="en-US" sz="2000" dirty="0" smtClean="0"/>
              <a:t>Position 8 checks bits 8,9,10,11,12:</a:t>
            </a:r>
            <a:br>
              <a:rPr lang="en-US" sz="2000" dirty="0" smtClean="0"/>
            </a:br>
            <a:r>
              <a:rPr lang="en-US" sz="2000" dirty="0" smtClean="0"/>
              <a:t>0 1 1 1 0 0 1 </a:t>
            </a:r>
            <a:r>
              <a:rPr lang="en-US" sz="2000" b="1" dirty="0" smtClean="0"/>
              <a:t>? 1 0 1 0</a:t>
            </a:r>
            <a:r>
              <a:rPr lang="en-US" sz="2000" dirty="0" smtClean="0"/>
              <a:t>. Even parity so set position 8 to a 0: 0 1 1 1 0 0 1 </a:t>
            </a:r>
            <a:r>
              <a:rPr lang="en-US" sz="2000" b="1" dirty="0" smtClean="0"/>
              <a:t>0 1 0 1 0</a:t>
            </a:r>
          </a:p>
          <a:p>
            <a:pPr marL="320040" indent="-320040" fontAlgn="auto">
              <a:spcAft>
                <a:spcPts val="0"/>
              </a:spcAft>
              <a:buFont typeface="Arial" pitchFamily="34" charset="0"/>
              <a:buNone/>
              <a:defRPr/>
            </a:pPr>
            <a:r>
              <a:rPr lang="en-US" sz="2000" dirty="0" smtClean="0"/>
              <a:t> </a:t>
            </a:r>
          </a:p>
          <a:p>
            <a:pPr marL="320040" indent="-320040" fontAlgn="auto">
              <a:spcAft>
                <a:spcPts val="0"/>
              </a:spcAft>
              <a:buFont typeface="Wingdings"/>
              <a:buChar char=""/>
              <a:defRPr/>
            </a:pPr>
            <a:r>
              <a:rPr lang="en-US" sz="2000" dirty="0" smtClean="0"/>
              <a:t>Code word: 011100101010. </a:t>
            </a:r>
          </a:p>
          <a:p>
            <a:pPr marL="320040" indent="-320040" fontAlgn="auto">
              <a:spcAft>
                <a:spcPts val="0"/>
              </a:spcAft>
              <a:buFont typeface="Wingdings"/>
              <a:buChar char=""/>
              <a:defRPr/>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a:xfrm>
            <a:off x="612775" y="228600"/>
            <a:ext cx="8153400" cy="990600"/>
          </a:xfrm>
        </p:spPr>
        <p:txBody>
          <a:bodyPr>
            <a:normAutofit/>
          </a:bodyPr>
          <a:lstStyle/>
          <a:p>
            <a:pPr fontAlgn="auto">
              <a:spcAft>
                <a:spcPts val="0"/>
              </a:spcAft>
              <a:defRPr/>
            </a:pPr>
            <a:r>
              <a:rPr lang="en-US" altLang="ko-KR" smtClean="0">
                <a:solidFill>
                  <a:srgbClr val="000000"/>
                </a:solidFill>
                <a:effectLst>
                  <a:outerShdw blurRad="38100" dist="38100" dir="2700000" algn="tl">
                    <a:srgbClr val="FFFFFF"/>
                  </a:outerShdw>
                </a:effectLst>
              </a:rPr>
              <a:t>Error Correction(cont’d)</a:t>
            </a:r>
          </a:p>
        </p:txBody>
      </p:sp>
      <p:sp>
        <p:nvSpPr>
          <p:cNvPr id="17411" name="Rectangle 3"/>
          <p:cNvSpPr>
            <a:spLocks noGrp="1" noChangeArrowheads="1"/>
          </p:cNvSpPr>
          <p:nvPr>
            <p:ph sz="quarter" idx="1"/>
          </p:nvPr>
        </p:nvSpPr>
        <p:spPr>
          <a:xfrm>
            <a:off x="280988" y="1676400"/>
            <a:ext cx="2884487" cy="4622800"/>
          </a:xfrm>
        </p:spPr>
        <p:txBody>
          <a:bodyPr/>
          <a:lstStyle/>
          <a:p>
            <a:pPr algn="just"/>
            <a:r>
              <a:rPr lang="en-US" altLang="ko-KR" smtClean="0">
                <a:solidFill>
                  <a:srgbClr val="000000"/>
                </a:solidFill>
                <a:cs typeface="HY얕은샘물M"/>
              </a:rPr>
              <a:t>Calculating the r values</a:t>
            </a:r>
            <a:endParaRPr lang="en-US" altLang="ko-KR" smtClean="0">
              <a:cs typeface="HY얕은샘물M"/>
            </a:endParaRPr>
          </a:p>
        </p:txBody>
      </p:sp>
      <p:sp>
        <p:nvSpPr>
          <p:cNvPr id="17412" name="Text Box 5"/>
          <p:cNvSpPr txBox="1">
            <a:spLocks noChangeArrowheads="1"/>
          </p:cNvSpPr>
          <p:nvPr/>
        </p:nvSpPr>
        <p:spPr bwMode="auto">
          <a:xfrm>
            <a:off x="6448425" y="2832100"/>
            <a:ext cx="2747963" cy="369888"/>
          </a:xfrm>
          <a:prstGeom prst="rect">
            <a:avLst/>
          </a:prstGeom>
          <a:noFill/>
          <a:ln w="12700">
            <a:noFill/>
            <a:miter lim="800000"/>
            <a:headEnd type="none" w="sm" len="sm"/>
            <a:tailEnd type="none" w="sm" len="sm"/>
          </a:ln>
        </p:spPr>
        <p:txBody>
          <a:bodyPr wrap="none">
            <a:spAutoFit/>
          </a:bodyPr>
          <a:lstStyle/>
          <a:p>
            <a:r>
              <a:rPr lang="en-US" altLang="ko-KR" b="1">
                <a:solidFill>
                  <a:schemeClr val="bg1"/>
                </a:solidFill>
                <a:cs typeface="HY얕은샘물M"/>
              </a:rPr>
              <a:t>Calculating Even Parity</a:t>
            </a:r>
            <a:endParaRPr lang="en-US" altLang="ko-KR">
              <a:cs typeface="HY얕은샘물M"/>
            </a:endParaRPr>
          </a:p>
        </p:txBody>
      </p:sp>
      <p:pic>
        <p:nvPicPr>
          <p:cNvPr id="17413" name="Picture 6"/>
          <p:cNvPicPr>
            <a:picLocks noChangeAspect="1" noChangeArrowheads="1"/>
          </p:cNvPicPr>
          <p:nvPr/>
        </p:nvPicPr>
        <p:blipFill>
          <a:blip r:embed="rId2"/>
          <a:srcRect/>
          <a:stretch>
            <a:fillRect/>
          </a:stretch>
        </p:blipFill>
        <p:spPr bwMode="auto">
          <a:xfrm>
            <a:off x="3376613" y="1524000"/>
            <a:ext cx="5486400" cy="521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409</TotalTime>
  <Words>373</Words>
  <Application>Microsoft Office PowerPoint</Application>
  <PresentationFormat>On-screen Show (4:3)</PresentationFormat>
  <Paragraphs>47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Tw Cen MT</vt:lpstr>
      <vt:lpstr>Wingdings</vt:lpstr>
      <vt:lpstr>Wingdings 2</vt:lpstr>
      <vt:lpstr>Calibri</vt:lpstr>
      <vt:lpstr>HY얕은샘물M</vt:lpstr>
      <vt:lpstr>맑은 고딕</vt:lpstr>
      <vt:lpstr>Median</vt:lpstr>
      <vt:lpstr>Kode Hamming</vt:lpstr>
      <vt:lpstr>Slide 2</vt:lpstr>
      <vt:lpstr> </vt:lpstr>
      <vt:lpstr>Forward Error Correction</vt:lpstr>
      <vt:lpstr>Error Correction(cont’d)</vt:lpstr>
      <vt:lpstr>Slide 6</vt:lpstr>
      <vt:lpstr>Slide 7</vt:lpstr>
      <vt:lpstr>Slide 8</vt:lpstr>
      <vt:lpstr>Error Correction(cont’d)</vt:lpstr>
      <vt:lpstr>Contoh Error Correction(cont’d)</vt:lpstr>
      <vt:lpstr>Error Correction(cont’d)</vt:lpstr>
      <vt:lpstr>Error Correction(cont’d)</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Kode Hamming</dc:title>
  <dc:creator>Universitas Komputer Indonesia</dc:creator>
  <cp:lastModifiedBy>Universitas Komputer Indonesia</cp:lastModifiedBy>
  <cp:revision>3</cp:revision>
  <dcterms:created xsi:type="dcterms:W3CDTF">2009-03-24T02:42:38Z</dcterms:created>
  <dcterms:modified xsi:type="dcterms:W3CDTF">2009-12-24T15:14:22Z</dcterms:modified>
</cp:coreProperties>
</file>