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41DB5-47BB-4FAB-B741-6EA7ABB53D9D}" type="datetimeFigureOut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938C5-D0D4-40AF-B2AE-67EF17B591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938C5-D0D4-40AF-B2AE-67EF17B591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5F44-6A54-40F4-A3AA-C545C59B028D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7D78-E831-4400-8D06-685F1E630937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5315-8588-4A86-89C4-0DAD718EDF24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04F3F-FF3B-441B-922A-CE55EAE3F840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9F56-F35A-404D-B84B-6F830520AF26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1624-0A31-4D94-9706-59CA86D6A682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88FC-FC80-43E8-927A-77BA4EE09B1B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EF95-72D6-4B08-BEDC-EC6886383CAD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174A-2C2C-4819-8062-A36F336D483C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36FD-EE0D-43B0-8499-29EB42D462FF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98D16-3C88-4404-957E-68199E2A716F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5CA4-A154-4F82-BC56-5E59BFD876C7}" type="datetime1">
              <a:rPr lang="en-US" smtClean="0"/>
              <a:pPr/>
              <a:t>5/7/2010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Galih H - IF - UNIKOM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7957D-909E-4C7F-9A44-3D71AC5F3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ALJABAR RELASIONAL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latihan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Galih Hermawan</a:t>
            </a:r>
          </a:p>
          <a:p>
            <a:r>
              <a:rPr lang="en-US" dirty="0" smtClean="0"/>
              <a:t>IF - UNIKOM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Cartesian Product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59280"/>
          <a:ext cx="5715002" cy="4770120"/>
        </p:xfrm>
        <a:graphic>
          <a:graphicData uri="http://schemas.openxmlformats.org/drawingml/2006/table">
            <a:tbl>
              <a:tblPr/>
              <a:tblGrid>
                <a:gridCol w="714375"/>
                <a:gridCol w="1266825"/>
                <a:gridCol w="1114426"/>
                <a:gridCol w="1309688"/>
                <a:gridCol w="1309688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Bahasa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1219200"/>
            <a:ext cx="2743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x </a:t>
            </a:r>
            <a:r>
              <a:rPr lang="en-US" dirty="0" err="1" smtClean="0">
                <a:solidFill>
                  <a:schemeClr val="tx1"/>
                </a:solidFill>
              </a:rPr>
              <a:t>Pemrograman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Rename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685800" y="2057400"/>
          <a:ext cx="2110153" cy="1478280"/>
        </p:xfrm>
        <a:graphic>
          <a:graphicData uri="http://schemas.openxmlformats.org/drawingml/2006/table">
            <a:tbl>
              <a:tblPr/>
              <a:tblGrid>
                <a:gridCol w="844061"/>
                <a:gridCol w="1266092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Bahasa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67200" y="2438400"/>
            <a:ext cx="2971801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ρ</a:t>
            </a:r>
            <a:r>
              <a:rPr lang="en-US" baseline="-25000" dirty="0" err="1" smtClean="0">
                <a:solidFill>
                  <a:schemeClr val="tx1"/>
                </a:solidFill>
              </a:rPr>
              <a:t>keahlian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Pemrograman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3716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Pemrograman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4800600" y="4572000"/>
          <a:ext cx="2110153" cy="1478280"/>
        </p:xfrm>
        <a:graphic>
          <a:graphicData uri="http://schemas.openxmlformats.org/drawingml/2006/table">
            <a:tbl>
              <a:tblPr/>
              <a:tblGrid>
                <a:gridCol w="844061"/>
                <a:gridCol w="1266092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Bahasa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800600" y="38862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Keahlian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3200400" y="2743200"/>
            <a:ext cx="1143000" cy="228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638800" y="312420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</a:t>
            </a:r>
            <a:r>
              <a:rPr lang="en-US" dirty="0" err="1" smtClean="0"/>
              <a:t>Irisan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80999" y="2146662"/>
          <a:ext cx="3962401" cy="147828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Budi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4478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Basket      </a:t>
            </a:r>
            <a:r>
              <a:rPr lang="en-US" dirty="0" err="1" smtClean="0">
                <a:solidFill>
                  <a:schemeClr val="tx1"/>
                </a:solidFill>
              </a:rPr>
              <a:t>Bulu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Tangkis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5257800" y="2133600"/>
          <a:ext cx="1447800" cy="147828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242333" y="1676400"/>
          <a:ext cx="238125" cy="229053"/>
        </p:xfrm>
        <a:graphic>
          <a:graphicData uri="http://schemas.openxmlformats.org/presentationml/2006/ole">
            <p:oleObj spid="_x0000_s16387" name="Equation" r:id="rId3" imgW="164814" imgH="1267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4724400" y="1447800"/>
            <a:ext cx="4114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∏</a:t>
            </a:r>
            <a:r>
              <a:rPr lang="en-US" baseline="-25000" dirty="0" err="1" smtClean="0">
                <a:solidFill>
                  <a:schemeClr val="tx1"/>
                </a:solidFill>
              </a:rPr>
              <a:t>Jurusan</a:t>
            </a:r>
            <a:r>
              <a:rPr lang="en-US" dirty="0" smtClean="0">
                <a:solidFill>
                  <a:schemeClr val="tx1"/>
                </a:solidFill>
              </a:rPr>
              <a:t> (Basket)      </a:t>
            </a:r>
            <a:r>
              <a:rPr lang="el-GR" dirty="0" smtClean="0">
                <a:solidFill>
                  <a:schemeClr val="tx1"/>
                </a:solidFill>
              </a:rPr>
              <a:t>∏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baseline="-25000" dirty="0" err="1" smtClean="0">
                <a:solidFill>
                  <a:schemeClr val="tx1"/>
                </a:solidFill>
              </a:rPr>
              <a:t>Jurusan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Tangkis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339114" y="1705428"/>
          <a:ext cx="238125" cy="228600"/>
        </p:xfrm>
        <a:graphic>
          <a:graphicData uri="http://schemas.openxmlformats.org/presentationml/2006/ole">
            <p:oleObj spid="_x0000_s16388" name="Equation" r:id="rId4" imgW="164814" imgH="126780" progId="Equation.3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Natural Join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1" y="2087880"/>
          <a:ext cx="3657600" cy="1844040"/>
        </p:xfrm>
        <a:graphic>
          <a:graphicData uri="http://schemas.openxmlformats.org/drawingml/2006/table">
            <a:tbl>
              <a:tblPr/>
              <a:tblGrid>
                <a:gridCol w="844061"/>
                <a:gridCol w="1266092"/>
                <a:gridCol w="1547447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98006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32588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310742" y="2090058"/>
          <a:ext cx="3156859" cy="1478280"/>
        </p:xfrm>
        <a:graphic>
          <a:graphicData uri="http://schemas.openxmlformats.org/drawingml/2006/table">
            <a:tbl>
              <a:tblPr/>
              <a:tblGrid>
                <a:gridCol w="789215"/>
                <a:gridCol w="1183822"/>
                <a:gridCol w="1183822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Bahasa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Kimia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67199" y="13716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Pemrograman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Natural Join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2331720"/>
          <a:ext cx="5638800" cy="1478280"/>
        </p:xfrm>
        <a:graphic>
          <a:graphicData uri="http://schemas.openxmlformats.org/drawingml/2006/table">
            <a:tbl>
              <a:tblPr/>
              <a:tblGrid>
                <a:gridCol w="704850"/>
                <a:gridCol w="1276351"/>
                <a:gridCol w="1219200"/>
                <a:gridCol w="1146174"/>
                <a:gridCol w="1292225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Bahasa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98006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98006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1524000"/>
            <a:ext cx="3200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err="1" smtClean="0">
                <a:solidFill>
                  <a:schemeClr val="tx1"/>
                </a:solidFill>
              </a:rPr>
              <a:t>Pemrograman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799772" y="1752600"/>
          <a:ext cx="381000" cy="304800"/>
        </p:xfrm>
        <a:graphic>
          <a:graphicData uri="http://schemas.openxmlformats.org/presentationml/2006/ole">
            <p:oleObj spid="_x0000_s25601" name="Equation" r:id="rId3" imgW="152202" imgH="126835" progId="Equation.3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Join Theta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1295400" y="2057400"/>
          <a:ext cx="2362200" cy="1478280"/>
        </p:xfrm>
        <a:graphic>
          <a:graphicData uri="http://schemas.openxmlformats.org/drawingml/2006/table">
            <a:tbl>
              <a:tblPr/>
              <a:tblGrid>
                <a:gridCol w="1066800"/>
                <a:gridCol w="12954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Kota1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Primer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Malang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600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Surabaya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800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Jember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400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13716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Jawa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Timur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800600" y="2057400"/>
          <a:ext cx="2286000" cy="1478280"/>
        </p:xfrm>
        <a:graphic>
          <a:graphicData uri="http://schemas.openxmlformats.org/drawingml/2006/table">
            <a:tbl>
              <a:tblPr/>
              <a:tblGrid>
                <a:gridCol w="1066800"/>
                <a:gridCol w="12192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Kota2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Sekunder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Bandung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1000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Sukabumi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500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Cianjur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400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800600" y="13716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Jawa</a:t>
            </a:r>
            <a:r>
              <a:rPr lang="en-US" dirty="0" smtClean="0">
                <a:solidFill>
                  <a:schemeClr val="tx1"/>
                </a:solidFill>
              </a:rPr>
              <a:t> Barat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114800"/>
            <a:ext cx="2819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Jawa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Timur</a:t>
            </a:r>
            <a:r>
              <a:rPr lang="en-US" dirty="0" smtClean="0">
                <a:solidFill>
                  <a:schemeClr val="tx1"/>
                </a:solidFill>
              </a:rPr>
              <a:t>        </a:t>
            </a:r>
            <a:r>
              <a:rPr lang="en-US" dirty="0" err="1" smtClean="0">
                <a:solidFill>
                  <a:schemeClr val="tx1"/>
                </a:solidFill>
              </a:rPr>
              <a:t>Jawa</a:t>
            </a:r>
            <a:r>
              <a:rPr lang="en-US" dirty="0" smtClean="0">
                <a:solidFill>
                  <a:schemeClr val="tx1"/>
                </a:solidFill>
              </a:rPr>
              <a:t> Barat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Primer &gt; </a:t>
            </a:r>
            <a:r>
              <a:rPr lang="en-US" dirty="0" err="1" smtClean="0">
                <a:solidFill>
                  <a:schemeClr val="tx1"/>
                </a:solidFill>
              </a:rPr>
              <a:t>Sekunder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52600" y="4191000"/>
          <a:ext cx="381000" cy="304800"/>
        </p:xfrm>
        <a:graphic>
          <a:graphicData uri="http://schemas.openxmlformats.org/presentationml/2006/ole">
            <p:oleObj spid="_x0000_s27650" name="Equation" r:id="rId3" imgW="152202" imgH="126835" progId="Equation.3">
              <p:embed/>
            </p:oleObj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3733800" y="4038600"/>
          <a:ext cx="4038600" cy="1844040"/>
        </p:xfrm>
        <a:graphic>
          <a:graphicData uri="http://schemas.openxmlformats.org/drawingml/2006/table">
            <a:tbl>
              <a:tblPr/>
              <a:tblGrid>
                <a:gridCol w="1066800"/>
                <a:gridCol w="859302"/>
                <a:gridCol w="1056249"/>
                <a:gridCol w="105624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Kota1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Primer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Kota2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Sekunder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Malang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600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Sukabumi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500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Malang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600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Cianjur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400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Surabaya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800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Sukabumi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500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Surabaya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800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Cianjur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400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Division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1676400"/>
          <a:ext cx="3962401" cy="367284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Budi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Teja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Sipil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98008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Irwan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98009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Budi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5943600" y="1676400"/>
          <a:ext cx="1447800" cy="111252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19200" y="10668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10668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Jurusan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Division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276599" y="2514600"/>
          <a:ext cx="2514601" cy="220980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98008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Irwan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352800" y="1676400"/>
            <a:ext cx="2286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r>
              <a:rPr lang="en-US" dirty="0" smtClean="0">
                <a:solidFill>
                  <a:schemeClr val="tx1"/>
                </a:solidFill>
              </a:rPr>
              <a:t> / </a:t>
            </a:r>
            <a:r>
              <a:rPr lang="en-US" dirty="0" err="1" smtClean="0">
                <a:solidFill>
                  <a:schemeClr val="tx1"/>
                </a:solidFill>
              </a:rPr>
              <a:t>Jurusan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0" y="1828800"/>
          <a:ext cx="3810000" cy="2209800"/>
        </p:xfrm>
        <a:graphic>
          <a:graphicData uri="http://schemas.openxmlformats.org/drawingml/2006/table">
            <a:tbl>
              <a:tblPr/>
              <a:tblGrid>
                <a:gridCol w="904068"/>
                <a:gridCol w="1474492"/>
                <a:gridCol w="624237"/>
                <a:gridCol w="807203"/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Nama_mk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Sks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</a:rPr>
                        <a:t>NIP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Hukum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Fotografi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4343400"/>
          <a:ext cx="1905000" cy="2209800"/>
        </p:xfrm>
        <a:graphic>
          <a:graphicData uri="http://schemas.openxmlformats.org/drawingml/2006/table">
            <a:tbl>
              <a:tblPr/>
              <a:tblGrid>
                <a:gridCol w="846667"/>
                <a:gridCol w="1058333"/>
              </a:tblGrid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</a:rPr>
                        <a:t>NIM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B01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A02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B01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828800"/>
          <a:ext cx="4038600" cy="2194560"/>
        </p:xfrm>
        <a:graphic>
          <a:graphicData uri="http://schemas.openxmlformats.org/drawingml/2006/table">
            <a:tbl>
              <a:tblPr/>
              <a:tblGrid>
                <a:gridCol w="863396"/>
                <a:gridCol w="1117804"/>
                <a:gridCol w="1066800"/>
                <a:gridCol w="990600"/>
              </a:tblGrid>
              <a:tr h="2717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</a:rPr>
                        <a:t>NIP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Nama_dos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Golongan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Gaji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Suryo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1.000.000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Candra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1.500.000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Adam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2.500.000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Hasan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13112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Amir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III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1.700.000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2954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Dosen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1371600"/>
            <a:ext cx="1828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MataKuliah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419600"/>
            <a:ext cx="1600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Registrasi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5486400" cy="294132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  <a:gridCol w="1447800"/>
                <a:gridCol w="152399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</a:rPr>
                        <a:t>NIP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Fakultas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Teknik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Geodesi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Teknik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Teknik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Teknik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98005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Budi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MIPA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MIPA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98007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Teja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Sipil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Teknik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3436366"/>
          <a:ext cx="5003165" cy="2926080"/>
        </p:xfrm>
        <a:graphic>
          <a:graphicData uri="http://schemas.openxmlformats.org/drawingml/2006/table">
            <a:tbl>
              <a:tblPr/>
              <a:tblGrid>
                <a:gridCol w="1082845"/>
                <a:gridCol w="1404545"/>
                <a:gridCol w="1432930"/>
                <a:gridCol w="1082845"/>
              </a:tblGrid>
              <a:tr h="2717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Fakultas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Jml_dos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Jml_Mhs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Jml_Jur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Ekonomi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Teknik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7505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3500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Sastra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Hukum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5019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Farmasi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3600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Biologi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2107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3657600"/>
            <a:ext cx="1600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Fakultas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1371600"/>
            <a:ext cx="1600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- </a:t>
            </a:r>
            <a:r>
              <a:rPr lang="en-US" dirty="0" err="1" smtClean="0"/>
              <a:t>Seleksi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sks</a:t>
            </a:r>
            <a:r>
              <a:rPr lang="en-US" dirty="0" smtClean="0"/>
              <a:t> = 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yang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dosennya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mahasiswanya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4000 </a:t>
            </a:r>
            <a:r>
              <a:rPr lang="en-US" dirty="0" err="1" smtClean="0"/>
              <a:t>dan</a:t>
            </a:r>
            <a:r>
              <a:rPr lang="en-US" dirty="0" smtClean="0"/>
              <a:t> 5000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0" y="2743200"/>
            <a:ext cx="2819400" cy="533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σ</a:t>
            </a:r>
            <a:r>
              <a:rPr lang="en-US" sz="2400" baseline="-25000" dirty="0" err="1" smtClean="0"/>
              <a:t>sks</a:t>
            </a:r>
            <a:r>
              <a:rPr lang="en-US" sz="2400" baseline="-25000" dirty="0" smtClean="0"/>
              <a:t>=3</a:t>
            </a:r>
            <a:r>
              <a:rPr lang="en-US" sz="2400" dirty="0" smtClean="0"/>
              <a:t>(</a:t>
            </a:r>
            <a:r>
              <a:rPr lang="en-US" sz="2400" dirty="0" err="1" smtClean="0"/>
              <a:t>MataKuliah</a:t>
            </a:r>
            <a:r>
              <a:rPr lang="en-US" sz="2400" dirty="0" smtClean="0"/>
              <a:t>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43000" y="5029200"/>
            <a:ext cx="6858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σ</a:t>
            </a:r>
            <a:r>
              <a:rPr lang="en-US" sz="2800" baseline="-25000" dirty="0" err="1" smtClean="0"/>
              <a:t>Jml_dos</a:t>
            </a:r>
            <a:r>
              <a:rPr lang="en-US" sz="2800" baseline="-25000" dirty="0" smtClean="0"/>
              <a:t>=200 </a:t>
            </a:r>
            <a:r>
              <a:rPr lang="el-GR" sz="2800" baseline="-25000" dirty="0" smtClean="0"/>
              <a:t>Λ</a:t>
            </a:r>
            <a:r>
              <a:rPr lang="en-US" sz="2800" baseline="-25000" dirty="0" smtClean="0"/>
              <a:t> (</a:t>
            </a:r>
            <a:r>
              <a:rPr lang="en-US" sz="2800" baseline="-25000" dirty="0" err="1" smtClean="0"/>
              <a:t>Jml_mhs</a:t>
            </a:r>
            <a:r>
              <a:rPr lang="en-US" sz="2800" baseline="-25000" dirty="0" smtClean="0"/>
              <a:t>&gt;=4000 </a:t>
            </a:r>
            <a:r>
              <a:rPr lang="el-GR" sz="2800" baseline="-25000" dirty="0" smtClean="0"/>
              <a:t>Λ </a:t>
            </a:r>
            <a:r>
              <a:rPr lang="en-US" sz="2800" baseline="-25000" dirty="0" err="1" smtClean="0"/>
              <a:t>Jml_mhs</a:t>
            </a:r>
            <a:r>
              <a:rPr lang="en-US" sz="2800" baseline="-25000" dirty="0" smtClean="0"/>
              <a:t>&lt;=5000)</a:t>
            </a:r>
            <a:r>
              <a:rPr lang="en-US" sz="2800" dirty="0" smtClean="0"/>
              <a:t>(</a:t>
            </a:r>
            <a:r>
              <a:rPr lang="en-US" sz="2800" dirty="0" err="1" smtClean="0"/>
              <a:t>Fakultas</a:t>
            </a:r>
            <a:r>
              <a:rPr lang="en-US" sz="2800" dirty="0" smtClean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- </a:t>
            </a:r>
            <a:r>
              <a:rPr lang="en-US" dirty="0" err="1" smtClean="0"/>
              <a:t>Proyeksi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NIP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Tampilkan</a:t>
            </a:r>
            <a:r>
              <a:rPr lang="en-US" dirty="0" smtClean="0"/>
              <a:t> data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NIP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IV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1 </a:t>
            </a:r>
            <a:r>
              <a:rPr lang="en-US" dirty="0" err="1" smtClean="0"/>
              <a:t>juta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4800" y="5410200"/>
            <a:ext cx="84582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∏</a:t>
            </a:r>
            <a:r>
              <a:rPr lang="en-US" sz="2800" baseline="-25000" dirty="0" smtClean="0"/>
              <a:t>nip, </a:t>
            </a:r>
            <a:r>
              <a:rPr lang="en-US" sz="2800" baseline="-25000" dirty="0" err="1" smtClean="0"/>
              <a:t>Nama_dos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(</a:t>
            </a:r>
            <a:r>
              <a:rPr lang="el-GR" sz="2800" dirty="0" smtClean="0"/>
              <a:t>σ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golongan</a:t>
            </a:r>
            <a:r>
              <a:rPr lang="en-US" sz="2800" baseline="-25000" dirty="0" smtClean="0"/>
              <a:t>=“IV”) </a:t>
            </a:r>
            <a:r>
              <a:rPr lang="el-GR" sz="2800" baseline="-25000" dirty="0" smtClean="0"/>
              <a:t>Λ</a:t>
            </a:r>
            <a:r>
              <a:rPr lang="en-US" sz="2800" baseline="-25000" dirty="0" smtClean="0"/>
              <a:t> (</a:t>
            </a:r>
            <a:r>
              <a:rPr lang="en-US" sz="2800" baseline="-25000" dirty="0" err="1" smtClean="0"/>
              <a:t>gaji</a:t>
            </a:r>
            <a:r>
              <a:rPr lang="en-US" sz="2800" baseline="-25000" dirty="0" smtClean="0"/>
              <a:t>&gt;2000000 </a:t>
            </a:r>
            <a:r>
              <a:rPr lang="en-US" sz="2800" baseline="-25000" dirty="0"/>
              <a:t>V</a:t>
            </a:r>
            <a:r>
              <a:rPr lang="el-GR" sz="2800" baseline="-25000" dirty="0" smtClean="0"/>
              <a:t> </a:t>
            </a:r>
            <a:r>
              <a:rPr lang="en-US" sz="2800" baseline="-25000" dirty="0" err="1" smtClean="0"/>
              <a:t>gaji</a:t>
            </a:r>
            <a:r>
              <a:rPr lang="en-US" sz="2800" baseline="-25000" dirty="0" smtClean="0"/>
              <a:t>&lt;1000000)</a:t>
            </a:r>
            <a:r>
              <a:rPr lang="en-US" sz="2800" dirty="0" smtClean="0"/>
              <a:t>(</a:t>
            </a:r>
            <a:r>
              <a:rPr lang="en-US" sz="2800" dirty="0" err="1" smtClean="0"/>
              <a:t>Dosen</a:t>
            </a:r>
            <a:r>
              <a:rPr lang="en-US" sz="2800" dirty="0" smtClean="0"/>
              <a:t>))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66800" y="2667000"/>
            <a:ext cx="6858000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∏</a:t>
            </a:r>
            <a:r>
              <a:rPr lang="en-US" sz="2800" baseline="-25000" dirty="0" smtClean="0"/>
              <a:t>nip, </a:t>
            </a:r>
            <a:r>
              <a:rPr lang="en-US" sz="2800" baseline="-25000" dirty="0" err="1" smtClean="0"/>
              <a:t>Nama_dos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Dosen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Union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087880"/>
          <a:ext cx="3962401" cy="294132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98005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Budi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Teja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Sipil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4478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 Basket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72000" y="2071914"/>
          <a:ext cx="3962401" cy="220980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98008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Irwan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98009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Budi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Budi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0" y="1447800"/>
            <a:ext cx="2667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Tangkis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Union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194560"/>
          <a:ext cx="3962401" cy="367284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</a:rPr>
                        <a:t>98005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Budi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Teja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Sipil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98008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Irwan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98009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Budi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4478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Basket U </a:t>
            </a:r>
            <a:r>
              <a:rPr lang="en-US" dirty="0" err="1" smtClean="0">
                <a:solidFill>
                  <a:schemeClr val="tx1"/>
                </a:solidFill>
              </a:rPr>
              <a:t>Bulu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Tangkis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953000" y="2194560"/>
          <a:ext cx="1447800" cy="22098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Fisika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Sipil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800600" y="1447800"/>
            <a:ext cx="4038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∏</a:t>
            </a:r>
            <a:r>
              <a:rPr lang="en-US" baseline="-25000" dirty="0" err="1" smtClean="0">
                <a:solidFill>
                  <a:schemeClr val="tx1"/>
                </a:solidFill>
              </a:rPr>
              <a:t>Jurusan</a:t>
            </a:r>
            <a:r>
              <a:rPr lang="en-US" dirty="0" smtClean="0">
                <a:solidFill>
                  <a:schemeClr val="tx1"/>
                </a:solidFill>
              </a:rPr>
              <a:t> (Basket) U </a:t>
            </a:r>
            <a:r>
              <a:rPr lang="el-GR" dirty="0" smtClean="0">
                <a:solidFill>
                  <a:schemeClr val="tx1"/>
                </a:solidFill>
              </a:rPr>
              <a:t>∏</a:t>
            </a:r>
            <a:r>
              <a:rPr 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baseline="-25000" dirty="0" err="1" smtClean="0">
                <a:solidFill>
                  <a:schemeClr val="tx1"/>
                </a:solidFill>
              </a:rPr>
              <a:t>Jurusan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Tangkis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Minus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3962401" cy="1844040"/>
        </p:xfrm>
        <a:graphic>
          <a:graphicData uri="http://schemas.openxmlformats.org/drawingml/2006/table">
            <a:tbl>
              <a:tblPr/>
              <a:tblGrid>
                <a:gridCol w="1028699"/>
                <a:gridCol w="1485902"/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Riri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+mn-lt"/>
                          <a:ea typeface="Times New Roman"/>
                        </a:rPr>
                        <a:t>Matematika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Teja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Sipil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4478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Basket - </a:t>
            </a:r>
            <a:r>
              <a:rPr lang="en-US" dirty="0" err="1" smtClean="0">
                <a:solidFill>
                  <a:schemeClr val="tx1"/>
                </a:solidFill>
              </a:rPr>
              <a:t>Bulu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Tangkis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– Cartesian Product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1" y="2087880"/>
          <a:ext cx="3657600" cy="1844040"/>
        </p:xfrm>
        <a:graphic>
          <a:graphicData uri="http://schemas.openxmlformats.org/drawingml/2006/table">
            <a:tbl>
              <a:tblPr/>
              <a:tblGrid>
                <a:gridCol w="844061"/>
                <a:gridCol w="1266092"/>
                <a:gridCol w="1547447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</a:rPr>
                        <a:t>NIM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+mn-lt"/>
                          <a:ea typeface="Times New Roman"/>
                        </a:rPr>
                        <a:t>Nama_Mhs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Jurusan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Adi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Tari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Geodesi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+mn-lt"/>
                          <a:ea typeface="Times New Roman"/>
                        </a:rPr>
                        <a:t>Vina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98004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</a:rPr>
                        <a:t>Kimia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32588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Mahasiswa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310742" y="2090058"/>
          <a:ext cx="2110153" cy="1478280"/>
        </p:xfrm>
        <a:graphic>
          <a:graphicData uri="http://schemas.openxmlformats.org/drawingml/2006/table">
            <a:tbl>
              <a:tblPr/>
              <a:tblGrid>
                <a:gridCol w="844061"/>
                <a:gridCol w="1266092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Kode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n-lt"/>
                          <a:ea typeface="Times New Roman"/>
                        </a:rPr>
                        <a:t>Bahasa</a:t>
                      </a:r>
                      <a:endParaRPr lang="en-US" sz="1600" b="1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C/C++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Java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3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</a:rPr>
                        <a:t>PHP</a:t>
                      </a:r>
                      <a:endParaRPr lang="en-US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67199" y="1371600"/>
            <a:ext cx="220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Pemrograman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7957D-909E-4C7F-9A44-3D71AC5F39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Galih H - IF - UNIKOM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861</Words>
  <Application>Microsoft Office PowerPoint</Application>
  <PresentationFormat>On-screen Show (4:3)</PresentationFormat>
  <Paragraphs>556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ALJABAR RELASIONAL (latihan)</vt:lpstr>
      <vt:lpstr>Contoh Tabel</vt:lpstr>
      <vt:lpstr>Slide 3</vt:lpstr>
      <vt:lpstr>Latihan Soal - Seleksi</vt:lpstr>
      <vt:lpstr>Latihan Soal - Proyeksi</vt:lpstr>
      <vt:lpstr>Latihan Soal – Union</vt:lpstr>
      <vt:lpstr>Latihan Soal – Union</vt:lpstr>
      <vt:lpstr>Latihan Soal – Minus</vt:lpstr>
      <vt:lpstr>Latihan Soal – Cartesian Product</vt:lpstr>
      <vt:lpstr>Latihan Soal – Cartesian Product</vt:lpstr>
      <vt:lpstr>Latihan Soal – Rename</vt:lpstr>
      <vt:lpstr>Latihan Soal – Irisan</vt:lpstr>
      <vt:lpstr>Latihan Soal – Natural Join</vt:lpstr>
      <vt:lpstr>Latihan Soal – Natural Join</vt:lpstr>
      <vt:lpstr>Latihan Soal – Join Theta</vt:lpstr>
      <vt:lpstr>Latihan Soal – Division</vt:lpstr>
      <vt:lpstr>Latihan Soal – Division</vt:lpstr>
    </vt:vector>
  </TitlesOfParts>
  <Company>Forum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RELASIONAL (latihan)</dc:title>
  <dc:creator>Galih Hermawan</dc:creator>
  <cp:lastModifiedBy>Galih Hermawan</cp:lastModifiedBy>
  <cp:revision>44</cp:revision>
  <dcterms:created xsi:type="dcterms:W3CDTF">2010-05-05T06:09:35Z</dcterms:created>
  <dcterms:modified xsi:type="dcterms:W3CDTF">2010-05-07T08:26:52Z</dcterms:modified>
</cp:coreProperties>
</file>