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2"/>
  </p:handoutMasterIdLst>
  <p:sldIdLst>
    <p:sldId id="256" r:id="rId2"/>
    <p:sldId id="303" r:id="rId3"/>
    <p:sldId id="30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305" r:id="rId14"/>
    <p:sldId id="306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1" r:id="rId30"/>
    <p:sldId id="282" r:id="rId31"/>
  </p:sldIdLst>
  <p:sldSz cx="10972800" cy="77724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355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711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66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1422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677820" algn="l" defTabSz="107112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213384" algn="l" defTabSz="107112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748949" algn="l" defTabSz="107112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284513" algn="l" defTabSz="107112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02" autoAdjust="0"/>
    <p:restoredTop sz="94660"/>
  </p:normalViewPr>
  <p:slideViewPr>
    <p:cSldViewPr>
      <p:cViewPr>
        <p:scale>
          <a:sx n="40" d="100"/>
          <a:sy n="40" d="100"/>
        </p:scale>
        <p:origin x="-1212" y="-90"/>
      </p:cViewPr>
      <p:guideLst>
        <p:guide orient="horz" pos="2448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426401-B089-4F8D-AC36-59FF6EDE1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59968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0789920" y="3454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972800" cy="2849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5565" y="7243877"/>
            <a:ext cx="10599725" cy="3508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45920" y="3195320"/>
            <a:ext cx="7680960" cy="1986280"/>
          </a:xfrm>
        </p:spPr>
        <p:txBody>
          <a:bodyPr/>
          <a:lstStyle>
            <a:lvl1pPr marL="0" indent="0" algn="ctr">
              <a:buNone/>
              <a:defRPr sz="1900" b="1" cap="all" spc="293" baseline="0">
                <a:solidFill>
                  <a:schemeClr val="tx2"/>
                </a:solidFill>
              </a:defRPr>
            </a:lvl1pPr>
            <a:lvl2pPr marL="535564" indent="0" algn="ctr">
              <a:buNone/>
            </a:lvl2pPr>
            <a:lvl3pPr marL="1071128" indent="0" algn="ctr">
              <a:buNone/>
            </a:lvl3pPr>
            <a:lvl4pPr marL="1606692" indent="0" algn="ctr">
              <a:buNone/>
            </a:lvl4pPr>
            <a:lvl5pPr marL="2142256" indent="0" algn="ctr">
              <a:buNone/>
            </a:lvl5pPr>
            <a:lvl6pPr marL="2677820" indent="0" algn="ctr">
              <a:buNone/>
            </a:lvl6pPr>
            <a:lvl7pPr marL="3213384" indent="0" algn="ctr">
              <a:buNone/>
            </a:lvl7pPr>
            <a:lvl8pPr marL="3748949" indent="0" algn="ctr">
              <a:buNone/>
            </a:lvl8pPr>
            <a:lvl9pPr marL="42845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86538" y="2742794"/>
            <a:ext cx="105997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2880" y="172720"/>
            <a:ext cx="10599725" cy="74200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120640" y="2397354"/>
            <a:ext cx="731520" cy="6908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234026" y="2504440"/>
            <a:ext cx="504749" cy="47670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212080" y="2492711"/>
            <a:ext cx="548640" cy="50016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945818-3B95-4F80-8125-2F8BC0ECD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22960" y="431800"/>
            <a:ext cx="9326880" cy="1986280"/>
          </a:xfrm>
        </p:spPr>
        <p:txBody>
          <a:bodyPr anchor="b"/>
          <a:lstStyle>
            <a:lvl1pPr>
              <a:defRPr sz="49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B85E-C77E-451A-9A22-E6F297EB6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759968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412480" y="0"/>
            <a:ext cx="256032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0972800" cy="17617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5565" y="7243877"/>
            <a:ext cx="10599725" cy="3508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2880" y="176175"/>
            <a:ext cx="10599725" cy="74200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5034381" y="3715207"/>
            <a:ext cx="707806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207654" y="3315865"/>
            <a:ext cx="731520" cy="6908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8321040" y="3422951"/>
            <a:ext cx="504749" cy="47670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9094" y="3411222"/>
            <a:ext cx="548640" cy="500168"/>
          </a:xfrm>
        </p:spPr>
        <p:txBody>
          <a:bodyPr/>
          <a:lstStyle/>
          <a:p>
            <a:fld id="{C9F5C796-BCAB-408E-8133-F5F86DBE5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45440"/>
            <a:ext cx="7863840" cy="659754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9680" y="345442"/>
            <a:ext cx="1737360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34026" y="1163222"/>
            <a:ext cx="548640" cy="500168"/>
          </a:xfrm>
        </p:spPr>
        <p:txBody>
          <a:bodyPr/>
          <a:lstStyle/>
          <a:p>
            <a:fld id="{E9A65D40-FB0A-413C-932A-2B4E14DDF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62102" y="1730654"/>
            <a:ext cx="10204704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59968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0789920" y="2159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82880" y="2590800"/>
            <a:ext cx="10599725" cy="345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6538" y="161332"/>
            <a:ext cx="10599725" cy="242498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2111" y="3108960"/>
            <a:ext cx="7776209" cy="1896322"/>
          </a:xfrm>
        </p:spPr>
        <p:txBody>
          <a:bodyPr anchor="t"/>
          <a:lstStyle>
            <a:lvl1pPr marL="0" indent="0" algn="ctr">
              <a:buNone/>
              <a:defRPr sz="1900" b="1" cap="all" spc="293" baseline="0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5565" y="7243877"/>
            <a:ext cx="10599725" cy="3508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" y="172720"/>
            <a:ext cx="10599725" cy="74200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82880" y="2763520"/>
            <a:ext cx="105997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120640" y="2397354"/>
            <a:ext cx="731520" cy="6908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234026" y="2504440"/>
            <a:ext cx="504749" cy="47670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12080" y="2492711"/>
            <a:ext cx="548640" cy="50016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11D6E2-3093-416B-A240-F146C77B4C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604520"/>
            <a:ext cx="9326880" cy="1727200"/>
          </a:xfrm>
        </p:spPr>
        <p:txBody>
          <a:bodyPr anchor="b"/>
          <a:lstStyle>
            <a:lvl1pPr algn="ctr">
              <a:buNone/>
              <a:defRPr sz="49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02" y="259080"/>
            <a:ext cx="10241280" cy="8601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440" y="7264603"/>
            <a:ext cx="3653942" cy="41452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D717-634C-4AB8-9357-CF61616B5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5475697" y="1785739"/>
            <a:ext cx="10705" cy="546216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62102" y="1554480"/>
            <a:ext cx="4846320" cy="5305958"/>
          </a:xfrm>
        </p:spPr>
        <p:txBody>
          <a:bodyPr/>
          <a:lstStyle>
            <a:lvl1pPr>
              <a:defRPr sz="2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760720" y="1554480"/>
            <a:ext cx="4846320" cy="5305958"/>
          </a:xfrm>
        </p:spPr>
        <p:txBody>
          <a:bodyPr/>
          <a:lstStyle>
            <a:lvl1pPr>
              <a:defRPr sz="2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5486400" y="2493645"/>
            <a:ext cx="0" cy="474634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0972800" cy="16408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759968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078992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82880" y="1554480"/>
            <a:ext cx="10599725" cy="10363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5108" y="7243877"/>
            <a:ext cx="10599725" cy="35234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02" y="1727200"/>
            <a:ext cx="4848226" cy="83070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600" b="1" dirty="0" smtClean="0">
                <a:solidFill>
                  <a:srgbClr val="FFFFFF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749597" y="1727200"/>
            <a:ext cx="4850130" cy="829056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600" b="1"/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" y="7264603"/>
            <a:ext cx="4297680" cy="414528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82880" y="1450848"/>
            <a:ext cx="105997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82880" y="176175"/>
            <a:ext cx="10599725" cy="74200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62102" y="2800901"/>
            <a:ext cx="4849978" cy="432752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5760720" y="2800901"/>
            <a:ext cx="4846320" cy="433181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120640" y="1083507"/>
            <a:ext cx="731520" cy="6908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234026" y="1190594"/>
            <a:ext cx="504749" cy="47670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12080" y="1181406"/>
            <a:ext cx="548640" cy="500168"/>
          </a:xfrm>
        </p:spPr>
        <p:txBody>
          <a:bodyPr/>
          <a:lstStyle>
            <a:lvl1pPr algn="ctr">
              <a:defRPr/>
            </a:lvl1pPr>
          </a:lstStyle>
          <a:p>
            <a:fld id="{5804C074-3D18-4A49-8C42-4F1338C46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12080" y="1174157"/>
            <a:ext cx="548640" cy="500168"/>
          </a:xfrm>
        </p:spPr>
        <p:txBody>
          <a:bodyPr/>
          <a:lstStyle/>
          <a:p>
            <a:fld id="{0CDE5972-946A-4149-BC75-9B4518BE6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759968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0972800" cy="17617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078992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565" y="7243877"/>
            <a:ext cx="10599725" cy="3508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" y="179629"/>
            <a:ext cx="10599725" cy="74200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20640" y="7167880"/>
            <a:ext cx="731520" cy="50016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E2F559-2819-4BD4-9FD5-1B696CFE4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82880" y="172720"/>
            <a:ext cx="10599725" cy="34544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59968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078992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972800" cy="13472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82880" y="690880"/>
            <a:ext cx="3291840" cy="66497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320"/>
            <a:ext cx="2834640" cy="1122680"/>
          </a:xfrm>
        </p:spPr>
        <p:txBody>
          <a:bodyPr anchor="b">
            <a:noAutofit/>
          </a:bodyPr>
          <a:lstStyle>
            <a:lvl1pPr algn="l">
              <a:buNone/>
              <a:defRPr sz="26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245360"/>
            <a:ext cx="2834640" cy="4697625"/>
          </a:xfrm>
        </p:spPr>
        <p:txBody>
          <a:bodyPr/>
          <a:lstStyle>
            <a:lvl1pPr marL="0" indent="0">
              <a:spcAft>
                <a:spcPts val="1171"/>
              </a:spcAft>
              <a:buNone/>
              <a:defRPr sz="1900">
                <a:solidFill>
                  <a:srgbClr val="FFFFFF"/>
                </a:solidFill>
              </a:defRPr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" y="172720"/>
            <a:ext cx="10599725" cy="74200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82880" y="604520"/>
            <a:ext cx="105997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749040" y="777240"/>
            <a:ext cx="6766560" cy="61315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554480" y="259080"/>
            <a:ext cx="731520" cy="6908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667865" y="366167"/>
            <a:ext cx="504749" cy="47670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45920" y="354437"/>
            <a:ext cx="548640" cy="50016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941F-E510-4247-941E-75FB21970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79222" y="7240170"/>
            <a:ext cx="10599725" cy="3508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2102" y="7265628"/>
            <a:ext cx="4059936" cy="414528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82880" y="604520"/>
            <a:ext cx="105997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759968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078992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82880" y="172720"/>
            <a:ext cx="10599725" cy="34198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82880" y="690880"/>
            <a:ext cx="3291840" cy="66497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2880" y="176175"/>
            <a:ext cx="10599725" cy="74200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554480" y="259080"/>
            <a:ext cx="731520" cy="6908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667865" y="366167"/>
            <a:ext cx="504749" cy="47670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45920" y="354437"/>
            <a:ext cx="548640" cy="500168"/>
          </a:xfrm>
        </p:spPr>
        <p:txBody>
          <a:bodyPr/>
          <a:lstStyle/>
          <a:p>
            <a:fld id="{8D48F7C3-293C-46D5-8A21-3249FA7B8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0" y="5699760"/>
            <a:ext cx="7040880" cy="1381760"/>
          </a:xfrm>
        </p:spPr>
        <p:txBody>
          <a:bodyPr anchor="t">
            <a:noAutofit/>
          </a:bodyPr>
          <a:lstStyle>
            <a:lvl1pPr algn="l">
              <a:buNone/>
              <a:defRPr sz="2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0450" y="690880"/>
            <a:ext cx="7040880" cy="4836160"/>
          </a:xfrm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22680"/>
            <a:ext cx="2926080" cy="5958840"/>
          </a:xfrm>
        </p:spPr>
        <p:txBody>
          <a:bodyPr/>
          <a:lstStyle>
            <a:lvl1pPr marL="0" indent="0">
              <a:spcAft>
                <a:spcPts val="1171"/>
              </a:spcAft>
              <a:buFontTx/>
              <a:buNone/>
              <a:defRPr sz="19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79222" y="7240170"/>
            <a:ext cx="10599725" cy="3508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5783" y="7258982"/>
            <a:ext cx="3653942" cy="41452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2102" y="7265628"/>
            <a:ext cx="4301338" cy="41452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7599680"/>
            <a:ext cx="10972800" cy="172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972800" cy="157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0789920" y="0"/>
            <a:ext cx="182880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9222" y="7240170"/>
            <a:ext cx="10599725" cy="3508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949440" y="7258982"/>
            <a:ext cx="3653942" cy="414528"/>
          </a:xfrm>
          <a:prstGeom prst="rect">
            <a:avLst/>
          </a:prstGeom>
        </p:spPr>
        <p:txBody>
          <a:bodyPr vert="horz" lIns="107113" tIns="53556" rIns="107113" bIns="53556"/>
          <a:lstStyle>
            <a:lvl1pPr algn="r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65760" y="7265628"/>
            <a:ext cx="4297680" cy="414528"/>
          </a:xfrm>
          <a:prstGeom prst="rect">
            <a:avLst/>
          </a:prstGeom>
        </p:spPr>
        <p:txBody>
          <a:bodyPr vert="horz" lIns="107113" tIns="53556" rIns="107113" bIns="53556"/>
          <a:lstStyle>
            <a:lvl1pPr algn="l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" y="176175"/>
            <a:ext cx="10599725" cy="74200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82880" y="1446975"/>
            <a:ext cx="105997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7113" tIns="53556" rIns="107113" bIns="53556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120640" y="1083507"/>
            <a:ext cx="731520" cy="6908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34026" y="1190594"/>
            <a:ext cx="504749" cy="47670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113" tIns="53556" rIns="107113" bIns="535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212080" y="1178865"/>
            <a:ext cx="548640" cy="500168"/>
          </a:xfrm>
          <a:prstGeom prst="rect">
            <a:avLst/>
          </a:prstGeom>
        </p:spPr>
        <p:txBody>
          <a:bodyPr vert="horz" lIns="53556" tIns="53556" rIns="53556" bIns="53556" anchor="ctr">
            <a:normAutofit/>
          </a:bodyPr>
          <a:lstStyle>
            <a:lvl1pPr algn="ctr" eaLnBrk="1" latinLnBrk="0" hangingPunct="1">
              <a:defRPr kumimoji="0" sz="19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DF3F08-782B-4DA6-B01B-05A9B9553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62102" y="259080"/>
            <a:ext cx="10241280" cy="860146"/>
          </a:xfrm>
          <a:prstGeom prst="rect">
            <a:avLst/>
          </a:prstGeom>
        </p:spPr>
        <p:txBody>
          <a:bodyPr vert="horz" lIns="107113" tIns="53556" rIns="107113" bIns="53556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62102" y="1727200"/>
            <a:ext cx="10241280" cy="5212690"/>
          </a:xfrm>
          <a:prstGeom prst="rect">
            <a:avLst/>
          </a:prstGeom>
        </p:spPr>
        <p:txBody>
          <a:bodyPr vert="horz" lIns="107113" tIns="53556" rIns="107113" bIns="5355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9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21338" indent="-32133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2677" indent="-32133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64015" indent="-26778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5354" indent="-26778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1606692" indent="-26778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928031" indent="-21422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49369" indent="-21422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63595" indent="-214226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784933" indent="-214226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6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1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6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42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133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489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845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>
          <a:xfrm>
            <a:off x="1700186" y="4743456"/>
            <a:ext cx="7776209" cy="133339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Komunikasi</a:t>
            </a:r>
            <a:r>
              <a:rPr lang="en-US" sz="2800" dirty="0" smtClean="0"/>
              <a:t> data</a:t>
            </a:r>
          </a:p>
          <a:p>
            <a:endParaRPr lang="en-US" sz="2800" dirty="0" smtClean="0"/>
          </a:p>
          <a:p>
            <a:r>
              <a:rPr lang="en-US" sz="2800" dirty="0" smtClean="0"/>
              <a:t>s. </a:t>
            </a:r>
            <a:r>
              <a:rPr lang="en-US" sz="2800" dirty="0" err="1" smtClean="0"/>
              <a:t>Indriani</a:t>
            </a:r>
            <a:r>
              <a:rPr lang="en-US" sz="2800" dirty="0" smtClean="0"/>
              <a:t> l, </a:t>
            </a:r>
            <a:r>
              <a:rPr lang="en-US" sz="2800" dirty="0" err="1" smtClean="0"/>
              <a:t>m.t</a:t>
            </a:r>
            <a:endParaRPr lang="en-SG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700" dirty="0"/>
              <a:t/>
            </a:r>
            <a:br>
              <a:rPr lang="en-US" sz="4700" dirty="0"/>
            </a:br>
            <a:r>
              <a:rPr lang="en-US" sz="4700" dirty="0" err="1"/>
              <a:t>Protokol</a:t>
            </a:r>
            <a:r>
              <a:rPr lang="en-US" sz="4700" dirty="0"/>
              <a:t> Data Link Control</a:t>
            </a:r>
            <a:br>
              <a:rPr lang="en-US" sz="4700" dirty="0"/>
            </a:br>
            <a:endParaRPr lang="en-US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Sliding Window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02270" y="1792603"/>
            <a:ext cx="6323810" cy="5057143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342864" y="1743060"/>
            <a:ext cx="1785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Anggap</a:t>
            </a:r>
            <a:r>
              <a:rPr lang="en-US" sz="1600" dirty="0" smtClean="0"/>
              <a:t> </a:t>
            </a:r>
            <a:r>
              <a:rPr lang="en-US" sz="1600" dirty="0" err="1" smtClean="0"/>
              <a:t>dipakai</a:t>
            </a:r>
            <a:r>
              <a:rPr lang="en-US" sz="1600" dirty="0" smtClean="0"/>
              <a:t> 3 bit </a:t>
            </a:r>
            <a:r>
              <a:rPr lang="en-US" sz="1600" dirty="0" err="1" smtClean="0"/>
              <a:t>penomoran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0-7 </a:t>
            </a:r>
            <a:r>
              <a:rPr lang="en-US" sz="1600" dirty="0" err="1" smtClean="0"/>
              <a:t>nomor</a:t>
            </a:r>
            <a:endParaRPr lang="en-SG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42864" y="3386134"/>
            <a:ext cx="214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Pengirim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mengirim</a:t>
            </a:r>
            <a:r>
              <a:rPr lang="en-US" sz="1600" dirty="0" smtClean="0"/>
              <a:t> 7buah frame, </a:t>
            </a:r>
            <a:r>
              <a:rPr lang="en-US" sz="1600" dirty="0" err="1" smtClean="0"/>
              <a:t>dimulai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frame </a:t>
            </a:r>
            <a:r>
              <a:rPr lang="en-US" sz="1600" dirty="0" err="1" smtClean="0"/>
              <a:t>ke</a:t>
            </a:r>
            <a:r>
              <a:rPr lang="en-US" sz="1600" dirty="0" smtClean="0"/>
              <a:t> 6</a:t>
            </a:r>
            <a:endParaRPr lang="en-SG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42864" y="4743456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Setiap</a:t>
            </a:r>
            <a:r>
              <a:rPr lang="en-US" sz="1600" dirty="0" smtClean="0"/>
              <a:t> frame </a:t>
            </a:r>
            <a:r>
              <a:rPr lang="en-US" sz="1600" dirty="0" err="1" smtClean="0"/>
              <a:t>dikirim</a:t>
            </a:r>
            <a:r>
              <a:rPr lang="en-US" sz="1600" dirty="0" smtClean="0"/>
              <a:t>,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kotak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menyusut</a:t>
            </a:r>
            <a:r>
              <a:rPr lang="en-US" sz="1600" dirty="0" smtClean="0"/>
              <a:t>.</a:t>
            </a:r>
            <a:endParaRPr lang="en-SG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42864" y="5957902"/>
            <a:ext cx="2143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Setiap</a:t>
            </a:r>
            <a:r>
              <a:rPr lang="en-US" sz="1600" dirty="0" smtClean="0"/>
              <a:t> kali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acknowledgment </a:t>
            </a:r>
            <a:r>
              <a:rPr lang="en-US" sz="1600" dirty="0" err="1" smtClean="0"/>
              <a:t>diterima</a:t>
            </a:r>
            <a:r>
              <a:rPr lang="en-US" sz="1600" dirty="0" smtClean="0"/>
              <a:t>,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err="1" smtClean="0"/>
              <a:t>kotak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membesar</a:t>
            </a:r>
            <a:endParaRPr lang="en-SG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Sliding Window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9006"/>
          <a:stretch>
            <a:fillRect/>
          </a:stretch>
        </p:blipFill>
        <p:spPr>
          <a:xfrm>
            <a:off x="2700318" y="1814498"/>
            <a:ext cx="7832585" cy="4842735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271426" y="1567147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Gambar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disamping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menunjukkan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contoh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dimana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dianggap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ada</a:t>
            </a:r>
            <a:r>
              <a:rPr lang="en-US" sz="1200" dirty="0" smtClean="0">
                <a:solidFill>
                  <a:srgbClr val="FF0000"/>
                </a:solidFill>
              </a:rPr>
              <a:t> 3 bit </a:t>
            </a:r>
            <a:r>
              <a:rPr lang="en-US" sz="1200" dirty="0" err="1" smtClean="0">
                <a:solidFill>
                  <a:srgbClr val="FF0000"/>
                </a:solidFill>
              </a:rPr>
              <a:t>penomoran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ukuran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suatu</a:t>
            </a:r>
            <a:r>
              <a:rPr lang="en-US" sz="1200" dirty="0" smtClean="0">
                <a:solidFill>
                  <a:srgbClr val="FF0000"/>
                </a:solidFill>
              </a:rPr>
              <a:t> window </a:t>
            </a:r>
            <a:r>
              <a:rPr lang="en-US" sz="1200" dirty="0" err="1" smtClean="0">
                <a:solidFill>
                  <a:srgbClr val="FF0000"/>
                </a:solidFill>
              </a:rPr>
              <a:t>maksimum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sebesar</a:t>
            </a:r>
            <a:r>
              <a:rPr lang="en-US" sz="1200" dirty="0" smtClean="0">
                <a:solidFill>
                  <a:srgbClr val="FF0000"/>
                </a:solidFill>
              </a:rPr>
              <a:t> 7</a:t>
            </a:r>
            <a:endParaRPr lang="en-SG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64" y="2567279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 </a:t>
            </a:r>
            <a:r>
              <a:rPr lang="en-US" sz="1200" dirty="0" err="1" smtClean="0">
                <a:solidFill>
                  <a:srgbClr val="FF0000"/>
                </a:solidFill>
              </a:rPr>
              <a:t>dan</a:t>
            </a:r>
            <a:r>
              <a:rPr lang="en-US" sz="1200" dirty="0" smtClean="0">
                <a:solidFill>
                  <a:srgbClr val="FF0000"/>
                </a:solidFill>
              </a:rPr>
              <a:t> B </a:t>
            </a:r>
            <a:r>
              <a:rPr lang="en-US" sz="1200" dirty="0" err="1" smtClean="0">
                <a:solidFill>
                  <a:srgbClr val="FF0000"/>
                </a:solidFill>
              </a:rPr>
              <a:t>mempunyai</a:t>
            </a:r>
            <a:r>
              <a:rPr lang="en-US" sz="1200" dirty="0" smtClean="0">
                <a:solidFill>
                  <a:srgbClr val="FF0000"/>
                </a:solidFill>
              </a:rPr>
              <a:t> window yang </a:t>
            </a:r>
            <a:r>
              <a:rPr lang="en-US" sz="1200" dirty="0" err="1" smtClean="0">
                <a:solidFill>
                  <a:srgbClr val="FF0000"/>
                </a:solidFill>
              </a:rPr>
              <a:t>mengindikasikan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bahwa</a:t>
            </a:r>
            <a:r>
              <a:rPr lang="en-US" sz="1200" dirty="0" smtClean="0">
                <a:solidFill>
                  <a:srgbClr val="FF0000"/>
                </a:solidFill>
              </a:rPr>
              <a:t> A </a:t>
            </a:r>
            <a:r>
              <a:rPr lang="en-US" sz="1200" dirty="0" err="1" smtClean="0">
                <a:solidFill>
                  <a:srgbClr val="FF0000"/>
                </a:solidFill>
              </a:rPr>
              <a:t>boleh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mengirim</a:t>
            </a:r>
            <a:r>
              <a:rPr lang="en-US" sz="1200" dirty="0" smtClean="0">
                <a:solidFill>
                  <a:srgbClr val="FF0000"/>
                </a:solidFill>
              </a:rPr>
              <a:t> 7 </a:t>
            </a:r>
            <a:r>
              <a:rPr lang="en-US" sz="1200" dirty="0" err="1" smtClean="0">
                <a:solidFill>
                  <a:srgbClr val="FF0000"/>
                </a:solidFill>
              </a:rPr>
              <a:t>buah</a:t>
            </a:r>
            <a:r>
              <a:rPr lang="en-US" sz="1200" dirty="0" smtClean="0">
                <a:solidFill>
                  <a:srgbClr val="FF0000"/>
                </a:solidFill>
              </a:rPr>
              <a:t> frame </a:t>
            </a:r>
            <a:r>
              <a:rPr lang="en-US" sz="1200" dirty="0" err="1" smtClean="0">
                <a:solidFill>
                  <a:srgbClr val="FF0000"/>
                </a:solidFill>
              </a:rPr>
              <a:t>dimulai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dari</a:t>
            </a:r>
            <a:r>
              <a:rPr lang="en-US" sz="1200" dirty="0" smtClean="0">
                <a:solidFill>
                  <a:srgbClr val="FF0000"/>
                </a:solidFill>
              </a:rPr>
              <a:t> frame </a:t>
            </a:r>
            <a:r>
              <a:rPr lang="en-US" sz="1200" dirty="0" err="1" smtClean="0">
                <a:solidFill>
                  <a:srgbClr val="FF0000"/>
                </a:solidFill>
              </a:rPr>
              <a:t>ke</a:t>
            </a:r>
            <a:r>
              <a:rPr lang="en-US" sz="1200" dirty="0" smtClean="0">
                <a:solidFill>
                  <a:srgbClr val="FF0000"/>
                </a:solidFill>
              </a:rPr>
              <a:t> 0 (f0)</a:t>
            </a:r>
            <a:endParaRPr lang="en-SG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64" y="3638849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Setelah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mengirim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3 </a:t>
            </a:r>
            <a:r>
              <a:rPr lang="en-US" sz="1200" dirty="0" err="1" smtClean="0">
                <a:solidFill>
                  <a:srgbClr val="FF0000"/>
                </a:solidFill>
              </a:rPr>
              <a:t>buah</a:t>
            </a:r>
            <a:r>
              <a:rPr lang="en-US" sz="1200" dirty="0" smtClean="0">
                <a:solidFill>
                  <a:srgbClr val="FF0000"/>
                </a:solidFill>
              </a:rPr>
              <a:t> frame (f1, f2, f3) </a:t>
            </a:r>
            <a:r>
              <a:rPr lang="en-US" sz="1200" dirty="0" err="1" smtClean="0">
                <a:solidFill>
                  <a:srgbClr val="FF0000"/>
                </a:solidFill>
              </a:rPr>
              <a:t>tanda</a:t>
            </a:r>
            <a:r>
              <a:rPr lang="en-US" sz="1200" dirty="0" smtClean="0">
                <a:solidFill>
                  <a:srgbClr val="FF0000"/>
                </a:solidFill>
              </a:rPr>
              <a:t> acknowledgment. </a:t>
            </a:r>
            <a:r>
              <a:rPr lang="en-US" sz="1200" dirty="0" smtClean="0">
                <a:solidFill>
                  <a:srgbClr val="FF0000"/>
                </a:solidFill>
              </a:rPr>
              <a:t>Se </a:t>
            </a:r>
            <a:r>
              <a:rPr lang="en-US" sz="1200" dirty="0" err="1" smtClean="0">
                <a:solidFill>
                  <a:srgbClr val="FF0000"/>
                </a:solidFill>
              </a:rPr>
              <a:t>telah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menyusutkan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windownya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menjadi</a:t>
            </a:r>
            <a:r>
              <a:rPr lang="en-US" sz="1200" dirty="0" smtClean="0">
                <a:solidFill>
                  <a:srgbClr val="FF0000"/>
                </a:solidFill>
              </a:rPr>
              <a:t> 4 </a:t>
            </a:r>
            <a:r>
              <a:rPr lang="en-US" sz="1200" dirty="0" err="1" smtClean="0">
                <a:solidFill>
                  <a:srgbClr val="FF0000"/>
                </a:solidFill>
              </a:rPr>
              <a:t>buah</a:t>
            </a:r>
            <a:r>
              <a:rPr lang="en-US" sz="1200" dirty="0" smtClean="0">
                <a:solidFill>
                  <a:srgbClr val="FF0000"/>
                </a:solidFill>
              </a:rPr>
              <a:t> frame, </a:t>
            </a:r>
            <a:r>
              <a:rPr lang="en-US" sz="1200" dirty="0" err="1" smtClean="0">
                <a:solidFill>
                  <a:srgbClr val="FF0000"/>
                </a:solidFill>
              </a:rPr>
              <a:t>dimulai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dari</a:t>
            </a:r>
            <a:r>
              <a:rPr lang="en-US" sz="1200" dirty="0" smtClean="0">
                <a:solidFill>
                  <a:srgbClr val="FF0000"/>
                </a:solidFill>
              </a:rPr>
              <a:t> frame </a:t>
            </a:r>
            <a:r>
              <a:rPr lang="en-US" sz="1200" dirty="0" err="1" smtClean="0">
                <a:solidFill>
                  <a:srgbClr val="FF0000"/>
                </a:solidFill>
              </a:rPr>
              <a:t>ke</a:t>
            </a:r>
            <a:r>
              <a:rPr lang="en-US" sz="1200" dirty="0" smtClean="0">
                <a:solidFill>
                  <a:srgbClr val="FF0000"/>
                </a:solidFill>
              </a:rPr>
              <a:t> 3.</a:t>
            </a:r>
            <a:endParaRPr lang="en-SG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26" y="4996171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Pada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kenyataannya</a:t>
            </a:r>
            <a:r>
              <a:rPr lang="en-US" sz="1200" dirty="0" smtClean="0">
                <a:solidFill>
                  <a:srgbClr val="FF0000"/>
                </a:solidFill>
              </a:rPr>
              <a:t>, B </a:t>
            </a:r>
            <a:r>
              <a:rPr lang="en-US" sz="1200" dirty="0" err="1" smtClean="0">
                <a:solidFill>
                  <a:srgbClr val="FF0000"/>
                </a:solidFill>
              </a:rPr>
              <a:t>siap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menerima</a:t>
            </a:r>
            <a:r>
              <a:rPr lang="en-US" sz="1200" dirty="0" smtClean="0">
                <a:solidFill>
                  <a:srgbClr val="FF0000"/>
                </a:solidFill>
              </a:rPr>
              <a:t> 7 </a:t>
            </a:r>
            <a:r>
              <a:rPr lang="en-US" sz="1200" dirty="0" smtClean="0">
                <a:solidFill>
                  <a:srgbClr val="FF0000"/>
                </a:solidFill>
              </a:rPr>
              <a:t>frame, </a:t>
            </a:r>
            <a:r>
              <a:rPr lang="en-US" sz="1200" dirty="0" err="1" smtClean="0">
                <a:solidFill>
                  <a:srgbClr val="FF0000"/>
                </a:solidFill>
              </a:rPr>
              <a:t>dimulai</a:t>
            </a:r>
            <a:r>
              <a:rPr lang="en-US" sz="1200" dirty="0" smtClean="0">
                <a:solidFill>
                  <a:srgbClr val="FF0000"/>
                </a:solidFill>
              </a:rPr>
              <a:t> frame no 3.</a:t>
            </a:r>
            <a:endParaRPr lang="en-SG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64" y="5781989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Dengan</a:t>
            </a:r>
            <a:r>
              <a:rPr lang="en-US" sz="1200" dirty="0" smtClean="0">
                <a:solidFill>
                  <a:srgbClr val="FF0000"/>
                </a:solidFill>
              </a:rPr>
              <a:t> ACK </a:t>
            </a:r>
            <a:r>
              <a:rPr lang="en-US" sz="1200" dirty="0" err="1" smtClean="0">
                <a:solidFill>
                  <a:srgbClr val="FF0000"/>
                </a:solidFill>
              </a:rPr>
              <a:t>ini</a:t>
            </a:r>
            <a:r>
              <a:rPr lang="en-US" sz="1200" dirty="0" smtClean="0">
                <a:solidFill>
                  <a:srgbClr val="FF0000"/>
                </a:solidFill>
              </a:rPr>
              <a:t>, A </a:t>
            </a:r>
            <a:r>
              <a:rPr lang="en-US" sz="1200" dirty="0" err="1" smtClean="0">
                <a:solidFill>
                  <a:srgbClr val="FF0000"/>
                </a:solidFill>
              </a:rPr>
              <a:t>meminta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izin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untuk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mengirimkan</a:t>
            </a:r>
            <a:r>
              <a:rPr lang="en-US" sz="1200" dirty="0" smtClean="0">
                <a:solidFill>
                  <a:srgbClr val="FF0000"/>
                </a:solidFill>
              </a:rPr>
              <a:t> 7 frame </a:t>
            </a:r>
            <a:r>
              <a:rPr lang="en-US" sz="1200" dirty="0" err="1" smtClean="0">
                <a:solidFill>
                  <a:srgbClr val="FF0000"/>
                </a:solidFill>
              </a:rPr>
              <a:t>lagi</a:t>
            </a:r>
            <a:r>
              <a:rPr lang="en-US" sz="1200" dirty="0" smtClean="0">
                <a:solidFill>
                  <a:srgbClr val="FF0000"/>
                </a:solidFill>
              </a:rPr>
              <a:t>, </a:t>
            </a:r>
            <a:r>
              <a:rPr lang="en-US" sz="1200" dirty="0" err="1" smtClean="0">
                <a:solidFill>
                  <a:srgbClr val="FF0000"/>
                </a:solidFill>
              </a:rPr>
              <a:t>diawali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dengan</a:t>
            </a:r>
            <a:r>
              <a:rPr lang="en-US" sz="1200" dirty="0" smtClean="0">
                <a:solidFill>
                  <a:srgbClr val="FF0000"/>
                </a:solidFill>
              </a:rPr>
              <a:t> frame </a:t>
            </a:r>
            <a:r>
              <a:rPr lang="en-US" sz="1200" dirty="0" err="1" smtClean="0">
                <a:solidFill>
                  <a:srgbClr val="FF0000"/>
                </a:solidFill>
              </a:rPr>
              <a:t>ke</a:t>
            </a:r>
            <a:r>
              <a:rPr lang="en-US" sz="1200" dirty="0" smtClean="0">
                <a:solidFill>
                  <a:srgbClr val="FF0000"/>
                </a:solidFill>
              </a:rPr>
              <a:t> 3</a:t>
            </a:r>
            <a:endParaRPr lang="en-SG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64" y="6710683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 </a:t>
            </a:r>
            <a:r>
              <a:rPr lang="en-US" sz="1200" dirty="0" err="1" smtClean="0">
                <a:solidFill>
                  <a:srgbClr val="FF0000"/>
                </a:solidFill>
              </a:rPr>
              <a:t>mulai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mengirimkan</a:t>
            </a:r>
            <a:r>
              <a:rPr lang="en-US" sz="1200" dirty="0" smtClean="0">
                <a:solidFill>
                  <a:srgbClr val="FF0000"/>
                </a:solidFill>
              </a:rPr>
              <a:t> frame 3, 4, 5, </a:t>
            </a:r>
            <a:r>
              <a:rPr lang="en-US" sz="1200" dirty="0" err="1" smtClean="0">
                <a:solidFill>
                  <a:srgbClr val="FF0000"/>
                </a:solidFill>
              </a:rPr>
              <a:t>dan</a:t>
            </a:r>
            <a:r>
              <a:rPr lang="en-US" sz="1200" dirty="0" smtClean="0">
                <a:solidFill>
                  <a:srgbClr val="FF0000"/>
                </a:solidFill>
              </a:rPr>
              <a:t> 6.</a:t>
            </a:r>
            <a:endParaRPr lang="en-SG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7442" y="6672282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 </a:t>
            </a:r>
            <a:r>
              <a:rPr lang="en-US" sz="1200" dirty="0" err="1" smtClean="0">
                <a:solidFill>
                  <a:srgbClr val="FF0000"/>
                </a:solidFill>
              </a:rPr>
              <a:t>mengembalikan</a:t>
            </a:r>
            <a:r>
              <a:rPr lang="en-US" sz="1200" dirty="0" smtClean="0">
                <a:solidFill>
                  <a:srgbClr val="FF0000"/>
                </a:solidFill>
              </a:rPr>
              <a:t> ACK 4, yang </a:t>
            </a:r>
            <a:r>
              <a:rPr lang="en-US" sz="1200" dirty="0" err="1" smtClean="0">
                <a:solidFill>
                  <a:srgbClr val="FF0000"/>
                </a:solidFill>
              </a:rPr>
              <a:t>mana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mengakui</a:t>
            </a:r>
            <a:r>
              <a:rPr lang="en-US" sz="1200" dirty="0" smtClean="0">
                <a:solidFill>
                  <a:srgbClr val="FF0000"/>
                </a:solidFill>
              </a:rPr>
              <a:t> frame </a:t>
            </a:r>
            <a:r>
              <a:rPr lang="en-US" sz="1200" dirty="0" err="1" smtClean="0">
                <a:solidFill>
                  <a:srgbClr val="FF0000"/>
                </a:solidFill>
              </a:rPr>
              <a:t>ke</a:t>
            </a:r>
            <a:r>
              <a:rPr lang="en-US" sz="1200" dirty="0" smtClean="0">
                <a:solidFill>
                  <a:srgbClr val="FF0000"/>
                </a:solidFill>
              </a:rPr>
              <a:t> 3 </a:t>
            </a:r>
            <a:r>
              <a:rPr lang="en-US" sz="1200" dirty="0" err="1" smtClean="0">
                <a:solidFill>
                  <a:srgbClr val="FF0000"/>
                </a:solidFill>
              </a:rPr>
              <a:t>dan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mengizinkan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transmisi</a:t>
            </a:r>
            <a:r>
              <a:rPr lang="en-US" sz="1200" dirty="0" smtClean="0">
                <a:solidFill>
                  <a:srgbClr val="FF0000"/>
                </a:solidFill>
              </a:rPr>
              <a:t> frame 4 </a:t>
            </a:r>
            <a:r>
              <a:rPr lang="en-US" sz="1200" dirty="0" err="1" smtClean="0">
                <a:solidFill>
                  <a:srgbClr val="FF0000"/>
                </a:solidFill>
              </a:rPr>
              <a:t>sampai</a:t>
            </a:r>
            <a:r>
              <a:rPr lang="en-US" sz="1200" dirty="0" smtClean="0">
                <a:solidFill>
                  <a:srgbClr val="FF0000"/>
                </a:solidFill>
              </a:rPr>
              <a:t> 2.</a:t>
            </a:r>
            <a:endParaRPr lang="en-SG" sz="1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4896" y="674372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Tetapi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pada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waktu</a:t>
            </a:r>
            <a:r>
              <a:rPr lang="en-US" sz="1200" dirty="0" smtClean="0">
                <a:solidFill>
                  <a:srgbClr val="FF0000"/>
                </a:solidFill>
              </a:rPr>
              <a:t> ACK </a:t>
            </a:r>
            <a:r>
              <a:rPr lang="en-US" sz="1200" dirty="0" err="1" smtClean="0">
                <a:solidFill>
                  <a:srgbClr val="FF0000"/>
                </a:solidFill>
              </a:rPr>
              <a:t>mencapai</a:t>
            </a:r>
            <a:r>
              <a:rPr lang="en-US" sz="1200" dirty="0" smtClean="0">
                <a:solidFill>
                  <a:srgbClr val="FF0000"/>
                </a:solidFill>
              </a:rPr>
              <a:t> A, 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A </a:t>
            </a:r>
            <a:r>
              <a:rPr lang="en-US" sz="1200" dirty="0" err="1" smtClean="0">
                <a:solidFill>
                  <a:srgbClr val="FF0000"/>
                </a:solidFill>
              </a:rPr>
              <a:t>sudah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mengirimkan</a:t>
            </a:r>
            <a:r>
              <a:rPr lang="en-US" sz="1200" dirty="0" smtClean="0">
                <a:solidFill>
                  <a:srgbClr val="FF0000"/>
                </a:solidFill>
              </a:rPr>
              <a:t> frame 4, </a:t>
            </a:r>
            <a:r>
              <a:rPr lang="en-US" sz="1200" dirty="0" smtClean="0">
                <a:solidFill>
                  <a:srgbClr val="FF0000"/>
                </a:solidFill>
              </a:rPr>
              <a:t>5, </a:t>
            </a:r>
            <a:r>
              <a:rPr lang="en-US" sz="1200" dirty="0" err="1" smtClean="0">
                <a:solidFill>
                  <a:srgbClr val="FF0000"/>
                </a:solidFill>
              </a:rPr>
              <a:t>dan</a:t>
            </a:r>
            <a:r>
              <a:rPr lang="en-US" sz="1200" dirty="0" smtClean="0">
                <a:solidFill>
                  <a:srgbClr val="FF0000"/>
                </a:solidFill>
              </a:rPr>
              <a:t> 6. </a:t>
            </a:r>
            <a:endParaRPr lang="en-SG" sz="1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3854" y="6672282"/>
            <a:ext cx="2843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Kesimpulannya</a:t>
            </a:r>
            <a:r>
              <a:rPr lang="en-US" sz="1200" dirty="0" smtClean="0">
                <a:solidFill>
                  <a:srgbClr val="FF0000"/>
                </a:solidFill>
              </a:rPr>
              <a:t>, A 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hanya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boleh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membuka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windownya</a:t>
            </a:r>
            <a:r>
              <a:rPr lang="en-US" sz="1200" dirty="0" smtClean="0">
                <a:solidFill>
                  <a:srgbClr val="FF0000"/>
                </a:solidFill>
              </a:rPr>
              <a:t>, </a:t>
            </a:r>
            <a:r>
              <a:rPr lang="en-US" sz="1200" dirty="0" err="1" smtClean="0">
                <a:solidFill>
                  <a:srgbClr val="FF0000"/>
                </a:solidFill>
              </a:rPr>
              <a:t>untuk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memperkenankan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transmisi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dari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 4 </a:t>
            </a:r>
            <a:r>
              <a:rPr lang="en-US" sz="1200" dirty="0" smtClean="0">
                <a:solidFill>
                  <a:srgbClr val="FF0000"/>
                </a:solidFill>
              </a:rPr>
              <a:t>frame, </a:t>
            </a:r>
            <a:r>
              <a:rPr lang="en-US" sz="1200" dirty="0" err="1" smtClean="0">
                <a:solidFill>
                  <a:srgbClr val="FF0000"/>
                </a:solidFill>
              </a:rPr>
              <a:t>dimulai</a:t>
            </a:r>
            <a:r>
              <a:rPr lang="en-US" sz="1200" dirty="0" smtClean="0">
                <a:solidFill>
                  <a:srgbClr val="FF0000"/>
                </a:solidFill>
              </a:rPr>
              <a:t> frame 7</a:t>
            </a:r>
            <a:endParaRPr lang="en-SG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Sliding Window Enhancements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300" dirty="0"/>
              <a:t>Receiver </a:t>
            </a:r>
            <a:r>
              <a:rPr lang="en-US" sz="3300" dirty="0" err="1"/>
              <a:t>dapat</a:t>
            </a:r>
            <a:r>
              <a:rPr lang="en-US" sz="3300" dirty="0"/>
              <a:t> acknowledge frames </a:t>
            </a:r>
            <a:r>
              <a:rPr lang="en-US" sz="3300" dirty="0" err="1"/>
              <a:t>tanpa</a:t>
            </a:r>
            <a:r>
              <a:rPr lang="en-US" sz="3300" dirty="0"/>
              <a:t> </a:t>
            </a:r>
            <a:r>
              <a:rPr lang="en-US" sz="3300" dirty="0" err="1"/>
              <a:t>ijin</a:t>
            </a:r>
            <a:r>
              <a:rPr lang="en-US" sz="3300" dirty="0"/>
              <a:t> </a:t>
            </a:r>
            <a:r>
              <a:rPr lang="en-US" sz="3300" dirty="0" err="1"/>
              <a:t>pengiriman</a:t>
            </a:r>
            <a:r>
              <a:rPr lang="en-US" sz="3300" dirty="0"/>
              <a:t> </a:t>
            </a:r>
            <a:r>
              <a:rPr lang="en-US" sz="3300" dirty="0" err="1"/>
              <a:t>lebih</a:t>
            </a:r>
            <a:r>
              <a:rPr lang="en-US" sz="3300" dirty="0"/>
              <a:t> </a:t>
            </a:r>
            <a:r>
              <a:rPr lang="en-US" sz="3300" dirty="0" err="1"/>
              <a:t>lanjut</a:t>
            </a:r>
            <a:r>
              <a:rPr lang="en-US" sz="3300" dirty="0"/>
              <a:t> (Receive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siap</a:t>
            </a:r>
            <a:r>
              <a:rPr lang="en-US" sz="3300" dirty="0"/>
              <a:t>)</a:t>
            </a:r>
          </a:p>
          <a:p>
            <a:r>
              <a:rPr lang="en-US" sz="3300" dirty="0" err="1"/>
              <a:t>Harus</a:t>
            </a:r>
            <a:r>
              <a:rPr lang="en-US" sz="3300" dirty="0"/>
              <a:t> </a:t>
            </a:r>
            <a:r>
              <a:rPr lang="en-US" sz="3300" dirty="0" err="1"/>
              <a:t>dikirimkan</a:t>
            </a:r>
            <a:r>
              <a:rPr lang="en-US" sz="3300" dirty="0"/>
              <a:t> acknowledge yang normal </a:t>
            </a:r>
            <a:r>
              <a:rPr lang="en-US" sz="3300" dirty="0" err="1"/>
              <a:t>untuk</a:t>
            </a:r>
            <a:r>
              <a:rPr lang="en-US" sz="3300" dirty="0"/>
              <a:t> resume</a:t>
            </a:r>
          </a:p>
          <a:p>
            <a:r>
              <a:rPr lang="en-US" sz="3300" dirty="0" err="1"/>
              <a:t>Jika</a:t>
            </a:r>
            <a:r>
              <a:rPr lang="en-US" sz="3300" dirty="0"/>
              <a:t> duplex, </a:t>
            </a:r>
            <a:r>
              <a:rPr lang="en-US" sz="3300" dirty="0" err="1"/>
              <a:t>menggunakan</a:t>
            </a:r>
            <a:r>
              <a:rPr lang="en-US" sz="3300" dirty="0"/>
              <a:t> piggybacking</a:t>
            </a:r>
          </a:p>
          <a:p>
            <a:pPr lvl="1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data yang </a:t>
            </a:r>
            <a:r>
              <a:rPr lang="en-US" sz="2800" dirty="0" err="1"/>
              <a:t>dikirimkan</a:t>
            </a:r>
            <a:r>
              <a:rPr lang="en-US" sz="2800" dirty="0"/>
              <a:t>, </a:t>
            </a:r>
            <a:r>
              <a:rPr lang="en-US" sz="2800" dirty="0" err="1"/>
              <a:t>menggunakan</a:t>
            </a:r>
            <a:r>
              <a:rPr lang="en-US" sz="2800" dirty="0"/>
              <a:t> acknowledgement frame</a:t>
            </a:r>
          </a:p>
          <a:p>
            <a:pPr lvl="1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data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acknowledgement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dikirimkan</a:t>
            </a:r>
            <a:r>
              <a:rPr lang="en-US" sz="2800" dirty="0" smtClean="0"/>
              <a:t>, </a:t>
            </a:r>
            <a:r>
              <a:rPr lang="en-US" sz="2800" dirty="0" err="1" smtClean="0"/>
              <a:t>mengirimkan</a:t>
            </a:r>
            <a:r>
              <a:rPr lang="en-US" sz="2800" dirty="0" smtClean="0"/>
              <a:t> </a:t>
            </a:r>
            <a:r>
              <a:rPr lang="en-US" sz="2800" dirty="0"/>
              <a:t>acknowledgement </a:t>
            </a:r>
            <a:r>
              <a:rPr lang="en-US" sz="2800" dirty="0" err="1"/>
              <a:t>terakhir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ACK valid flag (TCP)</a:t>
            </a:r>
          </a:p>
          <a:p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40" y="0"/>
            <a:ext cx="9326880" cy="1295400"/>
          </a:xfrm>
        </p:spPr>
        <p:txBody>
          <a:bodyPr/>
          <a:lstStyle/>
          <a:p>
            <a:r>
              <a:rPr lang="en-US" dirty="0"/>
              <a:t>Error Detection and Correction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8640" y="2100250"/>
            <a:ext cx="9795544" cy="5672150"/>
          </a:xfrm>
        </p:spPr>
        <p:txBody>
          <a:bodyPr>
            <a:normAutofit/>
          </a:bodyPr>
          <a:lstStyle/>
          <a:p>
            <a:r>
              <a:rPr lang="en-US" sz="2400" b="1" i="1" dirty="0"/>
              <a:t>Error detection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mendeteksi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data </a:t>
            </a:r>
            <a:r>
              <a:rPr lang="en-US" sz="2400" dirty="0" err="1"/>
              <a:t>akibat</a:t>
            </a:r>
            <a:r>
              <a:rPr lang="en-US" sz="2400" dirty="0"/>
              <a:t> noise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lain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transmisi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transmitter </a:t>
            </a:r>
            <a:r>
              <a:rPr lang="en-US" sz="2400" dirty="0" err="1"/>
              <a:t>ke</a:t>
            </a:r>
            <a:r>
              <a:rPr lang="en-US" sz="2400" dirty="0"/>
              <a:t> receiver</a:t>
            </a:r>
          </a:p>
          <a:p>
            <a:r>
              <a:rPr lang="en-US" sz="2400" b="1" i="1" dirty="0"/>
              <a:t>Error correction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i="1" dirty="0"/>
              <a:t>original &amp; error free data. </a:t>
            </a:r>
            <a:r>
              <a:rPr lang="en-US" sz="2400" dirty="0" err="1"/>
              <a:t>Metoda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:</a:t>
            </a:r>
            <a:endParaRPr lang="en-US" sz="2400" i="1" dirty="0"/>
          </a:p>
          <a:p>
            <a:pPr lvl="1"/>
            <a:r>
              <a:rPr lang="en-US" sz="2400" b="1" dirty="0"/>
              <a:t>Automatic repeat-request (ARQ)</a:t>
            </a:r>
          </a:p>
          <a:p>
            <a:pPr lvl="2"/>
            <a:r>
              <a:rPr lang="en-US" sz="2400" dirty="0"/>
              <a:t>Transmitter </a:t>
            </a:r>
            <a:r>
              <a:rPr lang="en-US" sz="2400" dirty="0" err="1"/>
              <a:t>mengirim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error detection code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receiver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mengecek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meminta</a:t>
            </a:r>
            <a:r>
              <a:rPr lang="en-US" sz="2400" dirty="0"/>
              <a:t> </a:t>
            </a:r>
            <a:r>
              <a:rPr lang="en-US" sz="2400" dirty="0" err="1"/>
              <a:t>pengiriman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endParaRPr lang="en-US" sz="2400" dirty="0"/>
          </a:p>
          <a:p>
            <a:pPr lvl="2"/>
            <a:r>
              <a:rPr lang="en-US" sz="2400" dirty="0"/>
              <a:t>Receiver </a:t>
            </a:r>
            <a:r>
              <a:rPr lang="en-US" sz="2400" dirty="0" err="1"/>
              <a:t>mengirim</a:t>
            </a:r>
            <a:r>
              <a:rPr lang="en-US" sz="2400" dirty="0"/>
              <a:t> acknowledgement (ACK) </a:t>
            </a:r>
            <a:r>
              <a:rPr lang="en-US" sz="2400" dirty="0" err="1"/>
              <a:t>untuk</a:t>
            </a:r>
            <a:r>
              <a:rPr lang="en-US" sz="2400" dirty="0"/>
              <a:t> data yang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transmitter </a:t>
            </a:r>
            <a:r>
              <a:rPr lang="en-US" sz="2400" dirty="0" err="1"/>
              <a:t>mengirim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data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smtClean="0"/>
              <a:t>acknowledgement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="1" dirty="0" smtClean="0"/>
              <a:t>Forward error correction (FEC)</a:t>
            </a:r>
          </a:p>
          <a:p>
            <a:pPr lvl="2"/>
            <a:r>
              <a:rPr lang="en-US" sz="2400" dirty="0" smtClean="0"/>
              <a:t>Transmitter </a:t>
            </a:r>
            <a:r>
              <a:rPr lang="en-US" sz="2400" dirty="0" err="1" smtClean="0"/>
              <a:t>mengirim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-</a:t>
            </a:r>
            <a:r>
              <a:rPr lang="en-US" sz="2400" i="1" dirty="0" smtClean="0"/>
              <a:t>encode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b="1" i="1" dirty="0" smtClean="0"/>
              <a:t>error-correcting code (ECC) </a:t>
            </a:r>
          </a:p>
          <a:p>
            <a:pPr lvl="2"/>
            <a:r>
              <a:rPr lang="en-US" sz="2400" dirty="0" smtClean="0"/>
              <a:t>Receiver men-</a:t>
            </a:r>
            <a:r>
              <a:rPr lang="en-US" sz="2400" i="1" dirty="0" smtClean="0"/>
              <a:t>decode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data yang paling </a:t>
            </a:r>
            <a:r>
              <a:rPr lang="en-US" sz="2400" dirty="0" err="1" smtClean="0"/>
              <a:t>menyerupai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dikirim</a:t>
            </a:r>
            <a:endParaRPr lang="en-US" sz="2400" dirty="0" smtClean="0"/>
          </a:p>
          <a:p>
            <a:pPr lvl="2"/>
            <a:r>
              <a:rPr lang="en-US" sz="2400" dirty="0" err="1" smtClean="0"/>
              <a:t>Pengkodean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agar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menginterpretasikan</a:t>
            </a:r>
            <a:r>
              <a:rPr lang="en-US" sz="2400" dirty="0" smtClean="0"/>
              <a:t> data</a:t>
            </a:r>
          </a:p>
          <a:p>
            <a:pPr lvl="1">
              <a:buFontTx/>
              <a:buNone/>
            </a:pP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dikombinasikan</a:t>
            </a:r>
            <a:endParaRPr lang="en-US" sz="2400" dirty="0" smtClean="0"/>
          </a:p>
          <a:p>
            <a:pPr lvl="1"/>
            <a:r>
              <a:rPr lang="en-US" sz="2400" i="1" dirty="0" smtClean="0"/>
              <a:t>Minor error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smtClean="0"/>
              <a:t>major </a:t>
            </a:r>
            <a:r>
              <a:rPr lang="en-US" sz="2400" i="1" dirty="0" err="1" smtClean="0"/>
              <a:t>errorx</a:t>
            </a:r>
            <a:endParaRPr lang="en-US" sz="2400" dirty="0" smtClean="0"/>
          </a:p>
          <a:p>
            <a:pPr>
              <a:buNone/>
            </a:pP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Deteksi Error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Dibuat</a:t>
            </a:r>
            <a:r>
              <a:rPr lang="en-US" dirty="0"/>
              <a:t> bit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transmitter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code error</a:t>
            </a:r>
          </a:p>
          <a:p>
            <a:r>
              <a:rPr lang="en-US" dirty="0"/>
              <a:t>Parity</a:t>
            </a:r>
          </a:p>
          <a:p>
            <a:pPr lvl="1"/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parity bit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karakter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 even (even parity) or odd (odd parity) number of ones</a:t>
            </a:r>
          </a:p>
          <a:p>
            <a:pPr lvl="1"/>
            <a:r>
              <a:rPr lang="en-US" sz="3200" dirty="0"/>
              <a:t>Even number </a:t>
            </a:r>
            <a:r>
              <a:rPr lang="en-US" sz="3200" dirty="0" err="1"/>
              <a:t>dalam</a:t>
            </a:r>
            <a:r>
              <a:rPr lang="en-US" sz="3200" dirty="0"/>
              <a:t> bit errors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terdeteksi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Cyclic Redundancy Check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Untuk block pada transmitter k bit transmitter membangkitkan </a:t>
            </a:r>
            <a:r>
              <a:rPr lang="en-US" i="1"/>
              <a:t>n</a:t>
            </a:r>
            <a:r>
              <a:rPr lang="en-US"/>
              <a:t> bit sequence</a:t>
            </a:r>
          </a:p>
          <a:p>
            <a:r>
              <a:rPr lang="en-US"/>
              <a:t>Transmit </a:t>
            </a:r>
            <a:r>
              <a:rPr lang="en-US" i="1"/>
              <a:t>k+n</a:t>
            </a:r>
            <a:r>
              <a:rPr lang="en-US"/>
              <a:t> bits yang tepat membagi menjadi beberapa angka</a:t>
            </a:r>
          </a:p>
          <a:p>
            <a:r>
              <a:rPr lang="en-US"/>
              <a:t>Receiver membagi frame dengan angka</a:t>
            </a:r>
          </a:p>
          <a:p>
            <a:pPr lvl="1"/>
            <a:r>
              <a:rPr lang="en-US"/>
              <a:t>Jika tidak ada peringatan, diasumsikan tidak ada error</a:t>
            </a:r>
          </a:p>
          <a:p>
            <a:r>
              <a:rPr lang="en-US"/>
              <a:t> Untuk materi, lihat Stallings bab 7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Control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Deteksi dan koreksi error</a:t>
            </a:r>
          </a:p>
          <a:p>
            <a:pPr>
              <a:lnSpc>
                <a:spcPct val="90000"/>
              </a:lnSpc>
            </a:pPr>
            <a:r>
              <a:rPr lang="en-US"/>
              <a:t>Frame hilang</a:t>
            </a:r>
          </a:p>
          <a:p>
            <a:pPr>
              <a:lnSpc>
                <a:spcPct val="90000"/>
              </a:lnSpc>
            </a:pPr>
            <a:r>
              <a:rPr lang="en-US"/>
              <a:t>Frame rusak</a:t>
            </a:r>
          </a:p>
          <a:p>
            <a:pPr>
              <a:lnSpc>
                <a:spcPct val="90000"/>
              </a:lnSpc>
            </a:pPr>
            <a:r>
              <a:rPr lang="en-US"/>
              <a:t>Permintaan ulang otomatis</a:t>
            </a:r>
          </a:p>
          <a:p>
            <a:pPr lvl="1">
              <a:lnSpc>
                <a:spcPct val="90000"/>
              </a:lnSpc>
            </a:pPr>
            <a:r>
              <a:rPr lang="en-US"/>
              <a:t>Deteksi Error </a:t>
            </a:r>
          </a:p>
          <a:p>
            <a:pPr lvl="1">
              <a:lnSpc>
                <a:spcPct val="90000"/>
              </a:lnSpc>
            </a:pPr>
            <a:r>
              <a:rPr lang="en-US"/>
              <a:t>Positive acknowledgment</a:t>
            </a:r>
          </a:p>
          <a:p>
            <a:pPr lvl="1">
              <a:lnSpc>
                <a:spcPct val="90000"/>
              </a:lnSpc>
            </a:pPr>
            <a:r>
              <a:rPr lang="en-US"/>
              <a:t>Pengiriman kembali setelah waktu habis</a:t>
            </a:r>
          </a:p>
          <a:p>
            <a:pPr lvl="1">
              <a:lnSpc>
                <a:spcPct val="90000"/>
              </a:lnSpc>
            </a:pPr>
            <a:r>
              <a:rPr lang="en-US"/>
              <a:t>Negative acknowledgement pengiriman kembali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700" dirty="0"/>
              <a:t>Automatic Repeat Request (ARQ)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Stop and wait</a:t>
            </a:r>
          </a:p>
          <a:p>
            <a:r>
              <a:rPr lang="en-US"/>
              <a:t>Go Back N</a:t>
            </a:r>
          </a:p>
          <a:p>
            <a:r>
              <a:rPr lang="en-US"/>
              <a:t>Selective reject (selective retransmission)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Stop dan Wait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300" dirty="0" err="1"/>
              <a:t>Sumber</a:t>
            </a:r>
            <a:r>
              <a:rPr lang="en-US" sz="3300" dirty="0"/>
              <a:t> </a:t>
            </a:r>
            <a:r>
              <a:rPr lang="en-US" sz="3300" dirty="0" err="1"/>
              <a:t>mengirim</a:t>
            </a:r>
            <a:r>
              <a:rPr lang="en-US" sz="3300" dirty="0"/>
              <a:t> single frame</a:t>
            </a:r>
          </a:p>
          <a:p>
            <a:pPr>
              <a:lnSpc>
                <a:spcPct val="80000"/>
              </a:lnSpc>
            </a:pPr>
            <a:r>
              <a:rPr lang="en-US" sz="3300" dirty="0" err="1"/>
              <a:t>Menunggu</a:t>
            </a:r>
            <a:r>
              <a:rPr lang="en-US" sz="3300" dirty="0"/>
              <a:t>  ACK</a:t>
            </a:r>
          </a:p>
          <a:p>
            <a:pPr>
              <a:lnSpc>
                <a:spcPct val="80000"/>
              </a:lnSpc>
            </a:pPr>
            <a:r>
              <a:rPr lang="en-US" sz="3300" dirty="0" err="1"/>
              <a:t>Jika</a:t>
            </a:r>
            <a:r>
              <a:rPr lang="en-US" sz="3300" dirty="0"/>
              <a:t> frame yang </a:t>
            </a:r>
            <a:r>
              <a:rPr lang="en-US" sz="3300" dirty="0" err="1"/>
              <a:t>diterima</a:t>
            </a:r>
            <a:r>
              <a:rPr lang="en-US" sz="3300" dirty="0"/>
              <a:t> </a:t>
            </a:r>
            <a:r>
              <a:rPr lang="en-US" sz="3300" dirty="0" err="1"/>
              <a:t>rusak</a:t>
            </a:r>
            <a:r>
              <a:rPr lang="en-US" sz="3300" dirty="0"/>
              <a:t>, discard Transmitter has timeout</a:t>
            </a:r>
          </a:p>
          <a:p>
            <a:pPr lvl="1">
              <a:lnSpc>
                <a:spcPct val="80000"/>
              </a:lnSpc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ACK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habis</a:t>
            </a:r>
            <a:r>
              <a:rPr lang="en-US" sz="2800" dirty="0"/>
              <a:t>, </a:t>
            </a:r>
            <a:r>
              <a:rPr lang="en-US" sz="2800" dirty="0" err="1"/>
              <a:t>dikirim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3300" dirty="0" err="1"/>
              <a:t>Jika</a:t>
            </a:r>
            <a:r>
              <a:rPr lang="en-US" sz="3300" dirty="0"/>
              <a:t> ACK </a:t>
            </a:r>
            <a:r>
              <a:rPr lang="en-US" sz="3300" dirty="0" err="1"/>
              <a:t>rusak,transmitter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akan</a:t>
            </a:r>
            <a:r>
              <a:rPr lang="en-US" sz="3300" dirty="0"/>
              <a:t> </a:t>
            </a:r>
            <a:r>
              <a:rPr lang="en-US" sz="3300" dirty="0" err="1"/>
              <a:t>mengakuinya</a:t>
            </a:r>
            <a:endParaRPr lang="en-US" sz="33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Transmitter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mengirim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Receive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copy frame</a:t>
            </a:r>
          </a:p>
          <a:p>
            <a:pPr lvl="1">
              <a:lnSpc>
                <a:spcPct val="80000"/>
              </a:lnSpc>
            </a:pPr>
            <a:r>
              <a:rPr lang="en-US" sz="2800" dirty="0" err="1"/>
              <a:t>Digunakan</a:t>
            </a:r>
            <a:r>
              <a:rPr lang="en-US" sz="2800" dirty="0"/>
              <a:t> ACK0 </a:t>
            </a:r>
            <a:r>
              <a:rPr lang="en-US" sz="2800" dirty="0" err="1"/>
              <a:t>dan</a:t>
            </a:r>
            <a:r>
              <a:rPr lang="en-US" sz="2800" dirty="0"/>
              <a:t> ACK1</a:t>
            </a:r>
          </a:p>
          <a:p>
            <a:pPr>
              <a:lnSpc>
                <a:spcPct val="80000"/>
              </a:lnSpc>
            </a:pP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Link Control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Data Link Control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Flow Control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Error </a:t>
            </a:r>
            <a:r>
              <a:rPr lang="en-US" b="1" dirty="0" smtClean="0"/>
              <a:t>Control</a:t>
            </a:r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Flow Control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memastikan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entitas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pengirim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membanjiri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entitas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penerima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contohnya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mencegah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luapan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</a:t>
            </a:r>
            <a:r>
              <a:rPr lang="en-US" dirty="0">
                <a:sym typeface="Wingdings" pitchFamily="2" charset="2"/>
              </a:rPr>
              <a:t> buffer</a:t>
            </a:r>
          </a:p>
          <a:p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Error Control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Deteksi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koreksi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kesalahan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864" y="600052"/>
            <a:ext cx="3813175" cy="2609850"/>
          </a:xfrm>
        </p:spPr>
        <p:txBody>
          <a:bodyPr>
            <a:normAutofit fontScale="90000"/>
          </a:bodyPr>
          <a:lstStyle/>
          <a:p>
            <a:r>
              <a:rPr lang="en-US" sz="4700" dirty="0"/>
              <a:t>Diagram  Stop </a:t>
            </a:r>
            <a:r>
              <a:rPr lang="en-US" sz="4700" dirty="0" err="1"/>
              <a:t>dan</a:t>
            </a:r>
            <a:r>
              <a:rPr lang="en-US" sz="4700" dirty="0"/>
              <a:t> Wait -</a:t>
            </a:r>
            <a:br>
              <a:rPr lang="en-US" sz="4700" dirty="0"/>
            </a:br>
            <a:endParaRPr lang="en-US" sz="4700" dirty="0"/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 b="8725"/>
          <a:stretch>
            <a:fillRect/>
          </a:stretch>
        </p:blipFill>
        <p:spPr>
          <a:xfrm>
            <a:off x="4986334" y="385738"/>
            <a:ext cx="5186362" cy="6565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Stop dan  Wait - Pros dan Cons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Simple</a:t>
            </a:r>
          </a:p>
          <a:p>
            <a:r>
              <a:rPr lang="en-US"/>
              <a:t>Inefficient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 Back N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300" dirty="0"/>
              <a:t>Based on sliding window</a:t>
            </a:r>
          </a:p>
          <a:p>
            <a:r>
              <a:rPr lang="en-US" sz="3300" dirty="0" err="1"/>
              <a:t>Jika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ada</a:t>
            </a:r>
            <a:r>
              <a:rPr lang="en-US" sz="3300" dirty="0"/>
              <a:t> error, ACK </a:t>
            </a:r>
            <a:r>
              <a:rPr lang="en-US" sz="3300" dirty="0" err="1"/>
              <a:t>selalu</a:t>
            </a:r>
            <a:r>
              <a:rPr lang="en-US" sz="3300" dirty="0"/>
              <a:t> </a:t>
            </a:r>
            <a:r>
              <a:rPr lang="en-US" sz="3300" dirty="0" err="1"/>
              <a:t>disertai</a:t>
            </a:r>
            <a:r>
              <a:rPr lang="en-US" sz="3300" dirty="0"/>
              <a:t> frame yang </a:t>
            </a:r>
            <a:r>
              <a:rPr lang="en-US" sz="3300" dirty="0" err="1"/>
              <a:t>diharapkan</a:t>
            </a:r>
            <a:endParaRPr lang="en-US" sz="3300" dirty="0"/>
          </a:p>
          <a:p>
            <a:r>
              <a:rPr lang="en-US" sz="3300" dirty="0" err="1"/>
              <a:t>menggunakan</a:t>
            </a:r>
            <a:r>
              <a:rPr lang="en-US" sz="3300" dirty="0"/>
              <a:t> window </a:t>
            </a:r>
            <a:r>
              <a:rPr lang="en-US" sz="3300" dirty="0" err="1"/>
              <a:t>untuk</a:t>
            </a:r>
            <a:r>
              <a:rPr lang="en-US" sz="3300" dirty="0"/>
              <a:t> </a:t>
            </a:r>
            <a:r>
              <a:rPr lang="en-US" sz="3300" dirty="0" err="1"/>
              <a:t>mengintrol</a:t>
            </a:r>
            <a:r>
              <a:rPr lang="en-US" sz="3300" dirty="0"/>
              <a:t> number of outstanding frames</a:t>
            </a:r>
          </a:p>
          <a:p>
            <a:r>
              <a:rPr lang="en-US" sz="3300" dirty="0" err="1"/>
              <a:t>Jika</a:t>
            </a:r>
            <a:r>
              <a:rPr lang="en-US" sz="3300" dirty="0"/>
              <a:t> error, </a:t>
            </a:r>
            <a:r>
              <a:rPr lang="en-US" sz="3300" dirty="0" err="1"/>
              <a:t>mengulang</a:t>
            </a:r>
            <a:r>
              <a:rPr lang="en-US" sz="3300" dirty="0"/>
              <a:t> </a:t>
            </a:r>
            <a:r>
              <a:rPr lang="en-US" sz="3300" dirty="0" err="1"/>
              <a:t>dengan</a:t>
            </a:r>
            <a:r>
              <a:rPr lang="en-US" sz="3300" dirty="0"/>
              <a:t> rejection</a:t>
            </a:r>
          </a:p>
          <a:p>
            <a:pPr lvl="1"/>
            <a:r>
              <a:rPr lang="en-US" sz="2800" dirty="0" err="1"/>
              <a:t>Membuang</a:t>
            </a:r>
            <a:r>
              <a:rPr lang="en-US" sz="2800" dirty="0"/>
              <a:t> frame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frame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datang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dikirimkan</a:t>
            </a:r>
            <a:r>
              <a:rPr lang="en-US" sz="2800" dirty="0"/>
              <a:t> frame </a:t>
            </a:r>
            <a:r>
              <a:rPr lang="en-US" sz="2800" dirty="0" err="1"/>
              <a:t>koreksi</a:t>
            </a:r>
            <a:endParaRPr lang="en-US" sz="2800" dirty="0"/>
          </a:p>
          <a:p>
            <a:pPr lvl="1"/>
            <a:r>
              <a:rPr lang="en-US" sz="2800" dirty="0"/>
              <a:t>Transmitter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kembalidan</a:t>
            </a:r>
            <a:r>
              <a:rPr lang="en-US" sz="2800" dirty="0"/>
              <a:t> </a:t>
            </a:r>
            <a:r>
              <a:rPr lang="en-US" sz="2800" dirty="0" err="1"/>
              <a:t>mengirim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frame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subsequent frames</a:t>
            </a:r>
          </a:p>
          <a:p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 Back N – Frame Rusak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Receiver mendeteksi error dalam frame </a:t>
            </a:r>
            <a:r>
              <a:rPr lang="en-US" i="1"/>
              <a:t>i</a:t>
            </a:r>
            <a:endParaRPr lang="en-US"/>
          </a:p>
          <a:p>
            <a:r>
              <a:rPr lang="en-US"/>
              <a:t>Receiver mengirimkan rejection-</a:t>
            </a:r>
            <a:r>
              <a:rPr lang="en-US" i="1"/>
              <a:t>i</a:t>
            </a:r>
          </a:p>
          <a:p>
            <a:r>
              <a:rPr lang="en-US"/>
              <a:t>Transmitter mendapatkan rejection-</a:t>
            </a:r>
            <a:r>
              <a:rPr lang="en-US" i="1"/>
              <a:t>i</a:t>
            </a:r>
            <a:endParaRPr lang="en-US"/>
          </a:p>
          <a:p>
            <a:r>
              <a:rPr lang="en-US"/>
              <a:t>Transmitter mengirim kembali frame </a:t>
            </a:r>
            <a:r>
              <a:rPr lang="en-US" i="1"/>
              <a:t>i</a:t>
            </a:r>
            <a:r>
              <a:rPr lang="en-US"/>
              <a:t> dan semua subsequent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 Back N – Frame Hilang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Frame </a:t>
            </a:r>
            <a:r>
              <a:rPr lang="en-US" i="1"/>
              <a:t>i</a:t>
            </a:r>
            <a:r>
              <a:rPr lang="en-US"/>
              <a:t>  hilang</a:t>
            </a:r>
          </a:p>
          <a:p>
            <a:r>
              <a:rPr lang="en-US"/>
              <a:t>Transmitter mengirim  </a:t>
            </a:r>
            <a:r>
              <a:rPr lang="en-US" i="1"/>
              <a:t>i+1</a:t>
            </a:r>
          </a:p>
          <a:p>
            <a:r>
              <a:rPr lang="en-US"/>
              <a:t>Receiver mendapatkan frame </a:t>
            </a:r>
            <a:r>
              <a:rPr lang="en-US" i="1"/>
              <a:t>i+1</a:t>
            </a:r>
            <a:r>
              <a:rPr lang="en-US"/>
              <a:t> out of sequence</a:t>
            </a:r>
          </a:p>
          <a:p>
            <a:r>
              <a:rPr lang="en-US"/>
              <a:t>Receiver mengirimkan reject </a:t>
            </a:r>
            <a:r>
              <a:rPr lang="en-US" i="1"/>
              <a:t>i</a:t>
            </a:r>
            <a:endParaRPr lang="en-US"/>
          </a:p>
          <a:p>
            <a:r>
              <a:rPr lang="en-US"/>
              <a:t>Transmitter kembali ke frame </a:t>
            </a:r>
            <a:r>
              <a:rPr lang="en-US" i="1"/>
              <a:t>i</a:t>
            </a:r>
            <a:r>
              <a:rPr lang="en-US"/>
              <a:t> dan mengirim kembali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 Back N – Frame Hilang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300" dirty="0"/>
              <a:t>Frame </a:t>
            </a:r>
            <a:r>
              <a:rPr lang="en-US" sz="3300" i="1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hilang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ada</a:t>
            </a:r>
            <a:r>
              <a:rPr lang="en-US" sz="3300" dirty="0"/>
              <a:t> frame </a:t>
            </a:r>
            <a:r>
              <a:rPr lang="en-US" sz="3300" dirty="0" err="1"/>
              <a:t>pengganti</a:t>
            </a:r>
            <a:r>
              <a:rPr lang="en-US" sz="3300" dirty="0"/>
              <a:t> yang </a:t>
            </a:r>
            <a:r>
              <a:rPr lang="en-US" sz="3300" dirty="0" err="1"/>
              <a:t>dikirimkan</a:t>
            </a:r>
            <a:endParaRPr lang="en-US" sz="3300" dirty="0"/>
          </a:p>
          <a:p>
            <a:pPr>
              <a:lnSpc>
                <a:spcPct val="90000"/>
              </a:lnSpc>
            </a:pPr>
            <a:r>
              <a:rPr lang="en-US" sz="3300" dirty="0"/>
              <a:t>Receiver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 smtClean="0"/>
              <a:t>mendapatkan</a:t>
            </a:r>
            <a:r>
              <a:rPr lang="en-US" sz="3300" dirty="0" smtClean="0"/>
              <a:t> </a:t>
            </a:r>
            <a:r>
              <a:rPr lang="en-US" sz="3300" dirty="0" err="1" smtClean="0"/>
              <a:t>apa-apa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/>
              <a:t>kembali</a:t>
            </a:r>
            <a:r>
              <a:rPr lang="en-US" sz="3300" dirty="0"/>
              <a:t> 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ada</a:t>
            </a:r>
            <a:r>
              <a:rPr lang="en-US" sz="3300" dirty="0"/>
              <a:t> acknowledgement </a:t>
            </a:r>
            <a:r>
              <a:rPr lang="en-US" sz="3300" dirty="0" err="1"/>
              <a:t>atau</a:t>
            </a:r>
            <a:r>
              <a:rPr lang="en-US" sz="3300" dirty="0"/>
              <a:t> rejection</a:t>
            </a:r>
          </a:p>
          <a:p>
            <a:pPr>
              <a:lnSpc>
                <a:spcPct val="90000"/>
              </a:lnSpc>
            </a:pPr>
            <a:r>
              <a:rPr lang="en-US" sz="3300" dirty="0"/>
              <a:t>Transmitter </a:t>
            </a:r>
            <a:r>
              <a:rPr lang="en-US" sz="3300" dirty="0" err="1"/>
              <a:t>terlambat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mengirimkan</a:t>
            </a:r>
            <a:r>
              <a:rPr lang="en-US" sz="3300" dirty="0"/>
              <a:t> frame acknowledgement </a:t>
            </a:r>
            <a:r>
              <a:rPr lang="en-US" sz="3300" dirty="0" err="1"/>
              <a:t>dengan</a:t>
            </a:r>
            <a:r>
              <a:rPr lang="en-US" sz="3300" dirty="0"/>
              <a:t> P bit set </a:t>
            </a:r>
            <a:r>
              <a:rPr lang="en-US" sz="3300" dirty="0" err="1"/>
              <a:t>ke</a:t>
            </a:r>
            <a:r>
              <a:rPr lang="en-US" sz="3300" dirty="0"/>
              <a:t> 1</a:t>
            </a:r>
          </a:p>
          <a:p>
            <a:pPr>
              <a:lnSpc>
                <a:spcPct val="90000"/>
              </a:lnSpc>
            </a:pPr>
            <a:r>
              <a:rPr lang="en-US" sz="3300" dirty="0"/>
              <a:t>Receiver </a:t>
            </a:r>
            <a:r>
              <a:rPr lang="en-US" sz="3300" dirty="0" err="1"/>
              <a:t>menerjemahkan</a:t>
            </a:r>
            <a:r>
              <a:rPr lang="en-US" sz="3300" dirty="0"/>
              <a:t> command </a:t>
            </a:r>
            <a:r>
              <a:rPr lang="en-US" sz="3300" dirty="0" err="1"/>
              <a:t>ini</a:t>
            </a:r>
            <a:r>
              <a:rPr lang="en-US" sz="3300" dirty="0"/>
              <a:t> </a:t>
            </a:r>
            <a:r>
              <a:rPr lang="en-US" sz="3300" dirty="0" err="1"/>
              <a:t>selama</a:t>
            </a:r>
            <a:r>
              <a:rPr lang="en-US" sz="3300" dirty="0"/>
              <a:t> acknowledges </a:t>
            </a:r>
            <a:r>
              <a:rPr lang="en-US" sz="3300" dirty="0" err="1"/>
              <a:t>dengan</a:t>
            </a:r>
            <a:r>
              <a:rPr lang="en-US" sz="3300" dirty="0"/>
              <a:t> </a:t>
            </a:r>
            <a:r>
              <a:rPr lang="en-US" sz="3300" dirty="0" err="1"/>
              <a:t>nomor</a:t>
            </a:r>
            <a:r>
              <a:rPr lang="en-US" sz="3300" dirty="0"/>
              <a:t> frame yang </a:t>
            </a:r>
            <a:r>
              <a:rPr lang="en-US" sz="3300" dirty="0" err="1"/>
              <a:t>diharapkan</a:t>
            </a:r>
            <a:r>
              <a:rPr lang="en-US" sz="3300" dirty="0"/>
              <a:t> </a:t>
            </a:r>
            <a:r>
              <a:rPr lang="en-US" sz="3300" dirty="0" err="1"/>
              <a:t>berikutnya</a:t>
            </a:r>
            <a:r>
              <a:rPr lang="en-US" sz="3300" dirty="0"/>
              <a:t> (frame </a:t>
            </a:r>
            <a:r>
              <a:rPr lang="en-US" sz="3300" i="1" dirty="0" err="1"/>
              <a:t>i</a:t>
            </a:r>
            <a:r>
              <a:rPr lang="en-US" sz="3300" i="1" dirty="0"/>
              <a:t> </a:t>
            </a:r>
            <a:r>
              <a:rPr lang="en-US" sz="33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3300" dirty="0"/>
              <a:t>Transmitter </a:t>
            </a:r>
            <a:r>
              <a:rPr lang="en-US" sz="3300" dirty="0" err="1"/>
              <a:t>kemudian</a:t>
            </a:r>
            <a:r>
              <a:rPr lang="en-US" sz="3300" dirty="0"/>
              <a:t> </a:t>
            </a:r>
            <a:r>
              <a:rPr lang="en-US" sz="3300" dirty="0" err="1"/>
              <a:t>mengirim</a:t>
            </a:r>
            <a:r>
              <a:rPr lang="en-US" sz="3300" dirty="0"/>
              <a:t> </a:t>
            </a:r>
            <a:r>
              <a:rPr lang="en-US" sz="3300" dirty="0" err="1"/>
              <a:t>kembali</a:t>
            </a:r>
            <a:r>
              <a:rPr lang="en-US" sz="3300" dirty="0"/>
              <a:t> frame </a:t>
            </a:r>
            <a:r>
              <a:rPr lang="en-US" sz="3300" i="1" dirty="0" err="1"/>
              <a:t>i</a:t>
            </a:r>
            <a:endParaRPr lang="en-US" sz="3300" dirty="0"/>
          </a:p>
          <a:p>
            <a:pPr>
              <a:lnSpc>
                <a:spcPct val="90000"/>
              </a:lnSpc>
            </a:pP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700" dirty="0"/>
              <a:t>Go Back N – Acknowledgement </a:t>
            </a:r>
            <a:r>
              <a:rPr lang="en-US" sz="4700" dirty="0" err="1"/>
              <a:t>Rusak</a:t>
            </a:r>
            <a:endParaRPr lang="en-US" sz="47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300" dirty="0"/>
              <a:t>Receiver </a:t>
            </a:r>
            <a:r>
              <a:rPr lang="en-US" sz="3300" dirty="0" err="1"/>
              <a:t>mendapatkan</a:t>
            </a:r>
            <a:r>
              <a:rPr lang="en-US" sz="3300" dirty="0"/>
              <a:t> frame </a:t>
            </a:r>
            <a:r>
              <a:rPr lang="en-US" sz="3300" i="1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mengirim</a:t>
            </a:r>
            <a:r>
              <a:rPr lang="en-US" sz="3300" dirty="0"/>
              <a:t> acknowledgement (</a:t>
            </a:r>
            <a:r>
              <a:rPr lang="en-US" sz="3300" i="1" dirty="0"/>
              <a:t>i+1</a:t>
            </a:r>
            <a:r>
              <a:rPr lang="en-US" sz="3300" dirty="0"/>
              <a:t>) </a:t>
            </a:r>
            <a:r>
              <a:rPr lang="en-US" sz="3300" dirty="0" err="1"/>
              <a:t>selama</a:t>
            </a:r>
            <a:r>
              <a:rPr lang="en-US" sz="3300" dirty="0"/>
              <a:t> </a:t>
            </a:r>
            <a:r>
              <a:rPr lang="en-US" sz="3300" dirty="0" err="1"/>
              <a:t>hilang</a:t>
            </a:r>
            <a:endParaRPr lang="en-US" sz="3300" dirty="0"/>
          </a:p>
          <a:p>
            <a:pPr>
              <a:lnSpc>
                <a:spcPct val="90000"/>
              </a:lnSpc>
            </a:pPr>
            <a:r>
              <a:rPr lang="en-US" sz="3300" dirty="0"/>
              <a:t>Acknowledgements </a:t>
            </a:r>
            <a:r>
              <a:rPr lang="en-US" sz="3300" dirty="0" err="1"/>
              <a:t>bertumpuk</a:t>
            </a:r>
            <a:r>
              <a:rPr lang="en-US" sz="3300" dirty="0"/>
              <a:t>, </a:t>
            </a:r>
            <a:r>
              <a:rPr lang="en-US" sz="3300" dirty="0" err="1"/>
              <a:t>jadi</a:t>
            </a:r>
            <a:r>
              <a:rPr lang="en-US" sz="3300" dirty="0"/>
              <a:t>  acknowledgement </a:t>
            </a:r>
            <a:r>
              <a:rPr lang="en-US" sz="3300" dirty="0" err="1" smtClean="0"/>
              <a:t>berikutnya</a:t>
            </a:r>
            <a:r>
              <a:rPr lang="en-US" sz="3300" dirty="0" smtClean="0"/>
              <a:t> </a:t>
            </a:r>
            <a:r>
              <a:rPr lang="en-US" sz="3300" dirty="0"/>
              <a:t>(</a:t>
            </a:r>
            <a:r>
              <a:rPr lang="en-US" sz="3300" i="1" dirty="0" err="1"/>
              <a:t>i+n</a:t>
            </a:r>
            <a:r>
              <a:rPr lang="en-US" sz="3300" dirty="0"/>
              <a:t>) </a:t>
            </a:r>
            <a:r>
              <a:rPr lang="en-US" sz="3300" dirty="0" err="1"/>
              <a:t>mungkin</a:t>
            </a:r>
            <a:r>
              <a:rPr lang="en-US" sz="3300" dirty="0"/>
              <a:t> </a:t>
            </a:r>
            <a:r>
              <a:rPr lang="en-US" sz="3300" dirty="0" err="1"/>
              <a:t>datang</a:t>
            </a:r>
            <a:r>
              <a:rPr lang="en-US" sz="3300" dirty="0"/>
              <a:t> </a:t>
            </a:r>
            <a:r>
              <a:rPr lang="en-US" sz="3300" dirty="0" err="1"/>
              <a:t>setelah</a:t>
            </a:r>
            <a:r>
              <a:rPr lang="en-US" sz="3300" dirty="0"/>
              <a:t> transmitter </a:t>
            </a:r>
            <a:r>
              <a:rPr lang="en-US" sz="3300" dirty="0" err="1"/>
              <a:t>kehabisan</a:t>
            </a:r>
            <a:r>
              <a:rPr lang="en-US" sz="3300" dirty="0"/>
              <a:t> </a:t>
            </a:r>
            <a:r>
              <a:rPr lang="en-US" sz="3300" dirty="0" err="1"/>
              <a:t>waktu</a:t>
            </a:r>
            <a:r>
              <a:rPr lang="en-US" sz="3300" dirty="0"/>
              <a:t> </a:t>
            </a:r>
            <a:r>
              <a:rPr lang="en-US" sz="3300" dirty="0" err="1"/>
              <a:t>terhadap</a:t>
            </a:r>
            <a:r>
              <a:rPr lang="en-US" sz="3300" dirty="0"/>
              <a:t> frame </a:t>
            </a:r>
            <a:r>
              <a:rPr lang="en-US" sz="3300" i="1" dirty="0" err="1"/>
              <a:t>i</a:t>
            </a:r>
            <a:endParaRPr lang="en-US" sz="3300" i="1" dirty="0"/>
          </a:p>
          <a:p>
            <a:pPr>
              <a:lnSpc>
                <a:spcPct val="90000"/>
              </a:lnSpc>
            </a:pPr>
            <a:r>
              <a:rPr lang="en-US" sz="3300" dirty="0" err="1"/>
              <a:t>Jika</a:t>
            </a:r>
            <a:r>
              <a:rPr lang="en-US" sz="3300" dirty="0"/>
              <a:t>  transmitter </a:t>
            </a:r>
            <a:r>
              <a:rPr lang="en-US" sz="3300" dirty="0" err="1"/>
              <a:t>kehabisan</a:t>
            </a:r>
            <a:r>
              <a:rPr lang="en-US" sz="3300" dirty="0"/>
              <a:t> </a:t>
            </a:r>
            <a:r>
              <a:rPr lang="en-US" sz="3300" dirty="0" err="1"/>
              <a:t>waktu</a:t>
            </a:r>
            <a:r>
              <a:rPr lang="en-US" sz="3300" dirty="0"/>
              <a:t>, </a:t>
            </a:r>
            <a:r>
              <a:rPr lang="en-US" sz="3300" dirty="0" err="1"/>
              <a:t>dikirimkan</a:t>
            </a:r>
            <a:r>
              <a:rPr lang="en-US" sz="3300" dirty="0"/>
              <a:t> acknowledgement </a:t>
            </a:r>
            <a:r>
              <a:rPr lang="en-US" sz="3300" dirty="0" err="1"/>
              <a:t>sebelum</a:t>
            </a:r>
            <a:r>
              <a:rPr lang="en-US" sz="3300" dirty="0"/>
              <a:t> bit P bit </a:t>
            </a:r>
          </a:p>
          <a:p>
            <a:pPr>
              <a:lnSpc>
                <a:spcPct val="90000"/>
              </a:lnSpc>
            </a:pPr>
            <a:r>
              <a:rPr lang="en-US" sz="3300" dirty="0" err="1"/>
              <a:t>Ini</a:t>
            </a:r>
            <a:r>
              <a:rPr lang="en-US" sz="3300" dirty="0"/>
              <a:t> </a:t>
            </a:r>
            <a:r>
              <a:rPr lang="en-US" sz="3300" dirty="0" err="1"/>
              <a:t>dapat</a:t>
            </a:r>
            <a:r>
              <a:rPr lang="en-US" sz="3300" dirty="0"/>
              <a:t> </a:t>
            </a:r>
            <a:r>
              <a:rPr lang="en-US" sz="3300" dirty="0" err="1"/>
              <a:t>mengembalikan</a:t>
            </a:r>
            <a:r>
              <a:rPr lang="en-US" sz="3300" dirty="0"/>
              <a:t> </a:t>
            </a:r>
            <a:r>
              <a:rPr lang="en-US" sz="3300" dirty="0" err="1"/>
              <a:t>nomor</a:t>
            </a:r>
            <a:r>
              <a:rPr lang="en-US" sz="3300" dirty="0"/>
              <a:t> </a:t>
            </a:r>
            <a:r>
              <a:rPr lang="en-US" sz="3300" dirty="0" err="1"/>
              <a:t>sebelum</a:t>
            </a:r>
            <a:r>
              <a:rPr lang="en-US" sz="3300" dirty="0"/>
              <a:t> </a:t>
            </a:r>
            <a:r>
              <a:rPr lang="en-US" sz="3300" dirty="0" err="1"/>
              <a:t>dihasilkan</a:t>
            </a:r>
            <a:r>
              <a:rPr lang="en-US" sz="3300" dirty="0"/>
              <a:t> reset </a:t>
            </a:r>
            <a:r>
              <a:rPr lang="en-US" sz="3300" dirty="0" err="1" smtClean="0"/>
              <a:t>adalah</a:t>
            </a:r>
            <a:r>
              <a:rPr lang="en-US" sz="3300" dirty="0" smtClean="0"/>
              <a:t> </a:t>
            </a:r>
            <a:r>
              <a:rPr lang="en-US" sz="3300" dirty="0" err="1"/>
              <a:t>diinialisasi</a:t>
            </a:r>
            <a:endParaRPr lang="en-US" sz="3300" dirty="0"/>
          </a:p>
          <a:p>
            <a:pPr>
              <a:lnSpc>
                <a:spcPct val="90000"/>
              </a:lnSpc>
            </a:pPr>
            <a:endParaRPr lang="en-US" sz="3300" dirty="0"/>
          </a:p>
          <a:p>
            <a:pPr>
              <a:lnSpc>
                <a:spcPct val="90000"/>
              </a:lnSpc>
            </a:pP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 Back N – Rejection Rusak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Seperti kehilangan frame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7178" y="457176"/>
            <a:ext cx="3498850" cy="2432050"/>
          </a:xfrm>
        </p:spPr>
        <p:txBody>
          <a:bodyPr/>
          <a:lstStyle/>
          <a:p>
            <a:r>
              <a:rPr lang="en-US" sz="4700" dirty="0"/>
              <a:t>Diagram Go Back N - </a:t>
            </a:r>
            <a:br>
              <a:rPr lang="en-US" sz="4700" dirty="0"/>
            </a:br>
            <a:endParaRPr lang="en-US" sz="4700" dirty="0"/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 r="50000" b="9550"/>
          <a:stretch>
            <a:fillRect/>
          </a:stretch>
        </p:blipFill>
        <p:spPr>
          <a:xfrm>
            <a:off x="5200648" y="385738"/>
            <a:ext cx="5072062" cy="6943725"/>
          </a:xfr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700054" y="2314564"/>
            <a:ext cx="3857652" cy="4652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+mn-lt"/>
              </a:rPr>
              <a:t>Bila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suatu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kesalahan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terjadi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stasiun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tujuan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membalas</a:t>
            </a:r>
            <a:r>
              <a:rPr lang="en-US" sz="2000" dirty="0" smtClean="0">
                <a:latin typeface="+mn-lt"/>
              </a:rPr>
              <a:t> (RR= Receive Ready </a:t>
            </a:r>
            <a:r>
              <a:rPr lang="en-US" sz="2000" dirty="0" err="1" smtClean="0">
                <a:latin typeface="+mn-lt"/>
              </a:rPr>
              <a:t>atau</a:t>
            </a:r>
            <a:r>
              <a:rPr lang="en-US" sz="2000" dirty="0" smtClean="0">
                <a:latin typeface="+mn-lt"/>
              </a:rPr>
              <a:t> piggy backed </a:t>
            </a:r>
            <a:r>
              <a:rPr lang="en-US" sz="2000" dirty="0" err="1" smtClean="0">
                <a:latin typeface="+mn-lt"/>
              </a:rPr>
              <a:t>balasan</a:t>
            </a:r>
            <a:r>
              <a:rPr lang="en-US" sz="2000" dirty="0" smtClean="0">
                <a:latin typeface="+mn-lt"/>
              </a:rPr>
              <a:t>) frame </a:t>
            </a:r>
            <a:r>
              <a:rPr lang="en-US" sz="2000" dirty="0" err="1" smtClean="0">
                <a:latin typeface="+mn-lt"/>
              </a:rPr>
              <a:t>datang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seperti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biasa</a:t>
            </a:r>
            <a:r>
              <a:rPr lang="en-US" sz="2000" dirty="0" smtClean="0">
                <a:latin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+mn-lt"/>
              </a:rPr>
              <a:t>Jika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stasiun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tujuan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mendeteksi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kesalahan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pada</a:t>
            </a:r>
            <a:r>
              <a:rPr lang="en-US" sz="2000" dirty="0" smtClean="0">
                <a:latin typeface="+mn-lt"/>
              </a:rPr>
              <a:t> frame, </a:t>
            </a:r>
            <a:r>
              <a:rPr lang="en-US" sz="2000" dirty="0" err="1" smtClean="0">
                <a:latin typeface="+mn-lt"/>
              </a:rPr>
              <a:t>stasiun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tujuan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mengirim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balasan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negatif</a:t>
            </a:r>
            <a:r>
              <a:rPr lang="en-US" sz="2000" dirty="0" smtClean="0">
                <a:latin typeface="+mn-lt"/>
              </a:rPr>
              <a:t> (REJ= Reject) </a:t>
            </a:r>
            <a:r>
              <a:rPr lang="en-US" sz="2000" dirty="0" err="1" smtClean="0">
                <a:latin typeface="+mn-lt"/>
              </a:rPr>
              <a:t>untuk</a:t>
            </a:r>
            <a:r>
              <a:rPr lang="en-US" sz="2000" dirty="0" smtClean="0">
                <a:latin typeface="+mn-lt"/>
              </a:rPr>
              <a:t> frame yang </a:t>
            </a:r>
            <a:r>
              <a:rPr lang="en-US" sz="2000" dirty="0" err="1" smtClean="0">
                <a:latin typeface="+mn-lt"/>
              </a:rPr>
              <a:t>dikirim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tersebut</a:t>
            </a:r>
            <a:r>
              <a:rPr lang="en-US" sz="2000" dirty="0" smtClean="0">
                <a:latin typeface="+mn-lt"/>
              </a:rPr>
              <a:t>. </a:t>
            </a:r>
            <a:endParaRPr lang="en-SG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Selective Reject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300" dirty="0" err="1"/>
              <a:t>Disebut</a:t>
            </a:r>
            <a:r>
              <a:rPr lang="en-US" sz="3300" dirty="0"/>
              <a:t> </a:t>
            </a:r>
            <a:r>
              <a:rPr lang="en-US" sz="3300" dirty="0" err="1"/>
              <a:t>juga</a:t>
            </a:r>
            <a:r>
              <a:rPr lang="en-US" sz="3300" dirty="0"/>
              <a:t> </a:t>
            </a:r>
            <a:r>
              <a:rPr lang="en-US" sz="3300" dirty="0" err="1"/>
              <a:t>pengiriman</a:t>
            </a:r>
            <a:r>
              <a:rPr lang="en-US" sz="3300" dirty="0"/>
              <a:t> </a:t>
            </a:r>
            <a:r>
              <a:rPr lang="en-US" sz="3300" dirty="0" err="1"/>
              <a:t>ulang</a:t>
            </a:r>
            <a:r>
              <a:rPr lang="en-US" sz="3300" dirty="0"/>
              <a:t> yang </a:t>
            </a:r>
            <a:r>
              <a:rPr lang="en-US" sz="3300" dirty="0" err="1"/>
              <a:t>selektif</a:t>
            </a:r>
            <a:endParaRPr lang="en-US" sz="3300" dirty="0"/>
          </a:p>
          <a:p>
            <a:r>
              <a:rPr lang="en-US" sz="3300" dirty="0" err="1"/>
              <a:t>Hanya</a:t>
            </a:r>
            <a:r>
              <a:rPr lang="en-US" sz="3300" dirty="0"/>
              <a:t> frame yang </a:t>
            </a:r>
            <a:r>
              <a:rPr lang="en-US" sz="3300" dirty="0" err="1" smtClean="0"/>
              <a:t>direject</a:t>
            </a:r>
            <a:r>
              <a:rPr lang="en-US" sz="3300" dirty="0" smtClean="0"/>
              <a:t> yang </a:t>
            </a:r>
            <a:r>
              <a:rPr lang="en-US" sz="3300" dirty="0" err="1"/>
              <a:t>dikirim</a:t>
            </a:r>
            <a:r>
              <a:rPr lang="en-US" sz="3300" dirty="0"/>
              <a:t> </a:t>
            </a:r>
            <a:r>
              <a:rPr lang="en-US" sz="3300" dirty="0" err="1"/>
              <a:t>ulang</a:t>
            </a:r>
            <a:endParaRPr lang="en-US" sz="3300" dirty="0"/>
          </a:p>
          <a:p>
            <a:r>
              <a:rPr lang="en-US" sz="3300" dirty="0"/>
              <a:t>Subsequent frames </a:t>
            </a:r>
            <a:r>
              <a:rPr lang="en-US" sz="3300" dirty="0" err="1"/>
              <a:t>disetujui</a:t>
            </a:r>
            <a:r>
              <a:rPr lang="en-US" sz="3300" dirty="0"/>
              <a:t> </a:t>
            </a:r>
            <a:r>
              <a:rPr lang="en-US" sz="3300" dirty="0" err="1"/>
              <a:t>oleh</a:t>
            </a:r>
            <a:r>
              <a:rPr lang="en-US" sz="3300" dirty="0"/>
              <a:t> receiver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dibuffer</a:t>
            </a:r>
            <a:endParaRPr lang="en-US" sz="3300" dirty="0"/>
          </a:p>
          <a:p>
            <a:r>
              <a:rPr lang="en-US" sz="3300" dirty="0" err="1"/>
              <a:t>Meminimalisasi</a:t>
            </a:r>
            <a:r>
              <a:rPr lang="en-US" sz="3300" dirty="0"/>
              <a:t> </a:t>
            </a:r>
            <a:r>
              <a:rPr lang="en-US" sz="3300" dirty="0" err="1"/>
              <a:t>pengiriman</a:t>
            </a:r>
            <a:r>
              <a:rPr lang="en-US" sz="3300" dirty="0"/>
              <a:t> </a:t>
            </a:r>
            <a:r>
              <a:rPr lang="en-US" sz="3300" dirty="0" err="1"/>
              <a:t>ulang</a:t>
            </a:r>
            <a:endParaRPr lang="en-US" sz="3300" dirty="0"/>
          </a:p>
          <a:p>
            <a:r>
              <a:rPr lang="en-US" sz="3300" dirty="0"/>
              <a:t>Receiver </a:t>
            </a:r>
            <a:r>
              <a:rPr lang="en-US" sz="3300" dirty="0" err="1"/>
              <a:t>harus</a:t>
            </a:r>
            <a:r>
              <a:rPr lang="en-US" sz="3300" dirty="0"/>
              <a:t> </a:t>
            </a:r>
            <a:r>
              <a:rPr lang="en-US" sz="3300" dirty="0" err="1"/>
              <a:t>menjaga</a:t>
            </a:r>
            <a:r>
              <a:rPr lang="en-US" sz="3300" dirty="0"/>
              <a:t> buffer yang </a:t>
            </a:r>
            <a:r>
              <a:rPr lang="en-US" sz="3300" dirty="0" err="1"/>
              <a:t>besar</a:t>
            </a:r>
            <a:endParaRPr lang="en-US" sz="3300" dirty="0"/>
          </a:p>
          <a:p>
            <a:r>
              <a:rPr lang="en-US" sz="3300" dirty="0"/>
              <a:t>More complex login </a:t>
            </a:r>
            <a:r>
              <a:rPr lang="en-US" sz="3300" dirty="0" err="1"/>
              <a:t>dalam</a:t>
            </a:r>
            <a:r>
              <a:rPr lang="en-US" sz="3300" dirty="0"/>
              <a:t> </a:t>
            </a:r>
            <a:r>
              <a:rPr lang="en-US" sz="3300" dirty="0" err="1"/>
              <a:t>pengiriman</a:t>
            </a:r>
            <a:r>
              <a:rPr lang="en-US" sz="3300" dirty="0"/>
              <a:t> </a:t>
            </a:r>
            <a:r>
              <a:rPr lang="en-US" sz="3300" dirty="0" err="1"/>
              <a:t>ulang</a:t>
            </a:r>
            <a:endParaRPr lang="en-US" sz="3300" dirty="0"/>
          </a:p>
          <a:p>
            <a:endParaRPr lang="en-US" sz="3300" dirty="0"/>
          </a:p>
          <a:p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62102" y="1730654"/>
            <a:ext cx="10196396" cy="56560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 err="1"/>
              <a:t>Ada</a:t>
            </a:r>
            <a:r>
              <a:rPr lang="en-US" sz="2800" dirty="0"/>
              <a:t> 2 </a:t>
            </a:r>
            <a:r>
              <a:rPr lang="en-US" sz="2800" dirty="0" err="1"/>
              <a:t>teknik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sz="2300" dirty="0"/>
              <a:t>Stop and Wait</a:t>
            </a:r>
          </a:p>
          <a:p>
            <a:pPr lvl="1">
              <a:lnSpc>
                <a:spcPct val="110000"/>
              </a:lnSpc>
            </a:pPr>
            <a:r>
              <a:rPr lang="en-US" sz="2300" dirty="0"/>
              <a:t>Sliding Window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Stop and Wait</a:t>
            </a:r>
          </a:p>
          <a:p>
            <a:pPr lvl="1">
              <a:lnSpc>
                <a:spcPct val="110000"/>
              </a:lnSpc>
            </a:pP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mengirim</a:t>
            </a:r>
            <a:r>
              <a:rPr lang="en-US" sz="2300" dirty="0"/>
              <a:t> frame</a:t>
            </a:r>
          </a:p>
          <a:p>
            <a:pPr lvl="1">
              <a:lnSpc>
                <a:spcPct val="110000"/>
              </a:lnSpc>
            </a:pPr>
            <a:r>
              <a:rPr lang="en-US" sz="2300" dirty="0" err="1"/>
              <a:t>Tujuan</a:t>
            </a:r>
            <a:r>
              <a:rPr lang="en-US" sz="2300" dirty="0"/>
              <a:t> </a:t>
            </a:r>
            <a:r>
              <a:rPr lang="en-US" sz="2300" dirty="0" err="1"/>
              <a:t>menerima</a:t>
            </a:r>
            <a:r>
              <a:rPr lang="en-US" sz="2300" dirty="0"/>
              <a:t> frame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membalas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acknowledgement (ACK)</a:t>
            </a:r>
          </a:p>
          <a:p>
            <a:pPr lvl="1">
              <a:lnSpc>
                <a:spcPct val="110000"/>
              </a:lnSpc>
            </a:pP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menunggu</a:t>
            </a:r>
            <a:r>
              <a:rPr lang="en-US" sz="2300" dirty="0"/>
              <a:t> ACK </a:t>
            </a:r>
            <a:r>
              <a:rPr lang="en-US" sz="2300" dirty="0" err="1"/>
              <a:t>sebelum</a:t>
            </a:r>
            <a:r>
              <a:rPr lang="en-US" sz="2300" dirty="0"/>
              <a:t> </a:t>
            </a:r>
            <a:r>
              <a:rPr lang="en-US" sz="2300" dirty="0" err="1"/>
              <a:t>mengirim</a:t>
            </a:r>
            <a:r>
              <a:rPr lang="en-US" sz="2300" dirty="0"/>
              <a:t> frame </a:t>
            </a:r>
            <a:r>
              <a:rPr lang="en-US" sz="2300" dirty="0" err="1"/>
              <a:t>berikutnya</a:t>
            </a:r>
            <a:endParaRPr lang="en-US" sz="2300" dirty="0"/>
          </a:p>
          <a:p>
            <a:pPr lvl="1">
              <a:lnSpc>
                <a:spcPct val="110000"/>
              </a:lnSpc>
            </a:pPr>
            <a:r>
              <a:rPr lang="en-US" sz="2300" dirty="0" err="1"/>
              <a:t>Tujuan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menghentikan</a:t>
            </a:r>
            <a:r>
              <a:rPr lang="en-US" sz="2300" dirty="0"/>
              <a:t> </a:t>
            </a:r>
            <a:r>
              <a:rPr lang="en-US" sz="2300" dirty="0" err="1"/>
              <a:t>aliran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mengirim</a:t>
            </a:r>
            <a:r>
              <a:rPr lang="en-US" sz="2300" dirty="0"/>
              <a:t> ACK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Sliding Window </a:t>
            </a:r>
          </a:p>
          <a:p>
            <a:pPr lvl="1">
              <a:lnSpc>
                <a:spcPct val="110000"/>
              </a:lnSpc>
            </a:pPr>
            <a:r>
              <a:rPr lang="en-US" sz="2300" dirty="0" err="1"/>
              <a:t>Penerima</a:t>
            </a:r>
            <a:r>
              <a:rPr lang="en-US" sz="2300" dirty="0"/>
              <a:t> </a:t>
            </a:r>
            <a:r>
              <a:rPr lang="en-US" sz="2300" dirty="0" err="1"/>
              <a:t>mempunyai</a:t>
            </a:r>
            <a:r>
              <a:rPr lang="en-US" sz="2300" dirty="0"/>
              <a:t> buffer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besar</a:t>
            </a:r>
            <a:r>
              <a:rPr lang="en-US" sz="2300" dirty="0"/>
              <a:t> </a:t>
            </a:r>
            <a:r>
              <a:rPr lang="en-US" sz="2300" dirty="0" err="1"/>
              <a:t>tertentu</a:t>
            </a:r>
            <a:r>
              <a:rPr lang="en-US" sz="2300" dirty="0"/>
              <a:t> (W)</a:t>
            </a:r>
          </a:p>
          <a:p>
            <a:pPr lvl="1">
              <a:lnSpc>
                <a:spcPct val="110000"/>
              </a:lnSpc>
            </a:pPr>
            <a:r>
              <a:rPr lang="en-US" sz="2300" dirty="0" err="1"/>
              <a:t>Pengirim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mengirim</a:t>
            </a:r>
            <a:r>
              <a:rPr lang="en-US" sz="2300" dirty="0"/>
              <a:t> frame </a:t>
            </a:r>
            <a:r>
              <a:rPr lang="en-US" sz="2300" dirty="0" err="1"/>
              <a:t>sampai</a:t>
            </a:r>
            <a:r>
              <a:rPr lang="en-US" sz="2300" dirty="0"/>
              <a:t> </a:t>
            </a:r>
            <a:r>
              <a:rPr lang="en-US" sz="2300" dirty="0" err="1"/>
              <a:t>sejumlah</a:t>
            </a:r>
            <a:r>
              <a:rPr lang="en-US" sz="2300" dirty="0"/>
              <a:t> W </a:t>
            </a:r>
            <a:r>
              <a:rPr lang="en-US" sz="2300" dirty="0" err="1"/>
              <a:t>tanpa</a:t>
            </a:r>
            <a:r>
              <a:rPr lang="en-US" sz="2300" dirty="0"/>
              <a:t> ACK</a:t>
            </a:r>
          </a:p>
          <a:p>
            <a:pPr lvl="1">
              <a:lnSpc>
                <a:spcPct val="110000"/>
              </a:lnSpc>
            </a:pPr>
            <a:r>
              <a:rPr lang="en-US" sz="2300" dirty="0" err="1"/>
              <a:t>Setiap</a:t>
            </a:r>
            <a:r>
              <a:rPr lang="en-US" sz="2300" dirty="0"/>
              <a:t> frame </a:t>
            </a:r>
            <a:r>
              <a:rPr lang="en-US" sz="2300" dirty="0" err="1"/>
              <a:t>diberi</a:t>
            </a:r>
            <a:r>
              <a:rPr lang="en-US" sz="2300" dirty="0"/>
              <a:t> </a:t>
            </a:r>
            <a:r>
              <a:rPr lang="en-US" sz="2300" dirty="0" err="1"/>
              <a:t>nomor</a:t>
            </a:r>
            <a:endParaRPr lang="en-US" sz="2300" dirty="0"/>
          </a:p>
          <a:p>
            <a:pPr lvl="1">
              <a:lnSpc>
                <a:spcPct val="110000"/>
              </a:lnSpc>
            </a:pPr>
            <a:r>
              <a:rPr lang="en-US" sz="2300" dirty="0"/>
              <a:t>ACK </a:t>
            </a:r>
            <a:r>
              <a:rPr lang="en-US" sz="2300" dirty="0" err="1"/>
              <a:t>memasukkan</a:t>
            </a:r>
            <a:r>
              <a:rPr lang="en-US" sz="2300" dirty="0"/>
              <a:t> </a:t>
            </a:r>
            <a:r>
              <a:rPr lang="en-US" sz="2300" dirty="0" err="1"/>
              <a:t>nomor</a:t>
            </a:r>
            <a:r>
              <a:rPr lang="en-US" sz="2300" dirty="0"/>
              <a:t> frame </a:t>
            </a:r>
            <a:r>
              <a:rPr lang="en-US" sz="2300" dirty="0" err="1"/>
              <a:t>berikutnya</a:t>
            </a:r>
            <a:r>
              <a:rPr lang="en-US" sz="2300" dirty="0"/>
              <a:t> yang </a:t>
            </a:r>
            <a:r>
              <a:rPr lang="en-US" sz="2300" dirty="0" err="1"/>
              <a:t>diharapkan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7178" y="457176"/>
            <a:ext cx="4419600" cy="1943100"/>
          </a:xfrm>
        </p:spPr>
        <p:txBody>
          <a:bodyPr/>
          <a:lstStyle/>
          <a:p>
            <a:r>
              <a:rPr lang="en-US" sz="4700" dirty="0"/>
              <a:t>Diagram -Selective Reject </a:t>
            </a:r>
          </a:p>
        </p:txBody>
      </p:sp>
      <p:pic>
        <p:nvPicPr>
          <p:cNvPr id="28676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 l="50000" b="9550"/>
          <a:stretch>
            <a:fillRect/>
          </a:stretch>
        </p:blipFill>
        <p:spPr>
          <a:xfrm>
            <a:off x="5629276" y="385738"/>
            <a:ext cx="4214842" cy="6565900"/>
          </a:xfr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700054" y="3171820"/>
            <a:ext cx="4071966" cy="326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+mn-lt"/>
              </a:rPr>
              <a:t>Pada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metode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ini</a:t>
            </a:r>
            <a:r>
              <a:rPr lang="en-US" sz="2000" dirty="0" smtClean="0">
                <a:latin typeface="+mn-lt"/>
              </a:rPr>
              <a:t> frame-frame yang </a:t>
            </a:r>
            <a:r>
              <a:rPr lang="en-US" sz="2000" dirty="0" err="1" smtClean="0">
                <a:latin typeface="+mn-lt"/>
              </a:rPr>
              <a:t>ditransmisi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ulang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hanyalah</a:t>
            </a:r>
            <a:r>
              <a:rPr lang="en-US" sz="2000" dirty="0" smtClean="0">
                <a:latin typeface="+mn-lt"/>
              </a:rPr>
              <a:t> frame-frame yang </a:t>
            </a:r>
            <a:r>
              <a:rPr lang="en-US" sz="2000" dirty="0" err="1" smtClean="0">
                <a:latin typeface="+mn-lt"/>
              </a:rPr>
              <a:t>menerima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balasan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negatif</a:t>
            </a:r>
            <a:r>
              <a:rPr lang="en-US" sz="2000" dirty="0" smtClean="0">
                <a:latin typeface="+mn-lt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+mn-lt"/>
              </a:rPr>
              <a:t>Ini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disebut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SREJ </a:t>
            </a:r>
            <a:r>
              <a:rPr lang="en-US" sz="2000" dirty="0" err="1" smtClean="0">
                <a:latin typeface="+mn-lt"/>
              </a:rPr>
              <a:t>atau</a:t>
            </a:r>
            <a:r>
              <a:rPr lang="en-US" sz="2000" dirty="0" smtClean="0">
                <a:latin typeface="+mn-lt"/>
              </a:rPr>
              <a:t> frame-frame yang </a:t>
            </a:r>
            <a:r>
              <a:rPr lang="en-US" sz="2000" dirty="0" err="1" smtClean="0">
                <a:latin typeface="+mn-lt"/>
              </a:rPr>
              <a:t>waktunya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habis</a:t>
            </a:r>
            <a:r>
              <a:rPr lang="en-US" sz="2000" dirty="0" smtClean="0">
                <a:latin typeface="+mn-lt"/>
              </a:rPr>
              <a:t>. </a:t>
            </a:r>
            <a:endParaRPr lang="en-SG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Control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smtClean="0"/>
              <a:t>overwhelm</a:t>
            </a:r>
            <a:endParaRPr lang="en-US" dirty="0"/>
          </a:p>
          <a:p>
            <a:pPr lvl="1"/>
            <a:r>
              <a:rPr lang="en-US" dirty="0"/>
              <a:t>Preventing buffer overflow</a:t>
            </a:r>
          </a:p>
          <a:p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memancarkan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bit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</a:t>
            </a:r>
          </a:p>
          <a:p>
            <a:r>
              <a:rPr lang="en-US" dirty="0" err="1"/>
              <a:t>Waktu</a:t>
            </a:r>
            <a:r>
              <a:rPr lang="en-US" dirty="0"/>
              <a:t> Propagation</a:t>
            </a:r>
          </a:p>
          <a:p>
            <a:pPr lvl="1"/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bit </a:t>
            </a:r>
            <a:r>
              <a:rPr lang="en-US" dirty="0" err="1"/>
              <a:t>mentransfer</a:t>
            </a:r>
            <a:r>
              <a:rPr lang="en-US" dirty="0"/>
              <a:t> 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Transmissi Frame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16202"/>
          <a:stretch>
            <a:fillRect/>
          </a:stretch>
        </p:blipFill>
        <p:spPr>
          <a:xfrm>
            <a:off x="1510666" y="1813560"/>
            <a:ext cx="7778114" cy="5129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Stop dan Wait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frame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Penerimaan</a:t>
            </a:r>
            <a:r>
              <a:rPr lang="en-US" dirty="0"/>
              <a:t> frame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replies </a:t>
            </a:r>
            <a:r>
              <a:rPr lang="en-US" dirty="0" err="1"/>
              <a:t>dengan</a:t>
            </a:r>
            <a:r>
              <a:rPr lang="en-US" dirty="0"/>
              <a:t> acknowledgement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ACK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frame </a:t>
            </a:r>
            <a:r>
              <a:rPr lang="en-US" dirty="0" err="1" smtClean="0"/>
              <a:t>berikutnya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ACK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frame </a:t>
            </a:r>
            <a:r>
              <a:rPr lang="en-US" dirty="0" err="1"/>
              <a:t>besar</a:t>
            </a:r>
            <a:r>
              <a:rPr lang="en-US" dirty="0"/>
              <a:t> yang </a:t>
            </a:r>
            <a:r>
              <a:rPr lang="en-US" dirty="0" err="1"/>
              <a:t>sedikit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Fragmentasi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300" dirty="0"/>
              <a:t>Block data yang </a:t>
            </a:r>
            <a:r>
              <a:rPr lang="en-US" sz="3300" dirty="0" err="1"/>
              <a:t>besar</a:t>
            </a:r>
            <a:r>
              <a:rPr lang="en-US" sz="3300" dirty="0"/>
              <a:t> </a:t>
            </a:r>
            <a:r>
              <a:rPr lang="en-US" sz="3300" dirty="0" err="1"/>
              <a:t>dapat</a:t>
            </a:r>
            <a:r>
              <a:rPr lang="en-US" sz="3300" dirty="0"/>
              <a:t> </a:t>
            </a:r>
            <a:r>
              <a:rPr lang="en-US" sz="3300" dirty="0" err="1"/>
              <a:t>dibagi-bagi</a:t>
            </a:r>
            <a:r>
              <a:rPr lang="en-US" sz="3300" dirty="0"/>
              <a:t> </a:t>
            </a:r>
            <a:r>
              <a:rPr lang="en-US" sz="3300" dirty="0" err="1"/>
              <a:t>menjadi</a:t>
            </a:r>
            <a:r>
              <a:rPr lang="en-US" sz="3300" dirty="0"/>
              <a:t> frame-frame </a:t>
            </a:r>
            <a:r>
              <a:rPr lang="en-US" sz="3300" dirty="0" err="1"/>
              <a:t>kecil</a:t>
            </a:r>
            <a:endParaRPr lang="en-US" sz="3300" dirty="0"/>
          </a:p>
          <a:p>
            <a:pPr lvl="1"/>
            <a:r>
              <a:rPr lang="en-US" sz="2800" dirty="0" err="1"/>
              <a:t>Ukuran</a:t>
            </a:r>
            <a:r>
              <a:rPr lang="en-US" sz="2800" dirty="0"/>
              <a:t> buffer yang </a:t>
            </a:r>
            <a:r>
              <a:rPr lang="en-US" sz="2800" dirty="0" err="1"/>
              <a:t>terbatas</a:t>
            </a:r>
            <a:endParaRPr lang="en-US" sz="2800" dirty="0"/>
          </a:p>
          <a:p>
            <a:pPr lvl="1"/>
            <a:r>
              <a:rPr lang="en-US" sz="2800" dirty="0" err="1"/>
              <a:t>Pendeteksian</a:t>
            </a:r>
            <a:r>
              <a:rPr lang="en-US" sz="2800" dirty="0"/>
              <a:t> error  </a:t>
            </a:r>
            <a:r>
              <a:rPr lang="en-US" sz="2800" dirty="0" err="1"/>
              <a:t>cepat</a:t>
            </a:r>
            <a:r>
              <a:rPr lang="en-US" sz="2800" dirty="0"/>
              <a:t> (</a:t>
            </a:r>
            <a:r>
              <a:rPr lang="en-US" sz="2800" dirty="0" err="1"/>
              <a:t>ketika</a:t>
            </a:r>
            <a:r>
              <a:rPr lang="en-US" sz="2800" dirty="0"/>
              <a:t> frame </a:t>
            </a:r>
            <a:r>
              <a:rPr lang="en-US" sz="2800" dirty="0" err="1"/>
              <a:t>diterima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Saat</a:t>
            </a:r>
            <a:r>
              <a:rPr lang="en-US" sz="2800" dirty="0"/>
              <a:t> error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pengiriman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frame-frame yang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stasiun</a:t>
            </a:r>
            <a:r>
              <a:rPr lang="en-US" sz="2800" dirty="0"/>
              <a:t> </a:t>
            </a:r>
            <a:r>
              <a:rPr lang="en-US" sz="2800" dirty="0" err="1"/>
              <a:t>menduduki</a:t>
            </a:r>
            <a:r>
              <a:rPr lang="en-US" sz="2800" dirty="0"/>
              <a:t> media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yang lama</a:t>
            </a:r>
          </a:p>
          <a:p>
            <a:r>
              <a:rPr lang="en-US" sz="3300" dirty="0"/>
              <a:t>Stop </a:t>
            </a:r>
            <a:r>
              <a:rPr lang="en-US" sz="3300" dirty="0" err="1"/>
              <a:t>dan</a:t>
            </a:r>
            <a:r>
              <a:rPr lang="en-US" sz="3300" dirty="0"/>
              <a:t> wait </a:t>
            </a:r>
            <a:r>
              <a:rPr lang="en-US" sz="3300" dirty="0" err="1"/>
              <a:t>menjadi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cukup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Penggunaan Link Stop dan Wait </a:t>
            </a: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06117" y="1734776"/>
            <a:ext cx="6916116" cy="5172797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6272218" y="1457308"/>
            <a:ext cx="42148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rgbClr val="FF0000"/>
                </a:solidFill>
              </a:rPr>
              <a:t>Panjang</a:t>
            </a:r>
            <a:r>
              <a:rPr lang="en-US" sz="1000" dirty="0" smtClean="0">
                <a:solidFill>
                  <a:srgbClr val="FF0000"/>
                </a:solidFill>
              </a:rPr>
              <a:t> bit </a:t>
            </a:r>
            <a:r>
              <a:rPr lang="en-US" sz="1000" dirty="0" err="1" smtClean="0">
                <a:solidFill>
                  <a:srgbClr val="FF0000"/>
                </a:solidFill>
              </a:rPr>
              <a:t>lebih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kecil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daripada</a:t>
            </a:r>
            <a:r>
              <a:rPr lang="en-US" sz="1000" dirty="0" smtClean="0">
                <a:solidFill>
                  <a:srgbClr val="FF0000"/>
                </a:solidFill>
              </a:rPr>
              <a:t> frame</a:t>
            </a:r>
            <a:endParaRPr lang="en-SG" sz="1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86862" y="1885936"/>
            <a:ext cx="1985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rgbClr val="FF0000"/>
                </a:solidFill>
              </a:rPr>
              <a:t>Pada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saat</a:t>
            </a:r>
            <a:r>
              <a:rPr lang="en-US" sz="1000" dirty="0" smtClean="0">
                <a:solidFill>
                  <a:srgbClr val="FF0000"/>
                </a:solidFill>
              </a:rPr>
              <a:t> t0, </a:t>
            </a:r>
            <a:r>
              <a:rPr lang="en-US" sz="1000" dirty="0" err="1" smtClean="0">
                <a:solidFill>
                  <a:srgbClr val="FF0000"/>
                </a:solidFill>
              </a:rPr>
              <a:t>stasiun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mulai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mentransmisikan</a:t>
            </a:r>
            <a:r>
              <a:rPr lang="en-US" sz="1000" dirty="0" smtClean="0">
                <a:solidFill>
                  <a:srgbClr val="FF0000"/>
                </a:solidFill>
              </a:rPr>
              <a:t> frame</a:t>
            </a:r>
            <a:endParaRPr lang="en-SG" sz="1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86862" y="2457440"/>
            <a:ext cx="1714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rgbClr val="FF0000"/>
                </a:solidFill>
              </a:rPr>
              <a:t>Pada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saat</a:t>
            </a:r>
            <a:r>
              <a:rPr lang="en-US" sz="1100" dirty="0" smtClean="0">
                <a:solidFill>
                  <a:srgbClr val="FF0000"/>
                </a:solidFill>
              </a:rPr>
              <a:t> t0+a, leading edge </a:t>
            </a:r>
            <a:r>
              <a:rPr lang="en-US" sz="1100" dirty="0" err="1" smtClean="0">
                <a:solidFill>
                  <a:srgbClr val="FF0000"/>
                </a:solidFill>
              </a:rPr>
              <a:t>dari</a:t>
            </a:r>
            <a:r>
              <a:rPr lang="en-US" sz="1100" dirty="0" smtClean="0">
                <a:solidFill>
                  <a:srgbClr val="FF0000"/>
                </a:solidFill>
              </a:rPr>
              <a:t> frame </a:t>
            </a:r>
            <a:r>
              <a:rPr lang="en-US" sz="1100" dirty="0" err="1" smtClean="0">
                <a:solidFill>
                  <a:srgbClr val="FF0000"/>
                </a:solidFill>
              </a:rPr>
              <a:t>mencapai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stasiun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penerima</a:t>
            </a:r>
            <a:r>
              <a:rPr lang="en-US" sz="1100" dirty="0" smtClean="0">
                <a:solidFill>
                  <a:srgbClr val="FF0000"/>
                </a:solidFill>
              </a:rPr>
              <a:t>, </a:t>
            </a:r>
            <a:r>
              <a:rPr lang="en-US" sz="1100" dirty="0" err="1" smtClean="0">
                <a:solidFill>
                  <a:srgbClr val="FF0000"/>
                </a:solidFill>
              </a:rPr>
              <a:t>sementara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stasiun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pengirim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masih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melakukan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proses</a:t>
            </a:r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6862" y="3706898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rgbClr val="FF0000"/>
                </a:solidFill>
              </a:rPr>
              <a:t>Pada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saat</a:t>
            </a:r>
            <a:r>
              <a:rPr lang="en-US" sz="1100" dirty="0" smtClean="0">
                <a:solidFill>
                  <a:srgbClr val="FF0000"/>
                </a:solidFill>
              </a:rPr>
              <a:t> t0+1, </a:t>
            </a:r>
            <a:r>
              <a:rPr lang="en-US" sz="1100" dirty="0" err="1" smtClean="0">
                <a:solidFill>
                  <a:srgbClr val="FF0000"/>
                </a:solidFill>
              </a:rPr>
              <a:t>stasiun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pengirim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sudah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mentransmisi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secara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lengkap</a:t>
            </a:r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86862" y="4600580"/>
            <a:ext cx="1714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rgbClr val="FF0000"/>
                </a:solidFill>
              </a:rPr>
              <a:t>Pada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saat</a:t>
            </a:r>
            <a:r>
              <a:rPr lang="en-US" sz="1100" dirty="0" smtClean="0">
                <a:solidFill>
                  <a:srgbClr val="FF0000"/>
                </a:solidFill>
              </a:rPr>
              <a:t> t0+1+a, </a:t>
            </a:r>
            <a:r>
              <a:rPr lang="en-US" sz="1100" dirty="0" err="1" smtClean="0">
                <a:solidFill>
                  <a:srgbClr val="FF0000"/>
                </a:solidFill>
              </a:rPr>
              <a:t>stasiun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penerima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sudah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menerima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seluruh</a:t>
            </a:r>
            <a:r>
              <a:rPr lang="en-US" sz="1100" dirty="0" smtClean="0">
                <a:solidFill>
                  <a:srgbClr val="FF0000"/>
                </a:solidFill>
              </a:rPr>
              <a:t> frame </a:t>
            </a:r>
            <a:r>
              <a:rPr lang="en-US" sz="1100" dirty="0" err="1" smtClean="0">
                <a:solidFill>
                  <a:srgbClr val="FF0000"/>
                </a:solidFill>
              </a:rPr>
              <a:t>dan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langsung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mentransmisi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suatu</a:t>
            </a:r>
            <a:r>
              <a:rPr lang="en-US" sz="1100" dirty="0" smtClean="0">
                <a:solidFill>
                  <a:srgbClr val="FF0000"/>
                </a:solidFill>
              </a:rPr>
              <a:t> frame acknowledgment yang </a:t>
            </a:r>
            <a:r>
              <a:rPr lang="en-US" sz="1100" dirty="0" err="1" smtClean="0">
                <a:solidFill>
                  <a:srgbClr val="FF0000"/>
                </a:solidFill>
              </a:rPr>
              <a:t>pendek</a:t>
            </a:r>
            <a:endParaRPr lang="en-US" sz="1100" dirty="0" smtClean="0">
              <a:solidFill>
                <a:srgbClr val="FF0000"/>
              </a:solidFill>
            </a:endParaRPr>
          </a:p>
          <a:p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86862" y="5957902"/>
            <a:ext cx="17145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Acknowledgment </a:t>
            </a:r>
            <a:r>
              <a:rPr lang="en-US" sz="1100" dirty="0" err="1" smtClean="0">
                <a:solidFill>
                  <a:srgbClr val="FF0000"/>
                </a:solidFill>
              </a:rPr>
              <a:t>ini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tiba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kembali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di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stasiun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pengirim</a:t>
            </a:r>
            <a:r>
              <a:rPr lang="en-US" sz="1100" dirty="0" smtClean="0">
                <a:solidFill>
                  <a:srgbClr val="FF0000"/>
                </a:solidFill>
              </a:rPr>
              <a:t> t0+1+2a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6862" y="6600844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rgbClr val="FF0000"/>
                </a:solidFill>
              </a:rPr>
              <a:t>Jadi</a:t>
            </a:r>
            <a:r>
              <a:rPr lang="en-US" sz="1100" dirty="0" smtClean="0">
                <a:solidFill>
                  <a:srgbClr val="FF0000"/>
                </a:solidFill>
              </a:rPr>
              <a:t> total </a:t>
            </a:r>
            <a:r>
              <a:rPr lang="en-US" sz="1100" dirty="0" err="1" smtClean="0">
                <a:solidFill>
                  <a:srgbClr val="FF0000"/>
                </a:solidFill>
              </a:rPr>
              <a:t>penyebaran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waktunya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adalah</a:t>
            </a:r>
            <a:r>
              <a:rPr lang="en-US" sz="1100" dirty="0" smtClean="0">
                <a:solidFill>
                  <a:srgbClr val="FF0000"/>
                </a:solidFill>
              </a:rPr>
              <a:t> 1+2a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Sliding Windows Flow Control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62102" y="1730654"/>
            <a:ext cx="10610698" cy="5181600"/>
          </a:xfrm>
        </p:spPr>
        <p:txBody>
          <a:bodyPr/>
          <a:lstStyle/>
          <a:p>
            <a:r>
              <a:rPr lang="en-US" dirty="0" err="1"/>
              <a:t>Mengijinkan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frame </a:t>
            </a:r>
            <a:r>
              <a:rPr lang="en-US" dirty="0" err="1"/>
              <a:t>menjadi</a:t>
            </a:r>
            <a:r>
              <a:rPr lang="en-US" dirty="0"/>
              <a:t> transit</a:t>
            </a:r>
          </a:p>
          <a:p>
            <a:r>
              <a:rPr lang="en-US" dirty="0"/>
              <a:t>Receiver </a:t>
            </a:r>
            <a:r>
              <a:rPr lang="en-US" dirty="0" err="1"/>
              <a:t>memiliki</a:t>
            </a:r>
            <a:r>
              <a:rPr lang="en-US" dirty="0"/>
              <a:t> buffer W long</a:t>
            </a:r>
          </a:p>
          <a:p>
            <a:r>
              <a:rPr lang="en-US" dirty="0"/>
              <a:t>Transmitter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W frames </a:t>
            </a:r>
            <a:r>
              <a:rPr lang="en-US" dirty="0" err="1"/>
              <a:t>tanpa</a:t>
            </a:r>
            <a:r>
              <a:rPr lang="en-US" dirty="0"/>
              <a:t> ACK</a:t>
            </a:r>
          </a:p>
          <a:p>
            <a:r>
              <a:rPr lang="en-US" dirty="0" err="1"/>
              <a:t>Tiap</a:t>
            </a:r>
            <a:r>
              <a:rPr lang="en-US" dirty="0"/>
              <a:t> frame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nomor</a:t>
            </a:r>
            <a:endParaRPr lang="en-US" dirty="0"/>
          </a:p>
          <a:p>
            <a:r>
              <a:rPr lang="en-US" dirty="0"/>
              <a:t>ACK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frame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  <a:p>
            <a:r>
              <a:rPr lang="en-US" dirty="0" err="1"/>
              <a:t>Nomor</a:t>
            </a:r>
            <a:r>
              <a:rPr lang="en-US" dirty="0"/>
              <a:t> Sequence </a:t>
            </a:r>
            <a:r>
              <a:rPr lang="en-US" dirty="0" err="1"/>
              <a:t>diloncati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field (k)</a:t>
            </a:r>
          </a:p>
          <a:p>
            <a:pPr lvl="1"/>
            <a:r>
              <a:rPr lang="en-US" sz="2800" dirty="0"/>
              <a:t>Frame </a:t>
            </a:r>
            <a:r>
              <a:rPr lang="en-US" sz="2800" dirty="0" err="1" smtClean="0"/>
              <a:t>dinomori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modulo 2</a:t>
            </a:r>
            <a:r>
              <a:rPr lang="en-US" sz="2800" baseline="30000" dirty="0"/>
              <a:t>k</a:t>
            </a:r>
            <a:endParaRPr lang="en-US" sz="2800" dirty="0"/>
          </a:p>
          <a:p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392</TotalTime>
  <Words>1347</Words>
  <Application>Microsoft Office PowerPoint</Application>
  <PresentationFormat>Custom</PresentationFormat>
  <Paragraphs>174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 Protokol Data Link Control </vt:lpstr>
      <vt:lpstr>Data Link Control</vt:lpstr>
      <vt:lpstr>Flow Control</vt:lpstr>
      <vt:lpstr>Flow Control</vt:lpstr>
      <vt:lpstr>Model Transmissi Frame</vt:lpstr>
      <vt:lpstr>Stop dan Wait</vt:lpstr>
      <vt:lpstr>Fragmentasi</vt:lpstr>
      <vt:lpstr>Penggunaan Link Stop dan Wait </vt:lpstr>
      <vt:lpstr>Sliding Windows Flow Control</vt:lpstr>
      <vt:lpstr>Diagram Sliding Window</vt:lpstr>
      <vt:lpstr>Contoh Sliding Window</vt:lpstr>
      <vt:lpstr>Sliding Window Enhancements</vt:lpstr>
      <vt:lpstr>Error Detection and Correction</vt:lpstr>
      <vt:lpstr>Slide 14</vt:lpstr>
      <vt:lpstr>Deteksi Error</vt:lpstr>
      <vt:lpstr>Cyclic Redundancy Check</vt:lpstr>
      <vt:lpstr>Error Control</vt:lpstr>
      <vt:lpstr>Automatic Repeat Request (ARQ)</vt:lpstr>
      <vt:lpstr>Stop dan Wait</vt:lpstr>
      <vt:lpstr>Diagram  Stop dan Wait - </vt:lpstr>
      <vt:lpstr>Stop dan  Wait - Pros dan Cons</vt:lpstr>
      <vt:lpstr>Go Back N (1)</vt:lpstr>
      <vt:lpstr>Go Back N – Frame Rusak </vt:lpstr>
      <vt:lpstr>Go Back N – Frame Hilang (1)</vt:lpstr>
      <vt:lpstr>Go Back N – Frame Hilang (2)</vt:lpstr>
      <vt:lpstr>Go Back N – Acknowledgement Rusak</vt:lpstr>
      <vt:lpstr>Go Back N – Rejection Rusak</vt:lpstr>
      <vt:lpstr>Diagram Go Back N -  </vt:lpstr>
      <vt:lpstr>Selective Reject</vt:lpstr>
      <vt:lpstr>Diagram -Selective Reject </vt:lpstr>
    </vt:vector>
  </TitlesOfParts>
  <Company>INFORMATIKA 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DINDA</dc:creator>
  <cp:lastModifiedBy>Nia</cp:lastModifiedBy>
  <cp:revision>44</cp:revision>
  <dcterms:created xsi:type="dcterms:W3CDTF">2006-07-22T17:06:48Z</dcterms:created>
  <dcterms:modified xsi:type="dcterms:W3CDTF">2010-05-10T05:38:10Z</dcterms:modified>
</cp:coreProperties>
</file>