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A3572D8-29EA-4E42-B928-66C25922DEC2}" type="datetimeFigureOut">
              <a:rPr lang="en-US" smtClean="0"/>
              <a:pPr/>
              <a:t>5/12/2010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F9BB896-AE0A-49DF-8B1E-AC5B3CD84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3BF9-54DF-4F45-8457-BDCE5AD077D8}" type="datetime1">
              <a:rPr lang="en-US" smtClean="0"/>
              <a:pPr/>
              <a:t>5/12/2010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D737-7B0F-4913-A0D5-6AC3FDFE5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F40F-C828-4F98-871F-AA9656CFC294}" type="datetime1">
              <a:rPr lang="en-US" smtClean="0"/>
              <a:pPr/>
              <a:t>5/12/2010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D737-7B0F-4913-A0D5-6AC3FDFE5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4B0E-2D9B-4FB4-80A7-7B919D846238}" type="datetime1">
              <a:rPr lang="en-US" smtClean="0"/>
              <a:pPr/>
              <a:t>5/12/2010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D737-7B0F-4913-A0D5-6AC3FDFE5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6C7D-8E29-47EB-8CF8-2C4D9C0221B2}" type="datetime1">
              <a:rPr lang="en-US" smtClean="0"/>
              <a:pPr/>
              <a:t>5/12/2010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D737-7B0F-4913-A0D5-6AC3FDFE5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5CB2-CEEC-4CAD-AA05-1FDAEC5B7EC0}" type="datetime1">
              <a:rPr lang="en-US" smtClean="0"/>
              <a:pPr/>
              <a:t>5/12/2010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D737-7B0F-4913-A0D5-6AC3FDFE5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E5F8-67A6-4FF6-A8D8-56D03917DE29}" type="datetime1">
              <a:rPr lang="en-US" smtClean="0"/>
              <a:pPr/>
              <a:t>5/12/2010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D737-7B0F-4913-A0D5-6AC3FDFE5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12B4-CDAE-4A8B-8A3B-0103897DE550}" type="datetime1">
              <a:rPr lang="en-US" smtClean="0"/>
              <a:pPr/>
              <a:t>5/12/2010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D737-7B0F-4913-A0D5-6AC3FDFE5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5C30-1159-4EBC-915D-00799EC98D1A}" type="datetime1">
              <a:rPr lang="en-US" smtClean="0"/>
              <a:pPr/>
              <a:t>5/12/2010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D737-7B0F-4913-A0D5-6AC3FDFE5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2D47-885E-4453-AA6C-D9351A3914F7}" type="datetime1">
              <a:rPr lang="en-US" smtClean="0"/>
              <a:pPr/>
              <a:t>5/12/2010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D737-7B0F-4913-A0D5-6AC3FDFE5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CD27-11FD-4B3C-9B64-8D9135FB1B2D}" type="datetime1">
              <a:rPr lang="en-US" smtClean="0"/>
              <a:pPr/>
              <a:t>5/12/2010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D737-7B0F-4913-A0D5-6AC3FDFE5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7688-7ADF-43C9-A5DC-5D0CB47049C7}" type="datetime1">
              <a:rPr lang="en-US" smtClean="0"/>
              <a:pPr/>
              <a:t>5/12/2010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D737-7B0F-4913-A0D5-6AC3FDFE5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14064-1496-4F2B-9DE8-21FC735B0F7F}" type="datetime1">
              <a:rPr lang="en-US" smtClean="0"/>
              <a:pPr/>
              <a:t>5/12/2010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9D737-7B0F-4913-A0D5-6AC3FDFE5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FUNCTIONAL DEPENDENCY</a:t>
            </a:r>
            <a:br>
              <a:rPr lang="en-US" dirty="0" smtClean="0"/>
            </a:br>
            <a:r>
              <a:rPr lang="en-US" dirty="0" smtClean="0"/>
              <a:t>(NORMALISASI)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Galih Hermawan</a:t>
            </a:r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r>
              <a:rPr lang="en-US" dirty="0" smtClean="0"/>
              <a:t> - UNIKOM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Anomali</a:t>
            </a:r>
            <a:r>
              <a:rPr lang="en-US" dirty="0" smtClean="0"/>
              <a:t> </a:t>
            </a:r>
            <a:r>
              <a:rPr lang="en-US" dirty="0" err="1" smtClean="0"/>
              <a:t>Penyisipan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1952244"/>
          <a:ext cx="3810000" cy="2213610"/>
        </p:xfrm>
        <a:graphic>
          <a:graphicData uri="http://schemas.openxmlformats.org/drawingml/2006/table">
            <a:tbl>
              <a:tblPr/>
              <a:tblGrid>
                <a:gridCol w="952500"/>
                <a:gridCol w="1562100"/>
                <a:gridCol w="12954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+mn-lt"/>
                          <a:ea typeface="Times New Roman"/>
                        </a:rPr>
                        <a:t>NoSiswa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+mn-lt"/>
                          <a:ea typeface="Times New Roman"/>
                        </a:rPr>
                        <a:t>Kursus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+mn-lt"/>
                          <a:ea typeface="Times New Roman"/>
                        </a:rPr>
                        <a:t>Biaya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Bhs.Inggris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60000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Bhs.Perancis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80000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Bhs.Italia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70000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Bhs.Inggris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60000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Bhs.Jepang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70000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D737-7B0F-4913-A0D5-6AC3FDFE59A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1371600"/>
            <a:ext cx="1828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Tabel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Kursus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9" name="Content Placeholder 5"/>
          <p:cNvGraphicFramePr>
            <a:graphicFrameLocks/>
          </p:cNvGraphicFramePr>
          <p:nvPr/>
        </p:nvGraphicFramePr>
        <p:xfrm>
          <a:off x="4746168" y="1952172"/>
          <a:ext cx="3810000" cy="2625090"/>
        </p:xfrm>
        <a:graphic>
          <a:graphicData uri="http://schemas.openxmlformats.org/drawingml/2006/table">
            <a:tbl>
              <a:tblPr/>
              <a:tblGrid>
                <a:gridCol w="952500"/>
                <a:gridCol w="1562100"/>
                <a:gridCol w="12954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+mn-lt"/>
                          <a:ea typeface="Times New Roman"/>
                        </a:rPr>
                        <a:t>NoSiswa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+mn-lt"/>
                          <a:ea typeface="Times New Roman"/>
                        </a:rPr>
                        <a:t>Kursus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+mn-lt"/>
                          <a:ea typeface="Times New Roman"/>
                        </a:rPr>
                        <a:t>Biaya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Bhs.Inggris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60000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Bhs.Perancis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80000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Bhs.Jepang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70000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Bhs.Inggris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60000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Bhs.Jepang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70000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Bhs.Jerman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75000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33400" y="5410200"/>
            <a:ext cx="800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Bagaimana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menyisipkan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kursus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bahasa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Jerman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sedangkan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belum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seorang</a:t>
            </a:r>
            <a:r>
              <a:rPr lang="en-US" sz="2000" dirty="0" smtClean="0">
                <a:solidFill>
                  <a:schemeClr val="tx1"/>
                </a:solidFill>
              </a:rPr>
              <a:t> pun yang </a:t>
            </a:r>
            <a:r>
              <a:rPr lang="en-US" sz="2000" dirty="0" err="1" smtClean="0">
                <a:solidFill>
                  <a:schemeClr val="tx1"/>
                </a:solidFill>
              </a:rPr>
              <a:t>mengambil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kursus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tersebut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Curved Up Arrow 10"/>
          <p:cNvSpPr/>
          <p:nvPr/>
        </p:nvSpPr>
        <p:spPr>
          <a:xfrm rot="916478">
            <a:off x="3106315" y="4724400"/>
            <a:ext cx="1828800" cy="381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Anomali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D737-7B0F-4913-A0D5-6AC3FDFE59A1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/>
        </p:nvGraphicFramePr>
        <p:xfrm>
          <a:off x="533400" y="1952244"/>
          <a:ext cx="3810000" cy="2213610"/>
        </p:xfrm>
        <a:graphic>
          <a:graphicData uri="http://schemas.openxmlformats.org/drawingml/2006/table">
            <a:tbl>
              <a:tblPr/>
              <a:tblGrid>
                <a:gridCol w="952500"/>
                <a:gridCol w="1562100"/>
                <a:gridCol w="12954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+mn-lt"/>
                          <a:ea typeface="Times New Roman"/>
                        </a:rPr>
                        <a:t>NoSiswa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+mn-lt"/>
                          <a:ea typeface="Times New Roman"/>
                        </a:rPr>
                        <a:t>Kursus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+mn-lt"/>
                          <a:ea typeface="Times New Roman"/>
                        </a:rPr>
                        <a:t>Biaya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Bhs.Inggris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60000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Bhs.Perancis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80000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Bhs.Italia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70000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Bhs.Inggris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60000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Bhs.Jepang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70000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33400" y="1371600"/>
            <a:ext cx="1828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Tabel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Kursus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5105400"/>
            <a:ext cx="800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Apa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terjadi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apabila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siswa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nomor</a:t>
            </a:r>
            <a:r>
              <a:rPr lang="en-US" sz="2000" dirty="0" smtClean="0">
                <a:solidFill>
                  <a:schemeClr val="tx1"/>
                </a:solidFill>
              </a:rPr>
              <a:t> 20 </a:t>
            </a:r>
            <a:r>
              <a:rPr lang="en-US" sz="2000" dirty="0" err="1" smtClean="0">
                <a:solidFill>
                  <a:schemeClr val="tx1"/>
                </a:solidFill>
              </a:rPr>
              <a:t>dihapus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tabel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5"/>
          <p:cNvGraphicFramePr>
            <a:graphicFrameLocks/>
          </p:cNvGraphicFramePr>
          <p:nvPr/>
        </p:nvGraphicFramePr>
        <p:xfrm>
          <a:off x="4757058" y="1981200"/>
          <a:ext cx="3810000" cy="2256155"/>
        </p:xfrm>
        <a:graphic>
          <a:graphicData uri="http://schemas.openxmlformats.org/drawingml/2006/table">
            <a:tbl>
              <a:tblPr/>
              <a:tblGrid>
                <a:gridCol w="952500"/>
                <a:gridCol w="1562100"/>
                <a:gridCol w="12954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+mn-lt"/>
                          <a:ea typeface="Times New Roman"/>
                        </a:rPr>
                        <a:t>NoSiswa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+mn-lt"/>
                          <a:ea typeface="Times New Roman"/>
                        </a:rPr>
                        <a:t>Kursus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+mn-lt"/>
                          <a:ea typeface="Times New Roman"/>
                        </a:rPr>
                        <a:t>Biaya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Bhs.Inggris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60000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Bhs.Perancis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80000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Bhs.Italia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70000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Bhs.Inggris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60000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ight Arrow 10"/>
          <p:cNvSpPr/>
          <p:nvPr/>
        </p:nvSpPr>
        <p:spPr>
          <a:xfrm>
            <a:off x="4191000" y="41148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Dependensi</a:t>
            </a:r>
            <a:r>
              <a:rPr lang="en-US" dirty="0" smtClean="0"/>
              <a:t> (</a:t>
            </a:r>
            <a:r>
              <a:rPr lang="en-US" dirty="0" err="1" smtClean="0"/>
              <a:t>Ketergantungan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normalisasi</a:t>
            </a:r>
            <a:r>
              <a:rPr lang="en-US" dirty="0" smtClean="0"/>
              <a:t> yang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yang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Macam-macam</a:t>
            </a:r>
            <a:r>
              <a:rPr lang="en-US" dirty="0" smtClean="0"/>
              <a:t> </a:t>
            </a:r>
            <a:r>
              <a:rPr lang="en-US" dirty="0" err="1" smtClean="0"/>
              <a:t>dependensi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Dependensi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endParaRPr lang="en-US" dirty="0" smtClean="0"/>
          </a:p>
          <a:p>
            <a:pPr lvl="1"/>
            <a:r>
              <a:rPr lang="en-US" dirty="0" err="1" smtClean="0"/>
              <a:t>Dependensi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endParaRPr lang="en-US" dirty="0" smtClean="0"/>
          </a:p>
          <a:p>
            <a:pPr lvl="1"/>
            <a:r>
              <a:rPr lang="en-US" dirty="0" err="1" smtClean="0"/>
              <a:t>Dependensi</a:t>
            </a:r>
            <a:r>
              <a:rPr lang="en-US" dirty="0" smtClean="0"/>
              <a:t> </a:t>
            </a:r>
            <a:r>
              <a:rPr lang="en-US" dirty="0" smtClean="0"/>
              <a:t>total</a:t>
            </a:r>
          </a:p>
          <a:p>
            <a:pPr lvl="1"/>
            <a:r>
              <a:rPr lang="en-US" dirty="0" err="1" smtClean="0"/>
              <a:t>Dependensi</a:t>
            </a:r>
            <a:r>
              <a:rPr lang="en-US" dirty="0" smtClean="0"/>
              <a:t> </a:t>
            </a:r>
            <a:r>
              <a:rPr lang="en-US" dirty="0" err="1" smtClean="0"/>
              <a:t>transitif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D737-7B0F-4913-A0D5-6AC3FDFE59A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Dependensi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Definisi</a:t>
            </a:r>
            <a:r>
              <a:rPr lang="en-US" sz="1800" dirty="0" smtClean="0"/>
              <a:t> :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atribut</a:t>
            </a:r>
            <a:r>
              <a:rPr lang="en-US" sz="1800" dirty="0" smtClean="0"/>
              <a:t> Y </a:t>
            </a: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dependensi</a:t>
            </a:r>
            <a:r>
              <a:rPr lang="en-US" sz="1800" dirty="0" smtClean="0"/>
              <a:t> </a:t>
            </a:r>
            <a:r>
              <a:rPr lang="en-US" sz="1800" dirty="0" err="1" smtClean="0"/>
              <a:t>fungsional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atribut</a:t>
            </a:r>
            <a:r>
              <a:rPr lang="en-US" sz="1800" dirty="0" smtClean="0"/>
              <a:t> X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hanya</a:t>
            </a:r>
            <a:r>
              <a:rPr lang="en-US" sz="1800" dirty="0" smtClean="0"/>
              <a:t>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X </a:t>
            </a:r>
            <a:r>
              <a:rPr lang="en-US" sz="1800" dirty="0" err="1" smtClean="0"/>
              <a:t>berhubungan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sebuah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Y.</a:t>
            </a:r>
          </a:p>
          <a:p>
            <a:r>
              <a:rPr lang="en-US" sz="1800" dirty="0" err="1" smtClean="0"/>
              <a:t>Notasi</a:t>
            </a:r>
            <a:r>
              <a:rPr lang="en-US" sz="1800" dirty="0" smtClean="0"/>
              <a:t>    :   X </a:t>
            </a:r>
            <a:r>
              <a:rPr lang="en-US" sz="1800" dirty="0" smtClean="0">
                <a:sym typeface="Wingdings" pitchFamily="2" charset="2"/>
              </a:rPr>
              <a:t> </a:t>
            </a:r>
            <a:r>
              <a:rPr lang="en-US" sz="1800" dirty="0" smtClean="0"/>
              <a:t>Y (</a:t>
            </a:r>
            <a:r>
              <a:rPr lang="en-US" sz="1800" dirty="0" smtClean="0"/>
              <a:t>X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fungsional</a:t>
            </a:r>
            <a:r>
              <a:rPr lang="en-US" sz="1800" dirty="0" smtClean="0"/>
              <a:t> </a:t>
            </a:r>
            <a:r>
              <a:rPr lang="en-US" sz="1800" dirty="0" err="1" smtClean="0"/>
              <a:t>menentukan</a:t>
            </a:r>
            <a:r>
              <a:rPr lang="en-US" sz="1800" dirty="0" smtClean="0"/>
              <a:t> Y)</a:t>
            </a:r>
          </a:p>
          <a:p>
            <a:r>
              <a:rPr lang="en-US" sz="1800" dirty="0" err="1" smtClean="0"/>
              <a:t>Contoh</a:t>
            </a:r>
            <a:r>
              <a:rPr lang="en-US" sz="1800" dirty="0" smtClean="0"/>
              <a:t>   : </a:t>
            </a:r>
            <a:r>
              <a:rPr lang="en-US" sz="1800" dirty="0" err="1" smtClean="0"/>
              <a:t>Tabel</a:t>
            </a:r>
            <a:r>
              <a:rPr lang="en-US" sz="1800" dirty="0" smtClean="0"/>
              <a:t> </a:t>
            </a:r>
            <a:r>
              <a:rPr lang="en-US" sz="1800" dirty="0" err="1" smtClean="0"/>
              <a:t>Pesanan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1800" dirty="0" err="1" smtClean="0"/>
              <a:t>Pembeli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fungsional</a:t>
            </a:r>
            <a:r>
              <a:rPr lang="en-US" sz="1800" dirty="0" smtClean="0"/>
              <a:t> </a:t>
            </a:r>
            <a:r>
              <a:rPr lang="en-US" sz="1800" dirty="0" err="1" smtClean="0"/>
              <a:t>menentukan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kota</a:t>
            </a:r>
            <a:r>
              <a:rPr lang="en-US" sz="1800" dirty="0" smtClean="0"/>
              <a:t>, </a:t>
            </a:r>
            <a:r>
              <a:rPr lang="en-US" sz="1800" dirty="0" err="1" smtClean="0"/>
              <a:t>sebab</a:t>
            </a:r>
            <a:r>
              <a:rPr lang="en-US" sz="1800" dirty="0" smtClean="0"/>
              <a:t>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</a:t>
            </a:r>
            <a:r>
              <a:rPr lang="en-US" sz="1800" dirty="0" err="1" smtClean="0"/>
              <a:t>pembeli</a:t>
            </a:r>
            <a:r>
              <a:rPr lang="en-US" sz="1800" dirty="0" smtClean="0"/>
              <a:t> yang </a:t>
            </a:r>
            <a:r>
              <a:rPr lang="en-US" sz="1800" dirty="0" err="1" smtClean="0"/>
              <a:t>sama</a:t>
            </a:r>
            <a:r>
              <a:rPr lang="en-US" sz="1800" dirty="0" smtClean="0"/>
              <a:t>  </a:t>
            </a: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kota</a:t>
            </a:r>
            <a:r>
              <a:rPr lang="en-US" sz="1800" dirty="0" smtClean="0"/>
              <a:t> yang </a:t>
            </a:r>
            <a:r>
              <a:rPr lang="en-US" sz="1800" dirty="0" err="1" smtClean="0"/>
              <a:t>sama</a:t>
            </a:r>
            <a:r>
              <a:rPr lang="en-US" sz="1800" dirty="0" smtClean="0"/>
              <a:t>,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demikian</a:t>
            </a:r>
            <a:r>
              <a:rPr lang="en-US" sz="1800" dirty="0" smtClean="0"/>
              <a:t> : </a:t>
            </a:r>
            <a:r>
              <a:rPr lang="en-US" sz="1800" dirty="0" smtClean="0"/>
              <a:t> </a:t>
            </a:r>
            <a:r>
              <a:rPr lang="en-US" sz="1800" b="1" dirty="0" err="1" smtClean="0"/>
              <a:t>Pembeli</a:t>
            </a:r>
            <a:r>
              <a:rPr lang="en-US" sz="1800" b="1" dirty="0" smtClean="0"/>
              <a:t> </a:t>
            </a:r>
            <a:r>
              <a:rPr lang="en-US" sz="1800" dirty="0" smtClean="0">
                <a:sym typeface="Wingdings" pitchFamily="2" charset="2"/>
              </a:rPr>
              <a:t></a:t>
            </a:r>
            <a:r>
              <a:rPr lang="en-US" sz="1800" b="1" dirty="0" smtClean="0"/>
              <a:t> Kota</a:t>
            </a:r>
            <a:endParaRPr lang="en-US" sz="1800" b="1" dirty="0" smtClean="0"/>
          </a:p>
          <a:p>
            <a:r>
              <a:rPr lang="en-US" sz="1800" dirty="0" err="1" smtClean="0"/>
              <a:t>Contoh</a:t>
            </a:r>
            <a:r>
              <a:rPr lang="en-US" sz="1800" dirty="0" smtClean="0"/>
              <a:t> lain:</a:t>
            </a:r>
            <a:endParaRPr lang="en-US" sz="18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Galih Hermawan - IF UNIKOM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D737-7B0F-4913-A0D5-6AC3FDFE59A1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14400" y="2893377"/>
          <a:ext cx="3810000" cy="1831023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  <a:gridCol w="952500"/>
                <a:gridCol w="952500"/>
              </a:tblGrid>
              <a:tr h="128186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Pembeli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Kota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Barang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Jumlah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Yogya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Yogya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Jakarta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6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Jakarta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Solo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Solo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133600" y="5410200"/>
            <a:ext cx="33855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{</a:t>
            </a:r>
            <a:r>
              <a:rPr lang="en-US" dirty="0" err="1" smtClean="0">
                <a:sym typeface="Wingdings" pitchFamily="2" charset="2"/>
              </a:rPr>
              <a:t>Pembeli,Barang</a:t>
            </a:r>
            <a:r>
              <a:rPr lang="en-US" dirty="0" smtClean="0">
                <a:sym typeface="Wingdings" pitchFamily="2" charset="2"/>
              </a:rPr>
              <a:t>}</a:t>
            </a:r>
            <a:r>
              <a:rPr lang="en-US" dirty="0" err="1" smtClean="0">
                <a:sym typeface="Wingdings" pitchFamily="2" charset="2"/>
              </a:rPr>
              <a:t>Jumlah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{</a:t>
            </a:r>
            <a:r>
              <a:rPr lang="en-US" dirty="0" err="1" smtClean="0">
                <a:sym typeface="Wingdings" pitchFamily="2" charset="2"/>
              </a:rPr>
              <a:t>Pembeli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Barang</a:t>
            </a:r>
            <a:r>
              <a:rPr lang="en-US" dirty="0" smtClean="0">
                <a:sym typeface="Wingdings" pitchFamily="2" charset="2"/>
              </a:rPr>
              <a:t>}Kota</a:t>
            </a:r>
          </a:p>
          <a:p>
            <a:r>
              <a:rPr lang="en-US" dirty="0" smtClean="0">
                <a:sym typeface="Wingdings" pitchFamily="2" charset="2"/>
              </a:rPr>
              <a:t>{</a:t>
            </a:r>
            <a:r>
              <a:rPr lang="en-US" dirty="0" err="1" smtClean="0">
                <a:sym typeface="Wingdings" pitchFamily="2" charset="2"/>
              </a:rPr>
              <a:t>Pembeli,Barang</a:t>
            </a:r>
            <a:r>
              <a:rPr lang="en-US" dirty="0" smtClean="0">
                <a:sym typeface="Wingdings" pitchFamily="2" charset="2"/>
              </a:rPr>
              <a:t>}{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, Kota}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Dependensi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Definisi</a:t>
            </a:r>
            <a:r>
              <a:rPr lang="en-US" dirty="0" smtClean="0"/>
              <a:t> :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Y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dependensi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X </a:t>
            </a:r>
            <a:r>
              <a:rPr lang="en-US" dirty="0" err="1" smtClean="0"/>
              <a:t>jika</a:t>
            </a:r>
            <a:endParaRPr lang="en-US" dirty="0" smtClean="0"/>
          </a:p>
          <a:p>
            <a:pPr lvl="1"/>
            <a:r>
              <a:rPr lang="en-US" sz="2400" dirty="0" smtClean="0"/>
              <a:t>Y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dependensi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fungsional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X </a:t>
            </a:r>
            <a:r>
              <a:rPr lang="en-US" sz="2400" dirty="0" err="1" smtClean="0"/>
              <a:t>dan</a:t>
            </a:r>
            <a:r>
              <a:rPr lang="en-US" sz="2400" dirty="0" smtClean="0"/>
              <a:t>/</a:t>
            </a:r>
            <a:r>
              <a:rPr lang="en-US" sz="2400" dirty="0" err="1" smtClean="0"/>
              <a:t>atau</a:t>
            </a:r>
            <a:endParaRPr lang="en-US" sz="2400" dirty="0" smtClean="0"/>
          </a:p>
          <a:p>
            <a:pPr lvl="1"/>
            <a:r>
              <a:rPr lang="en-US" sz="2400" dirty="0" smtClean="0"/>
              <a:t>Y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dependensi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X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:  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/>
              <a:t>Kota  </a:t>
            </a:r>
            <a:endParaRPr lang="en-US" sz="4400" dirty="0" smtClean="0"/>
          </a:p>
          <a:p>
            <a:pPr>
              <a:buNone/>
            </a:pPr>
            <a:r>
              <a:rPr lang="en-US" dirty="0" smtClean="0"/>
              <a:t>			  {</a:t>
            </a:r>
            <a:r>
              <a:rPr lang="en-US" dirty="0" err="1" smtClean="0"/>
              <a:t>Pembeli</a:t>
            </a:r>
            <a:r>
              <a:rPr lang="en-US" dirty="0" smtClean="0"/>
              <a:t>, </a:t>
            </a:r>
            <a:r>
              <a:rPr lang="en-US" dirty="0" err="1" smtClean="0"/>
              <a:t>Barang</a:t>
            </a:r>
            <a:r>
              <a:rPr lang="en-US" dirty="0" smtClean="0"/>
              <a:t>}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/>
              <a:t>Jumlah</a:t>
            </a:r>
            <a:endParaRPr lang="en-US" dirty="0" smtClean="0"/>
          </a:p>
          <a:p>
            <a:pPr indent="4763">
              <a:buNone/>
            </a:pPr>
            <a:r>
              <a:rPr lang="en-US" sz="3000" b="1" dirty="0" err="1" smtClean="0"/>
              <a:t>Jumlah</a:t>
            </a:r>
            <a:r>
              <a:rPr lang="en-US" sz="3000" dirty="0" smtClean="0"/>
              <a:t> </a:t>
            </a:r>
            <a:r>
              <a:rPr lang="en-US" sz="3000" dirty="0" err="1" smtClean="0"/>
              <a:t>mempunyai</a:t>
            </a:r>
            <a:r>
              <a:rPr lang="en-US" sz="3000" dirty="0" smtClean="0"/>
              <a:t> </a:t>
            </a:r>
            <a:r>
              <a:rPr lang="en-US" sz="3000" dirty="0" err="1" smtClean="0"/>
              <a:t>dependensi</a:t>
            </a:r>
            <a:r>
              <a:rPr lang="en-US" sz="3000" dirty="0" smtClean="0"/>
              <a:t> </a:t>
            </a:r>
            <a:r>
              <a:rPr lang="en-US" sz="3000" dirty="0" err="1" smtClean="0"/>
              <a:t>fungsional</a:t>
            </a:r>
            <a:r>
              <a:rPr lang="en-US" sz="3000" dirty="0" smtClean="0"/>
              <a:t> </a:t>
            </a:r>
            <a:r>
              <a:rPr lang="en-US" sz="3000" dirty="0" err="1" smtClean="0"/>
              <a:t>terhadap</a:t>
            </a:r>
            <a:r>
              <a:rPr lang="en-US" sz="3000" dirty="0" smtClean="0"/>
              <a:t> </a:t>
            </a:r>
            <a:r>
              <a:rPr lang="en-US" sz="3000" b="1" dirty="0" err="1" smtClean="0"/>
              <a:t>Pembeli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b="1" dirty="0" smtClean="0"/>
              <a:t>{</a:t>
            </a:r>
            <a:r>
              <a:rPr lang="en-US" sz="3000" b="1" dirty="0" err="1" smtClean="0"/>
              <a:t>Pembeli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Barang</a:t>
            </a:r>
            <a:r>
              <a:rPr lang="en-US" sz="3000" b="1" dirty="0" smtClean="0"/>
              <a:t>} </a:t>
            </a:r>
            <a:r>
              <a:rPr lang="en-US" sz="3000" dirty="0" err="1" smtClean="0"/>
              <a:t>tapi</a:t>
            </a:r>
            <a:r>
              <a:rPr lang="en-US" sz="3000" dirty="0" smtClean="0"/>
              <a:t> </a:t>
            </a:r>
            <a:r>
              <a:rPr lang="en-US" sz="3000" b="1" dirty="0" smtClean="0"/>
              <a:t>Kota</a:t>
            </a:r>
            <a:r>
              <a:rPr lang="en-US" sz="3000" dirty="0" smtClean="0"/>
              <a:t> </a:t>
            </a:r>
            <a:r>
              <a:rPr lang="en-US" sz="3000" dirty="0" err="1" smtClean="0"/>
              <a:t>mempunyai</a:t>
            </a:r>
            <a:r>
              <a:rPr lang="en-US" sz="3000" dirty="0" smtClean="0"/>
              <a:t> </a:t>
            </a:r>
            <a:r>
              <a:rPr lang="en-US" sz="3000" dirty="0" err="1" smtClean="0"/>
              <a:t>dependensi</a:t>
            </a:r>
            <a:r>
              <a:rPr lang="en-US" sz="3000" dirty="0" smtClean="0"/>
              <a:t> </a:t>
            </a:r>
            <a:r>
              <a:rPr lang="en-US" sz="3000" dirty="0" err="1" smtClean="0"/>
              <a:t>fungsional</a:t>
            </a:r>
            <a:r>
              <a:rPr lang="en-US" sz="3000" dirty="0" smtClean="0"/>
              <a:t> </a:t>
            </a:r>
            <a:r>
              <a:rPr lang="en-US" sz="3000" dirty="0" err="1" smtClean="0"/>
              <a:t>sepenuhnya</a:t>
            </a:r>
            <a:r>
              <a:rPr lang="en-US" sz="3000" dirty="0" smtClean="0"/>
              <a:t> </a:t>
            </a:r>
            <a:r>
              <a:rPr lang="en-US" sz="3000" dirty="0" err="1" smtClean="0"/>
              <a:t>terhadap</a:t>
            </a:r>
            <a:r>
              <a:rPr lang="en-US" sz="3000" dirty="0" smtClean="0"/>
              <a:t> </a:t>
            </a:r>
            <a:r>
              <a:rPr lang="en-US" sz="3000" b="1" dirty="0" err="1" smtClean="0"/>
              <a:t>Pembeli</a:t>
            </a:r>
            <a:r>
              <a:rPr lang="en-US" sz="3000" dirty="0" smtClean="0"/>
              <a:t> , </a:t>
            </a:r>
            <a:r>
              <a:rPr lang="en-US" sz="3000" dirty="0" err="1" smtClean="0"/>
              <a:t>bukan</a:t>
            </a:r>
            <a:r>
              <a:rPr lang="en-US" sz="3000" dirty="0" smtClean="0"/>
              <a:t> </a:t>
            </a:r>
            <a:r>
              <a:rPr lang="en-US" sz="3000" b="1" dirty="0" err="1" smtClean="0"/>
              <a:t>Barang</a:t>
            </a:r>
            <a:endParaRPr lang="en-US" sz="3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D737-7B0F-4913-A0D5-6AC3FDFE59A1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Dependensi</a:t>
            </a:r>
            <a:r>
              <a:rPr lang="en-US" dirty="0" smtClean="0"/>
              <a:t> Total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Definisi</a:t>
            </a:r>
            <a:r>
              <a:rPr lang="en-US" sz="2400" dirty="0" smtClean="0"/>
              <a:t> :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atribut</a:t>
            </a:r>
            <a:r>
              <a:rPr lang="en-US" sz="2400" dirty="0" smtClean="0"/>
              <a:t> Y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dependensi</a:t>
            </a:r>
            <a:r>
              <a:rPr lang="en-US" sz="2400" dirty="0" smtClean="0"/>
              <a:t> total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atribut</a:t>
            </a:r>
            <a:r>
              <a:rPr lang="en-US" sz="2400" dirty="0" smtClean="0"/>
              <a:t> X </a:t>
            </a:r>
            <a:r>
              <a:rPr lang="en-US" sz="2400" dirty="0" err="1" smtClean="0"/>
              <a:t>jika</a:t>
            </a:r>
            <a:endParaRPr lang="en-US" sz="2400" dirty="0" smtClean="0"/>
          </a:p>
          <a:p>
            <a:pPr lvl="1"/>
            <a:r>
              <a:rPr lang="en-US" sz="2400" dirty="0" smtClean="0"/>
              <a:t>Y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dependensi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fungsional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X </a:t>
            </a:r>
            <a:r>
              <a:rPr lang="en-US" sz="2400" dirty="0" err="1" smtClean="0"/>
              <a:t>dan</a:t>
            </a:r>
            <a:endParaRPr lang="en-US" sz="2400" dirty="0" smtClean="0"/>
          </a:p>
          <a:p>
            <a:pPr lvl="1"/>
            <a:r>
              <a:rPr lang="en-US" sz="2400" dirty="0" smtClean="0"/>
              <a:t>X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dependensi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fungsional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Y</a:t>
            </a:r>
          </a:p>
          <a:p>
            <a:pPr lvl="1"/>
            <a:r>
              <a:rPr lang="en-US" sz="2400" dirty="0" err="1" smtClean="0"/>
              <a:t>Notasi</a:t>
            </a:r>
            <a:r>
              <a:rPr lang="en-US" sz="2400" dirty="0" smtClean="0"/>
              <a:t>  :  X </a:t>
            </a:r>
            <a:r>
              <a:rPr lang="en-US" sz="2400" b="1" dirty="0" smtClean="0"/>
              <a:t>↔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/>
              <a:t>Y</a:t>
            </a:r>
            <a:endParaRPr lang="en-US" sz="2400" dirty="0" smtClean="0"/>
          </a:p>
          <a:p>
            <a:pPr lvl="1"/>
            <a:r>
              <a:rPr lang="en-US" sz="2400" dirty="0" err="1" smtClean="0"/>
              <a:t>Contoh</a:t>
            </a:r>
            <a:r>
              <a:rPr lang="en-US" sz="2400" dirty="0" smtClean="0"/>
              <a:t> :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Pemasok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D737-7B0F-4913-A0D5-6AC3FDFE59A1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4343400"/>
          <a:ext cx="4495800" cy="1639824"/>
        </p:xfrm>
        <a:graphic>
          <a:graphicData uri="http://schemas.openxmlformats.org/drawingml/2006/table">
            <a:tbl>
              <a:tblPr/>
              <a:tblGrid>
                <a:gridCol w="1600200"/>
                <a:gridCol w="1752600"/>
                <a:gridCol w="11430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KodePemasok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NamaPemasok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Kota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K1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Kartika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Jakarta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C1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Citra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Bandung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C2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Candra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Jakarta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257800" y="4648200"/>
            <a:ext cx="358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KodePemasok</a:t>
            </a:r>
            <a:r>
              <a:rPr lang="en-US" b="1" dirty="0" smtClean="0"/>
              <a:t> </a:t>
            </a:r>
            <a:r>
              <a:rPr lang="en-US" b="1" dirty="0" smtClean="0"/>
              <a:t> ↔  </a:t>
            </a:r>
            <a:r>
              <a:rPr lang="en-US" b="1" dirty="0" err="1" smtClean="0"/>
              <a:t>NamaPemasok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Dependensi</a:t>
            </a:r>
            <a:r>
              <a:rPr lang="en-US" dirty="0" smtClean="0"/>
              <a:t> </a:t>
            </a:r>
            <a:r>
              <a:rPr lang="en-US" dirty="0" err="1" smtClean="0"/>
              <a:t>Transitif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: </a:t>
            </a:r>
            <a:r>
              <a:rPr lang="en-US" dirty="0" err="1" smtClean="0"/>
              <a:t>Atribut</a:t>
            </a:r>
            <a:r>
              <a:rPr lang="en-US" dirty="0" smtClean="0"/>
              <a:t> Z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dependensi</a:t>
            </a:r>
            <a:r>
              <a:rPr lang="en-US" dirty="0" smtClean="0"/>
              <a:t> </a:t>
            </a:r>
            <a:r>
              <a:rPr lang="en-US" dirty="0" err="1" smtClean="0"/>
              <a:t>transitif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X </a:t>
            </a:r>
            <a:r>
              <a:rPr lang="en-US" dirty="0" err="1" smtClean="0"/>
              <a:t>bila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Y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dependensi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X</a:t>
            </a:r>
          </a:p>
          <a:p>
            <a:pPr lvl="1"/>
            <a:r>
              <a:rPr lang="en-US" dirty="0" smtClean="0"/>
              <a:t>Z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dependensi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smtClean="0"/>
              <a:t>Y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Notasi</a:t>
            </a:r>
            <a:r>
              <a:rPr lang="en-US" dirty="0" smtClean="0"/>
              <a:t>: X</a:t>
            </a:r>
            <a:r>
              <a:rPr lang="en-US" dirty="0" smtClean="0">
                <a:sym typeface="Wingdings" pitchFamily="2" charset="2"/>
              </a:rPr>
              <a:t> Y  Z</a:t>
            </a:r>
          </a:p>
          <a:p>
            <a:r>
              <a:rPr lang="en-US" dirty="0" err="1" smtClean="0">
                <a:sym typeface="Wingdings" pitchFamily="2" charset="2"/>
              </a:rPr>
              <a:t>Dibaca</a:t>
            </a:r>
            <a:r>
              <a:rPr lang="en-US" dirty="0" smtClean="0">
                <a:sym typeface="Wingdings" pitchFamily="2" charset="2"/>
              </a:rPr>
              <a:t>: Z </a:t>
            </a:r>
            <a:r>
              <a:rPr lang="en-US" dirty="0" err="1" smtClean="0">
                <a:sym typeface="Wingdings" pitchFamily="2" charset="2"/>
              </a:rPr>
              <a:t>mempunyai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dependensi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transitif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terhadap</a:t>
            </a:r>
            <a:r>
              <a:rPr lang="en-US" dirty="0" smtClean="0">
                <a:sym typeface="Wingdings" pitchFamily="2" charset="2"/>
              </a:rPr>
              <a:t> 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D737-7B0F-4913-A0D5-6AC3FDFE59A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Dependensi</a:t>
            </a:r>
            <a:r>
              <a:rPr lang="en-US" dirty="0" smtClean="0"/>
              <a:t> </a:t>
            </a:r>
            <a:r>
              <a:rPr lang="en-US" dirty="0" err="1" smtClean="0"/>
              <a:t>Transitif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239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/>
              <a:t>Relasi</a:t>
            </a:r>
            <a:r>
              <a:rPr lang="en-US" dirty="0" smtClean="0"/>
              <a:t> :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/>
              <a:t>{</a:t>
            </a:r>
            <a:r>
              <a:rPr lang="en-US" dirty="0" err="1" smtClean="0"/>
              <a:t>Ruang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		      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/>
              <a:t>Tempat</a:t>
            </a:r>
            <a:endParaRPr lang="en-US" dirty="0" smtClean="0"/>
          </a:p>
          <a:p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: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/>
              <a:t>Tempat</a:t>
            </a:r>
            <a:endParaRPr lang="en-US" dirty="0" smtClean="0"/>
          </a:p>
          <a:p>
            <a:pPr lvl="0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dependensi</a:t>
            </a:r>
            <a:r>
              <a:rPr lang="en-US" dirty="0" smtClean="0"/>
              <a:t> </a:t>
            </a:r>
            <a:r>
              <a:rPr lang="en-US" dirty="0" err="1" smtClean="0"/>
              <a:t>transitif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</a:t>
            </a:r>
            <a:r>
              <a:rPr lang="en-US" dirty="0" err="1" smtClean="0"/>
              <a:t>uliah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D737-7B0F-4913-A0D5-6AC3FDFE59A1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95400" y="1371600"/>
          <a:ext cx="6477000" cy="2049780"/>
        </p:xfrm>
        <a:graphic>
          <a:graphicData uri="http://schemas.openxmlformats.org/drawingml/2006/table">
            <a:tbl>
              <a:tblPr/>
              <a:tblGrid>
                <a:gridCol w="1600200"/>
                <a:gridCol w="1524000"/>
                <a:gridCol w="1981200"/>
                <a:gridCol w="13716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+mn-lt"/>
                          <a:ea typeface="Times New Roman"/>
                        </a:rPr>
                        <a:t>Kuliah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+mn-lt"/>
                          <a:ea typeface="Times New Roman"/>
                        </a:rPr>
                        <a:t>Ruang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+mn-lt"/>
                          <a:ea typeface="Times New Roman"/>
                        </a:rPr>
                        <a:t>Tempat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+mn-lt"/>
                          <a:ea typeface="Times New Roman"/>
                        </a:rPr>
                        <a:t>Waktu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Jarkom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Merbabu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Gedung Utara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Senin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Basis Data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Arjuna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Gedung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Selatan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Selasa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Matematika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Merapi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Gedung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Barat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Rabu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Fisika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Merbabu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Gedung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Timur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Kamis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Dependensi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Adalah</a:t>
            </a:r>
            <a:r>
              <a:rPr lang="en-US" sz="2800" dirty="0" smtClean="0"/>
              <a:t> diagram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menggabarkan</a:t>
            </a:r>
            <a:r>
              <a:rPr lang="en-US" sz="2800" dirty="0" smtClean="0"/>
              <a:t> </a:t>
            </a:r>
            <a:r>
              <a:rPr lang="en-US" sz="2800" dirty="0" err="1" smtClean="0"/>
              <a:t>dependensi</a:t>
            </a:r>
            <a:r>
              <a:rPr lang="en-US" sz="2800" dirty="0" smtClean="0"/>
              <a:t> </a:t>
            </a:r>
            <a:r>
              <a:rPr lang="en-US" sz="2800" dirty="0" err="1" smtClean="0"/>
              <a:t>fungsional</a:t>
            </a:r>
            <a:r>
              <a:rPr lang="en-US" sz="2800" dirty="0" smtClean="0"/>
              <a:t>. Diagram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menunjukkan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atribut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penentu</a:t>
            </a:r>
            <a:r>
              <a:rPr lang="en-US" sz="2800" dirty="0" smtClean="0"/>
              <a:t> </a:t>
            </a:r>
            <a:r>
              <a:rPr lang="en-US" sz="2800" dirty="0" err="1" smtClean="0"/>
              <a:t>atribut</a:t>
            </a:r>
            <a:r>
              <a:rPr lang="en-US" sz="2800" dirty="0" smtClean="0"/>
              <a:t>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,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tanda</a:t>
            </a:r>
            <a:r>
              <a:rPr lang="en-US" sz="2800" dirty="0" smtClean="0"/>
              <a:t> </a:t>
            </a:r>
            <a:r>
              <a:rPr lang="en-US" sz="2800" dirty="0" err="1" smtClean="0"/>
              <a:t>panah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Contoh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D737-7B0F-4913-A0D5-6AC3FDFE59A1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283064" y="4419600"/>
            <a:ext cx="4736736" cy="1295400"/>
            <a:chOff x="990600" y="4419600"/>
            <a:chExt cx="4736736" cy="1295400"/>
          </a:xfrm>
        </p:grpSpPr>
        <p:sp>
          <p:nvSpPr>
            <p:cNvPr id="31746" name="Text Box 2"/>
            <p:cNvSpPr txBox="1">
              <a:spLocks noChangeArrowheads="1"/>
            </p:cNvSpPr>
            <p:nvPr/>
          </p:nvSpPr>
          <p:spPr bwMode="auto">
            <a:xfrm>
              <a:off x="990600" y="4838700"/>
              <a:ext cx="109728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Kuliah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1747" name="Text Box 3"/>
            <p:cNvSpPr txBox="1">
              <a:spLocks noChangeArrowheads="1"/>
            </p:cNvSpPr>
            <p:nvPr/>
          </p:nvSpPr>
          <p:spPr bwMode="auto">
            <a:xfrm>
              <a:off x="3048000" y="4419600"/>
              <a:ext cx="109728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Ruang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1748" name="Text Box 4"/>
            <p:cNvSpPr txBox="1">
              <a:spLocks noChangeArrowheads="1"/>
            </p:cNvSpPr>
            <p:nvPr/>
          </p:nvSpPr>
          <p:spPr bwMode="auto">
            <a:xfrm>
              <a:off x="3048000" y="5257800"/>
              <a:ext cx="109728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Waktu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1749" name="Text Box 5"/>
            <p:cNvSpPr txBox="1">
              <a:spLocks noChangeArrowheads="1"/>
            </p:cNvSpPr>
            <p:nvPr/>
          </p:nvSpPr>
          <p:spPr bwMode="auto">
            <a:xfrm>
              <a:off x="4630056" y="4423230"/>
              <a:ext cx="109728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Tempat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1750" name="Line 6"/>
            <p:cNvSpPr>
              <a:spLocks noChangeShapeType="1"/>
            </p:cNvSpPr>
            <p:nvPr/>
          </p:nvSpPr>
          <p:spPr bwMode="auto">
            <a:xfrm>
              <a:off x="2104572" y="5076372"/>
              <a:ext cx="731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1" name="Line 7"/>
            <p:cNvSpPr>
              <a:spLocks noChangeShapeType="1"/>
            </p:cNvSpPr>
            <p:nvPr/>
          </p:nvSpPr>
          <p:spPr bwMode="auto">
            <a:xfrm>
              <a:off x="2848428" y="4663440"/>
              <a:ext cx="0" cy="822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2" name="Line 8"/>
            <p:cNvSpPr>
              <a:spLocks noChangeShapeType="1"/>
            </p:cNvSpPr>
            <p:nvPr/>
          </p:nvSpPr>
          <p:spPr bwMode="auto">
            <a:xfrm>
              <a:off x="2837544" y="4651830"/>
              <a:ext cx="228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3" name="Line 9"/>
            <p:cNvSpPr>
              <a:spLocks noChangeShapeType="1"/>
            </p:cNvSpPr>
            <p:nvPr/>
          </p:nvSpPr>
          <p:spPr bwMode="auto">
            <a:xfrm>
              <a:off x="2837544" y="5486400"/>
              <a:ext cx="228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4" name="Line 10"/>
            <p:cNvSpPr>
              <a:spLocks noChangeShapeType="1"/>
            </p:cNvSpPr>
            <p:nvPr/>
          </p:nvSpPr>
          <p:spPr bwMode="auto">
            <a:xfrm>
              <a:off x="4161972" y="4648200"/>
              <a:ext cx="457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Dekomposisi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normalisasi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kali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table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.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pemecahaan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dekomposisi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dipecah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relasi-relasi</a:t>
            </a:r>
            <a:r>
              <a:rPr lang="en-US" dirty="0" smtClean="0"/>
              <a:t> lain.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D737-7B0F-4913-A0D5-6AC3FDFE59A1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Normalisasi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/>
              <a:t>r</a:t>
            </a:r>
            <a:r>
              <a:rPr lang="en-US" dirty="0" err="1" smtClean="0"/>
              <a:t>elasi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basis data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kemubaziran</a:t>
            </a:r>
            <a:r>
              <a:rPr lang="en-US" dirty="0" smtClean="0"/>
              <a:t> </a:t>
            </a:r>
            <a:r>
              <a:rPr lang="en-US" dirty="0" smtClean="0"/>
              <a:t>data (E.F</a:t>
            </a:r>
            <a:r>
              <a:rPr lang="en-US" dirty="0" smtClean="0"/>
              <a:t>. </a:t>
            </a:r>
            <a:r>
              <a:rPr lang="en-US" dirty="0" err="1" smtClean="0"/>
              <a:t>Codd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verifikasi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ketidak</a:t>
            </a:r>
            <a:r>
              <a:rPr lang="en-US" dirty="0" smtClean="0"/>
              <a:t> </a:t>
            </a:r>
            <a:r>
              <a:rPr lang="en-US" dirty="0" err="1" smtClean="0"/>
              <a:t>efisienan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yang </a:t>
            </a:r>
            <a:r>
              <a:rPr lang="en-US" dirty="0" err="1" smtClean="0"/>
              <a:t>bermasalah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bermasalah</a:t>
            </a:r>
            <a:r>
              <a:rPr lang="en-US" dirty="0" smtClean="0"/>
              <a:t> (</a:t>
            </a:r>
            <a:r>
              <a:rPr lang="en-US" dirty="0" err="1" smtClean="0"/>
              <a:t>Kroenke</a:t>
            </a:r>
            <a:r>
              <a:rPr lang="en-US" dirty="0" smtClean="0"/>
              <a:t>).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D737-7B0F-4913-A0D5-6AC3FDFE59A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Dekomposisi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1" y="1447800"/>
          <a:ext cx="3962400" cy="1639824"/>
        </p:xfrm>
        <a:graphic>
          <a:graphicData uri="http://schemas.openxmlformats.org/drawingml/2006/table">
            <a:tbl>
              <a:tblPr/>
              <a:tblGrid>
                <a:gridCol w="914399"/>
                <a:gridCol w="990600"/>
                <a:gridCol w="205740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+mn-lt"/>
                          <a:ea typeface="Times New Roman"/>
                        </a:rPr>
                        <a:t>Nim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+mn-lt"/>
                          <a:ea typeface="Times New Roman"/>
                        </a:rPr>
                        <a:t>Nama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</a:rPr>
                        <a:t>Program </a:t>
                      </a:r>
                      <a:r>
                        <a:rPr lang="en-US" sz="2000" b="1" dirty="0" err="1">
                          <a:latin typeface="+mn-lt"/>
                          <a:ea typeface="Times New Roman"/>
                        </a:rPr>
                        <a:t>Studi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95001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Andi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Ekonomi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95002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Vira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Teknik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95003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Andi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Fisika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D737-7B0F-4913-A0D5-6AC3FDFE59A1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1" y="3886200"/>
          <a:ext cx="5334000" cy="1828800"/>
        </p:xfrm>
        <a:graphic>
          <a:graphicData uri="http://schemas.openxmlformats.org/drawingml/2006/table">
            <a:tbl>
              <a:tblPr/>
              <a:tblGrid>
                <a:gridCol w="1066799"/>
                <a:gridCol w="1066800"/>
                <a:gridCol w="457200"/>
                <a:gridCol w="1072310"/>
                <a:gridCol w="167089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+mn-lt"/>
                          <a:ea typeface="Times New Roman"/>
                        </a:rPr>
                        <a:t>Nim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+mn-lt"/>
                          <a:ea typeface="Times New Roman"/>
                        </a:rPr>
                        <a:t>Nama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+mn-lt"/>
                          <a:ea typeface="Times New Roman"/>
                        </a:rPr>
                        <a:t>Nim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</a:rPr>
                        <a:t>Program </a:t>
                      </a:r>
                      <a:r>
                        <a:rPr lang="en-US" sz="2000" b="1" dirty="0" err="1">
                          <a:latin typeface="+mn-lt"/>
                          <a:ea typeface="Times New Roman"/>
                        </a:rPr>
                        <a:t>Studi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95001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Andi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95001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Ekonomi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95002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Vira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95002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Teknik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95003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Andi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95003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Fisika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85800" y="3429000"/>
            <a:ext cx="358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Dekomposisi</a:t>
            </a:r>
            <a:r>
              <a:rPr lang="en-US" b="1" dirty="0" smtClean="0"/>
              <a:t> </a:t>
            </a:r>
            <a:r>
              <a:rPr lang="en-US" b="1" dirty="0" err="1" smtClean="0"/>
              <a:t>tak</a:t>
            </a:r>
            <a:r>
              <a:rPr lang="en-US" b="1" dirty="0" smtClean="0"/>
              <a:t> </a:t>
            </a:r>
            <a:r>
              <a:rPr lang="en-US" b="1" dirty="0" err="1" smtClean="0"/>
              <a:t>hilang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Dekomposisi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66800" y="2590800"/>
          <a:ext cx="5410200" cy="1828800"/>
        </p:xfrm>
        <a:graphic>
          <a:graphicData uri="http://schemas.openxmlformats.org/drawingml/2006/table">
            <a:tbl>
              <a:tblPr/>
              <a:tblGrid>
                <a:gridCol w="914400"/>
                <a:gridCol w="990600"/>
                <a:gridCol w="609600"/>
                <a:gridCol w="990600"/>
                <a:gridCol w="19050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+mn-lt"/>
                          <a:ea typeface="Times New Roman"/>
                        </a:rPr>
                        <a:t>Nim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+mn-lt"/>
                          <a:ea typeface="Times New Roman"/>
                        </a:rPr>
                        <a:t>Nama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+mn-lt"/>
                          <a:ea typeface="Times New Roman"/>
                        </a:rPr>
                        <a:t>Nama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</a:rPr>
                        <a:t>Program </a:t>
                      </a:r>
                      <a:r>
                        <a:rPr lang="en-US" sz="2000" b="1" dirty="0" err="1">
                          <a:latin typeface="+mn-lt"/>
                          <a:ea typeface="Times New Roman"/>
                        </a:rPr>
                        <a:t>Studi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95001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Andi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Andi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Ekonomi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95002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Vira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Vira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Teknik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95003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Andi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Andi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Fisika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D737-7B0F-4913-A0D5-6AC3FDFE59A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1981200"/>
            <a:ext cx="358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Dekomposisi</a:t>
            </a:r>
            <a:r>
              <a:rPr lang="en-US" b="1" dirty="0" smtClean="0"/>
              <a:t> </a:t>
            </a:r>
            <a:r>
              <a:rPr lang="en-US" b="1" dirty="0" err="1" smtClean="0"/>
              <a:t>hilang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Normalisasi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err="1"/>
              <a:t>Masalah-masalah</a:t>
            </a:r>
            <a:r>
              <a:rPr lang="en-US" sz="2800" dirty="0"/>
              <a:t> yang </a:t>
            </a:r>
            <a:r>
              <a:rPr lang="en-US" sz="2800" dirty="0" err="1"/>
              <a:t>timbul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pembuatan</a:t>
            </a:r>
            <a:r>
              <a:rPr lang="en-US" sz="2800" dirty="0"/>
              <a:t> table yang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anomali</a:t>
            </a:r>
            <a:r>
              <a:rPr lang="en-US" sz="2800" dirty="0"/>
              <a:t>. </a:t>
            </a:r>
            <a:r>
              <a:rPr lang="en-US" sz="2800" b="1" dirty="0" err="1"/>
              <a:t>Anomali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proses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basis data yang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/>
              <a:t>efek</a:t>
            </a:r>
            <a:r>
              <a:rPr lang="en-US" sz="2800" dirty="0"/>
              <a:t> </a:t>
            </a:r>
            <a:r>
              <a:rPr lang="en-US" sz="2800" dirty="0" err="1"/>
              <a:t>samping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diharapkan</a:t>
            </a:r>
            <a:r>
              <a:rPr lang="en-US" sz="2800" dirty="0"/>
              <a:t>. </a:t>
            </a:r>
            <a:r>
              <a:rPr lang="en-US" sz="2800" dirty="0" err="1"/>
              <a:t>Misal</a:t>
            </a:r>
            <a:r>
              <a:rPr lang="en-US" sz="2800" dirty="0"/>
              <a:t> : </a:t>
            </a:r>
            <a:r>
              <a:rPr lang="en-US" sz="2800" dirty="0" err="1"/>
              <a:t>ketidakkonsistenan</a:t>
            </a:r>
            <a:r>
              <a:rPr lang="en-US" sz="2800" dirty="0"/>
              <a:t> data, </a:t>
            </a:r>
            <a:r>
              <a:rPr lang="en-US" sz="2800" dirty="0" err="1"/>
              <a:t>suatu</a:t>
            </a:r>
            <a:r>
              <a:rPr lang="en-US" sz="2800" dirty="0"/>
              <a:t> data </a:t>
            </a:r>
            <a:r>
              <a:rPr lang="en-US" sz="2800" dirty="0" err="1"/>
              <a:t>hilang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dihapus</a:t>
            </a:r>
            <a:r>
              <a:rPr lang="en-US" sz="2800" dirty="0"/>
              <a:t>, </a:t>
            </a:r>
            <a:r>
              <a:rPr lang="en-US" sz="2800" dirty="0" err="1"/>
              <a:t>dll</a:t>
            </a:r>
            <a:r>
              <a:rPr lang="en-US" sz="28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/>
              <a:t>Normalisasi</a:t>
            </a:r>
            <a:r>
              <a:rPr lang="en-US" sz="2800" dirty="0" smtClean="0"/>
              <a:t> </a:t>
            </a:r>
            <a:r>
              <a:rPr lang="en-US" sz="2800" dirty="0" err="1" smtClean="0"/>
              <a:t>menghilangkan</a:t>
            </a:r>
            <a:r>
              <a:rPr lang="en-US" sz="28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b="1" dirty="0" err="1" smtClean="0"/>
              <a:t>Anomali</a:t>
            </a:r>
            <a:r>
              <a:rPr lang="en-US" b="1" dirty="0" smtClean="0"/>
              <a:t> </a:t>
            </a:r>
            <a:r>
              <a:rPr lang="en-US" b="1" dirty="0" err="1" smtClean="0"/>
              <a:t>Peremajaan</a:t>
            </a:r>
            <a:r>
              <a:rPr lang="en-US" dirty="0" smtClean="0"/>
              <a:t>: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data yang </a:t>
            </a:r>
            <a:r>
              <a:rPr lang="en-US" dirty="0" err="1" smtClean="0"/>
              <a:t>mubazir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b="1" dirty="0" err="1" smtClean="0"/>
              <a:t>Anomali</a:t>
            </a:r>
            <a:r>
              <a:rPr lang="en-US" b="1" dirty="0" smtClean="0"/>
              <a:t> </a:t>
            </a:r>
            <a:r>
              <a:rPr lang="en-US" b="1" dirty="0" err="1" smtClean="0"/>
              <a:t>Penghapusan</a:t>
            </a:r>
            <a:r>
              <a:rPr lang="en-US" dirty="0" smtClean="0"/>
              <a:t>: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tuple</a:t>
            </a:r>
            <a:r>
              <a:rPr lang="en-US" dirty="0" smtClean="0"/>
              <a:t> (</a:t>
            </a:r>
            <a:r>
              <a:rPr lang="en-US" dirty="0" err="1" smtClean="0"/>
              <a:t>baris</a:t>
            </a:r>
            <a:r>
              <a:rPr lang="en-US" dirty="0" smtClean="0"/>
              <a:t>)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terpakai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hapus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akibatnya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data lain yang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terhapus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b="1" dirty="0" err="1" smtClean="0"/>
              <a:t>Anomali</a:t>
            </a:r>
            <a:r>
              <a:rPr lang="en-US" b="1" dirty="0" smtClean="0"/>
              <a:t> </a:t>
            </a:r>
            <a:r>
              <a:rPr lang="en-US" b="1" dirty="0" err="1" smtClean="0"/>
              <a:t>Penyisipan</a:t>
            </a:r>
            <a:r>
              <a:rPr lang="en-US" dirty="0" smtClean="0"/>
              <a:t>: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penyisipan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,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(</a:t>
            </a:r>
            <a:r>
              <a:rPr lang="en-US" dirty="0" err="1" smtClean="0"/>
              <a:t>atribut</a:t>
            </a:r>
            <a:r>
              <a:rPr lang="en-US" dirty="0" smtClean="0"/>
              <a:t>)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D737-7B0F-4913-A0D5-6AC3FDFE59A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Normalisasi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Anomali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hilangkan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memisah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, yang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unik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Memecah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(</a:t>
            </a:r>
            <a:r>
              <a:rPr lang="en-US" dirty="0" err="1" smtClean="0"/>
              <a:t>menghasilkan</a:t>
            </a:r>
            <a:r>
              <a:rPr lang="en-US" dirty="0" smtClean="0"/>
              <a:t>) </a:t>
            </a:r>
            <a:r>
              <a:rPr lang="en-US" i="1" dirty="0" smtClean="0"/>
              <a:t>referential integrity constraints.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Normalisasi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yang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i="1" dirty="0" smtClean="0"/>
              <a:t>normal forms.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D737-7B0F-4913-A0D5-6AC3FDFE59A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Integritas</a:t>
            </a:r>
            <a:endParaRPr lang="en-US" dirty="0" smtClean="0"/>
          </a:p>
          <a:p>
            <a:pPr lvl="1"/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redundansi</a:t>
            </a:r>
            <a:endParaRPr lang="en-US" dirty="0" smtClean="0"/>
          </a:p>
          <a:p>
            <a:pPr lvl="1"/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ambiguitas</a:t>
            </a:r>
            <a:endParaRPr lang="en-US" dirty="0" smtClean="0"/>
          </a:p>
          <a:p>
            <a:r>
              <a:rPr lang="en-US" dirty="0" smtClean="0"/>
              <a:t>Performance</a:t>
            </a:r>
          </a:p>
          <a:p>
            <a:pPr lvl="1"/>
            <a:r>
              <a:rPr lang="en-US" dirty="0" err="1" smtClean="0"/>
              <a:t>Akses</a:t>
            </a:r>
            <a:endParaRPr lang="en-US" dirty="0" smtClean="0"/>
          </a:p>
          <a:p>
            <a:pPr lvl="1"/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endParaRPr lang="en-US" dirty="0" smtClean="0"/>
          </a:p>
          <a:p>
            <a:r>
              <a:rPr lang="en-US" dirty="0" smtClean="0"/>
              <a:t>Maintainability</a:t>
            </a:r>
          </a:p>
          <a:p>
            <a:pPr lvl="1"/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remajakan</a:t>
            </a:r>
            <a:endParaRPr lang="en-US" dirty="0" smtClean="0"/>
          </a:p>
          <a:p>
            <a:pPr lvl="1"/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sisipkan</a:t>
            </a:r>
            <a:endParaRPr lang="en-US" dirty="0" smtClean="0"/>
          </a:p>
          <a:p>
            <a:pPr lvl="1"/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hilangkan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D737-7B0F-4913-A0D5-6AC3FDFE59A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normalisasi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merepresentasikan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lvl="2"/>
            <a:r>
              <a:rPr lang="en-US" dirty="0" err="1" smtClean="0"/>
              <a:t>Dekomposisi</a:t>
            </a:r>
            <a:r>
              <a:rPr lang="en-US" dirty="0" smtClean="0"/>
              <a:t> 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integritas</a:t>
            </a:r>
            <a:endParaRPr lang="en-US" dirty="0" smtClean="0"/>
          </a:p>
          <a:p>
            <a:pPr lvl="2"/>
            <a:r>
              <a:rPr lang="en-US" dirty="0" err="1" smtClean="0"/>
              <a:t>Informasi</a:t>
            </a:r>
            <a:r>
              <a:rPr lang="en-US" dirty="0" smtClean="0"/>
              <a:t> lain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 (</a:t>
            </a:r>
            <a:r>
              <a:rPr lang="en-US" i="1" dirty="0" err="1" smtClean="0"/>
              <a:t>lossy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lossless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Dependency Preservation</a:t>
            </a:r>
          </a:p>
          <a:p>
            <a:pPr lvl="2"/>
            <a:r>
              <a:rPr lang="en-US" dirty="0" smtClean="0"/>
              <a:t>Good relation (</a:t>
            </a:r>
            <a:r>
              <a:rPr lang="en-US" i="1" dirty="0" smtClean="0"/>
              <a:t>no anomaly</a:t>
            </a:r>
            <a:r>
              <a:rPr lang="en-US" dirty="0" smtClean="0"/>
              <a:t>) , </a:t>
            </a:r>
            <a:r>
              <a:rPr lang="en-US" i="1" dirty="0" smtClean="0"/>
              <a:t>easy </a:t>
            </a:r>
            <a:r>
              <a:rPr lang="en-US" i="1" dirty="0" err="1" smtClean="0"/>
              <a:t>maintainance</a:t>
            </a:r>
            <a:r>
              <a:rPr lang="en-US" i="1" dirty="0"/>
              <a:t> </a:t>
            </a:r>
            <a:r>
              <a:rPr lang="en-US" dirty="0" smtClean="0"/>
              <a:t>(update, insert, delete)</a:t>
            </a:r>
          </a:p>
          <a:p>
            <a:pPr lvl="1"/>
            <a:r>
              <a:rPr lang="en-US" dirty="0" smtClean="0"/>
              <a:t>No Redundancy</a:t>
            </a: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NF or BCNF </a:t>
            </a:r>
          </a:p>
          <a:p>
            <a:pPr lvl="2"/>
            <a:r>
              <a:rPr lang="en-US" dirty="0" err="1" smtClean="0"/>
              <a:t>Minimalisasi</a:t>
            </a:r>
            <a:r>
              <a:rPr lang="en-US" dirty="0" smtClean="0"/>
              <a:t> </a:t>
            </a:r>
            <a:r>
              <a:rPr lang="en-US" dirty="0" err="1" smtClean="0"/>
              <a:t>Perulangan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D737-7B0F-4913-A0D5-6AC3FDFE59A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Registrasi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3124200"/>
          </a:xfrm>
        </p:spPr>
        <p:txBody>
          <a:bodyPr>
            <a:noAutofit/>
          </a:bodyPr>
          <a:lstStyle/>
          <a:p>
            <a:r>
              <a:rPr lang="en-US" sz="1600" dirty="0" err="1" smtClean="0"/>
              <a:t>Kesalahan</a:t>
            </a:r>
            <a:r>
              <a:rPr lang="en-US" sz="1600" dirty="0" smtClean="0"/>
              <a:t> </a:t>
            </a:r>
            <a:r>
              <a:rPr lang="en-US" sz="1600" i="1" dirty="0" smtClean="0"/>
              <a:t>Typical</a:t>
            </a:r>
            <a:r>
              <a:rPr lang="en-US" sz="1600" dirty="0" smtClean="0"/>
              <a:t> </a:t>
            </a:r>
            <a:r>
              <a:rPr lang="en-US" sz="1600" dirty="0" err="1" smtClean="0"/>
              <a:t>pemula</a:t>
            </a:r>
            <a:r>
              <a:rPr lang="en-US" sz="1600" dirty="0" smtClean="0"/>
              <a:t>: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tabel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seluruh</a:t>
            </a:r>
            <a:r>
              <a:rPr lang="en-US" sz="1600" dirty="0" smtClean="0"/>
              <a:t> database</a:t>
            </a:r>
            <a:br>
              <a:rPr lang="en-US" sz="1600" dirty="0" smtClean="0"/>
            </a:br>
            <a:endParaRPr lang="en-US" sz="1600" dirty="0" smtClean="0"/>
          </a:p>
          <a:p>
            <a:pPr>
              <a:buNone/>
            </a:pPr>
            <a:r>
              <a:rPr lang="en-US" sz="1600" b="1" dirty="0" err="1" smtClean="0"/>
              <a:t>Anomali</a:t>
            </a:r>
            <a:r>
              <a:rPr lang="en-US" sz="1600" b="1" dirty="0" smtClean="0"/>
              <a:t>:</a:t>
            </a:r>
          </a:p>
          <a:p>
            <a:r>
              <a:rPr lang="en-US" sz="1600" dirty="0" smtClean="0"/>
              <a:t> PK: </a:t>
            </a:r>
            <a:r>
              <a:rPr lang="en-US" sz="1600" dirty="0" err="1" smtClean="0"/>
              <a:t>kombinasi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NIM </a:t>
            </a:r>
            <a:r>
              <a:rPr lang="en-US" sz="1600" dirty="0" err="1" smtClean="0"/>
              <a:t>dan</a:t>
            </a:r>
            <a:r>
              <a:rPr lang="en-US" sz="1600" dirty="0" smtClean="0"/>
              <a:t> NO_REG</a:t>
            </a:r>
          </a:p>
          <a:p>
            <a:r>
              <a:rPr lang="en-US" sz="1600" dirty="0" smtClean="0"/>
              <a:t> Insert: </a:t>
            </a:r>
            <a:r>
              <a:rPr lang="en-US" sz="1600" dirty="0" err="1" smtClean="0"/>
              <a:t>Tdk</a:t>
            </a:r>
            <a:r>
              <a:rPr lang="en-US" sz="1600" dirty="0" smtClean="0"/>
              <a:t> </a:t>
            </a:r>
            <a:r>
              <a:rPr lang="en-US" sz="1600" dirty="0" err="1" smtClean="0"/>
              <a:t>dpt</a:t>
            </a:r>
            <a:r>
              <a:rPr lang="en-US" sz="1600" dirty="0" smtClean="0"/>
              <a:t> </a:t>
            </a:r>
            <a:r>
              <a:rPr lang="en-US" sz="1600" dirty="0" err="1" smtClean="0"/>
              <a:t>menyisipkan</a:t>
            </a:r>
            <a:r>
              <a:rPr lang="en-US" sz="1600" dirty="0" smtClean="0"/>
              <a:t> </a:t>
            </a:r>
            <a:r>
              <a:rPr lang="en-US" sz="1600" dirty="0" err="1" smtClean="0"/>
              <a:t>mhs</a:t>
            </a:r>
            <a:r>
              <a:rPr lang="en-US" sz="1600" dirty="0" smtClean="0"/>
              <a:t> </a:t>
            </a:r>
            <a:r>
              <a:rPr lang="en-US" sz="1600" dirty="0" err="1" smtClean="0"/>
              <a:t>baru</a:t>
            </a:r>
            <a:r>
              <a:rPr lang="en-US" sz="1600" dirty="0" smtClean="0"/>
              <a:t> </a:t>
            </a:r>
            <a:r>
              <a:rPr lang="en-US" sz="1600" dirty="0" err="1" smtClean="0"/>
              <a:t>tanpa</a:t>
            </a:r>
            <a:r>
              <a:rPr lang="en-US" sz="1600" dirty="0" smtClean="0"/>
              <a:t> </a:t>
            </a:r>
            <a:r>
              <a:rPr lang="en-US" sz="1600" dirty="0" err="1" smtClean="0"/>
              <a:t>registrasi</a:t>
            </a:r>
            <a:r>
              <a:rPr lang="en-US" sz="1600" dirty="0" smtClean="0"/>
              <a:t> (NO_REG bag </a:t>
            </a:r>
            <a:r>
              <a:rPr lang="en-US" sz="1600" dirty="0" err="1" smtClean="0"/>
              <a:t>dari</a:t>
            </a:r>
            <a:r>
              <a:rPr lang="en-US" sz="1600" dirty="0" smtClean="0"/>
              <a:t> PK)</a:t>
            </a:r>
          </a:p>
          <a:p>
            <a:r>
              <a:rPr lang="en-US" sz="1600" dirty="0" smtClean="0"/>
              <a:t> Update: </a:t>
            </a:r>
            <a:r>
              <a:rPr lang="en-US" sz="1600" dirty="0" err="1" smtClean="0"/>
              <a:t>perubahan</a:t>
            </a:r>
            <a:r>
              <a:rPr lang="en-US" sz="1600" dirty="0" smtClean="0"/>
              <a:t> pd </a:t>
            </a:r>
            <a:r>
              <a:rPr lang="en-US" sz="1600" dirty="0" err="1" smtClean="0"/>
              <a:t>nama_mk</a:t>
            </a:r>
            <a:r>
              <a:rPr lang="en-US" sz="1600" dirty="0" smtClean="0"/>
              <a:t> ; </a:t>
            </a:r>
            <a:r>
              <a:rPr lang="en-US" sz="1600" dirty="0" err="1" smtClean="0"/>
              <a:t>mengubah</a:t>
            </a:r>
            <a:r>
              <a:rPr lang="en-US" sz="1600" dirty="0" smtClean="0"/>
              <a:t> </a:t>
            </a:r>
            <a:r>
              <a:rPr lang="en-US" sz="1600" dirty="0" err="1" smtClean="0"/>
              <a:t>tiap</a:t>
            </a:r>
            <a:r>
              <a:rPr lang="en-US" sz="1600" dirty="0" smtClean="0"/>
              <a:t> </a:t>
            </a:r>
            <a:r>
              <a:rPr lang="en-US" sz="1600" dirty="0" err="1" smtClean="0"/>
              <a:t>registrasi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mata</a:t>
            </a:r>
            <a:r>
              <a:rPr lang="en-US" sz="1600" dirty="0" smtClean="0"/>
              <a:t> </a:t>
            </a:r>
            <a:r>
              <a:rPr lang="en-US" sz="1600" dirty="0" err="1" smtClean="0"/>
              <a:t>kuliah</a:t>
            </a:r>
            <a:endParaRPr lang="en-US" sz="1600" dirty="0" smtClean="0"/>
          </a:p>
          <a:p>
            <a:r>
              <a:rPr lang="en-US" sz="1600" dirty="0" smtClean="0"/>
              <a:t> Delete: </a:t>
            </a:r>
            <a:r>
              <a:rPr lang="en-US" sz="1600" dirty="0" err="1" smtClean="0"/>
              <a:t>hapus</a:t>
            </a:r>
            <a:r>
              <a:rPr lang="en-US" sz="1600" dirty="0" smtClean="0"/>
              <a:t> </a:t>
            </a:r>
            <a:r>
              <a:rPr lang="en-US" sz="1600" dirty="0" err="1" smtClean="0"/>
              <a:t>baris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3; </a:t>
            </a:r>
            <a:r>
              <a:rPr lang="en-US" sz="1600" dirty="0" err="1" smtClean="0"/>
              <a:t>informasi</a:t>
            </a:r>
            <a:r>
              <a:rPr lang="en-US" sz="1600" dirty="0" smtClean="0"/>
              <a:t> </a:t>
            </a:r>
            <a:r>
              <a:rPr lang="en-US" sz="1600" dirty="0" err="1" smtClean="0"/>
              <a:t>mata</a:t>
            </a:r>
            <a:r>
              <a:rPr lang="en-US" sz="1600" dirty="0" smtClean="0"/>
              <a:t> </a:t>
            </a:r>
            <a:r>
              <a:rPr lang="en-US" sz="1600" dirty="0" err="1" smtClean="0"/>
              <a:t>kuliah</a:t>
            </a:r>
            <a:r>
              <a:rPr lang="en-US" sz="1600" dirty="0" smtClean="0"/>
              <a:t> IF103 </a:t>
            </a:r>
            <a:r>
              <a:rPr lang="en-US" sz="1600" dirty="0" err="1" smtClean="0"/>
              <a:t>hilang</a:t>
            </a:r>
            <a:r>
              <a:rPr lang="en-US" sz="1600" dirty="0" smtClean="0"/>
              <a:t> (</a:t>
            </a:r>
            <a:r>
              <a:rPr lang="en-US" sz="1600" i="1" dirty="0" err="1" smtClean="0"/>
              <a:t>lossy</a:t>
            </a:r>
            <a:r>
              <a:rPr lang="en-US" sz="1600" dirty="0" smtClean="0"/>
              <a:t>)</a:t>
            </a:r>
            <a:br>
              <a:rPr lang="en-US" sz="1600" dirty="0" smtClean="0"/>
            </a:br>
            <a:endParaRPr lang="en-US" sz="1600" dirty="0" smtClean="0"/>
          </a:p>
          <a:p>
            <a:pPr>
              <a:buNone/>
            </a:pPr>
            <a:r>
              <a:rPr lang="en-US" sz="1600" b="1" dirty="0" smtClean="0"/>
              <a:t>Redundancies</a:t>
            </a:r>
          </a:p>
          <a:p>
            <a:r>
              <a:rPr lang="en-US" sz="1600" dirty="0" smtClean="0"/>
              <a:t> </a:t>
            </a:r>
            <a:r>
              <a:rPr lang="en-US" sz="1600" dirty="0" err="1" smtClean="0"/>
              <a:t>mudah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-</a:t>
            </a:r>
            <a:r>
              <a:rPr lang="en-US" sz="1600" i="1" dirty="0" smtClean="0"/>
              <a:t>query</a:t>
            </a:r>
            <a:r>
              <a:rPr lang="en-US" sz="1600" dirty="0" smtClean="0"/>
              <a:t>: </a:t>
            </a:r>
            <a:r>
              <a:rPr lang="en-US" sz="1600" dirty="0" err="1" smtClean="0"/>
              <a:t>tanpa</a:t>
            </a:r>
            <a:r>
              <a:rPr lang="en-US" sz="1600" dirty="0" smtClean="0"/>
              <a:t> join</a:t>
            </a:r>
          </a:p>
          <a:p>
            <a:r>
              <a:rPr lang="en-US" sz="1600" dirty="0" smtClean="0"/>
              <a:t> Susah </a:t>
            </a:r>
            <a:r>
              <a:rPr lang="en-US" sz="1600" dirty="0" err="1" smtClean="0"/>
              <a:t>diubah</a:t>
            </a:r>
            <a:r>
              <a:rPr lang="en-US" sz="1600" dirty="0" smtClean="0"/>
              <a:t>: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bekerja</a:t>
            </a:r>
            <a:r>
              <a:rPr lang="en-US" sz="1600" dirty="0" smtClean="0"/>
              <a:t>, </a:t>
            </a:r>
            <a:r>
              <a:rPr lang="en-US" sz="1600" dirty="0" err="1" smtClean="0"/>
              <a:t>tapi</a:t>
            </a:r>
            <a:r>
              <a:rPr lang="en-US" sz="1600" dirty="0" smtClean="0"/>
              <a:t> </a:t>
            </a:r>
            <a:r>
              <a:rPr lang="en-US" sz="1600" dirty="0" err="1" smtClean="0"/>
              <a:t>menyusahkan</a:t>
            </a:r>
            <a:r>
              <a:rPr lang="en-US" sz="1600" dirty="0" smtClean="0"/>
              <a:t> (</a:t>
            </a:r>
            <a:r>
              <a:rPr lang="en-US" sz="1600" i="1" dirty="0" smtClean="0"/>
              <a:t>dummy</a:t>
            </a:r>
            <a:r>
              <a:rPr lang="en-US" sz="1600" dirty="0" smtClean="0"/>
              <a:t> PK)</a:t>
            </a:r>
          </a:p>
          <a:p>
            <a:pPr>
              <a:buNone/>
            </a:pPr>
            <a:endParaRPr lang="en-US" sz="16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1600200"/>
          <a:ext cx="6476998" cy="1647825"/>
        </p:xfrm>
        <a:graphic>
          <a:graphicData uri="http://schemas.openxmlformats.org/drawingml/2006/table">
            <a:tbl>
              <a:tblPr/>
              <a:tblGrid>
                <a:gridCol w="1142999"/>
                <a:gridCol w="849923"/>
                <a:gridCol w="996461"/>
                <a:gridCol w="996461"/>
                <a:gridCol w="1307856"/>
                <a:gridCol w="1183298"/>
              </a:tblGrid>
              <a:tr h="3263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NIM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KELAS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NO_REG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TAHUN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NO_MK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NAMA_MK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3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10109001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IF1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IF101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ALPRO2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3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10109001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IF1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IF102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HTML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3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10109002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IF1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IF103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KONTEK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10109002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IF1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IF102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HTML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D737-7B0F-4913-A0D5-6AC3FDFE59A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Anomali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Insertion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Insert data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diinginkan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tahu</a:t>
            </a:r>
            <a:r>
              <a:rPr lang="en-US" sz="2400" dirty="0" smtClean="0"/>
              <a:t> NIM </a:t>
            </a:r>
            <a:r>
              <a:rPr lang="en-US" sz="2400" dirty="0" err="1" smtClean="0"/>
              <a:t>dan</a:t>
            </a:r>
            <a:r>
              <a:rPr lang="en-US" sz="2400" dirty="0" smtClean="0"/>
              <a:t> NO_REG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insert  </a:t>
            </a:r>
            <a:r>
              <a:rPr lang="en-US" sz="2400" dirty="0" err="1" smtClean="0"/>
              <a:t>matak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Update</a:t>
            </a:r>
          </a:p>
          <a:p>
            <a:pPr lvl="1">
              <a:lnSpc>
                <a:spcPct val="80000"/>
              </a:lnSpc>
            </a:pPr>
            <a:r>
              <a:rPr lang="en-US" sz="2400" dirty="0" err="1" smtClean="0"/>
              <a:t>Mengubah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: </a:t>
            </a:r>
            <a:r>
              <a:rPr lang="en-US" sz="2400" dirty="0" err="1" smtClean="0"/>
              <a:t>mengubah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fakta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mengubah</a:t>
            </a:r>
            <a:r>
              <a:rPr lang="en-US" sz="2400" dirty="0" smtClean="0"/>
              <a:t> 2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mengubah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10109001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Deletion</a:t>
            </a:r>
          </a:p>
          <a:p>
            <a:pPr lvl="1">
              <a:lnSpc>
                <a:spcPct val="80000"/>
              </a:lnSpc>
            </a:pPr>
            <a:r>
              <a:rPr lang="en-US" sz="2400" dirty="0" err="1" smtClean="0"/>
              <a:t>Menghapus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fakta</a:t>
            </a:r>
            <a:r>
              <a:rPr lang="en-US" sz="2400" dirty="0" smtClean="0"/>
              <a:t> lain </a:t>
            </a:r>
            <a:r>
              <a:rPr lang="en-US" sz="2400" dirty="0" err="1" smtClean="0"/>
              <a:t>hilang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err="1" smtClean="0"/>
              <a:t>Menghapus</a:t>
            </a:r>
            <a:r>
              <a:rPr lang="en-US" sz="2400" dirty="0" smtClean="0"/>
              <a:t> </a:t>
            </a:r>
            <a:r>
              <a:rPr lang="en-US" sz="2400" dirty="0" err="1" smtClean="0"/>
              <a:t>registrasi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10109002 </a:t>
            </a:r>
            <a:r>
              <a:rPr lang="en-US" sz="2400" dirty="0" err="1" smtClean="0"/>
              <a:t>pada</a:t>
            </a:r>
            <a:r>
              <a:rPr lang="en-US" sz="2400" dirty="0" smtClean="0"/>
              <a:t> NO_REG 3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hilangnya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NO_REG 3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IF103</a:t>
            </a:r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D737-7B0F-4913-A0D5-6AC3FDFE59A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Anomali</a:t>
            </a:r>
            <a:r>
              <a:rPr lang="en-US" dirty="0" smtClean="0"/>
              <a:t> </a:t>
            </a:r>
            <a:r>
              <a:rPr lang="en-US" dirty="0" err="1" smtClean="0"/>
              <a:t>Peremajaan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2000" y="1752600"/>
          <a:ext cx="5181600" cy="204978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511300"/>
                <a:gridCol w="10795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+mn-lt"/>
                          <a:ea typeface="Times New Roman"/>
                        </a:rPr>
                        <a:t>Pemasok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Kota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+mn-lt"/>
                          <a:ea typeface="Times New Roman"/>
                        </a:rPr>
                        <a:t>Barang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+mn-lt"/>
                          <a:ea typeface="Times New Roman"/>
                        </a:rPr>
                        <a:t>Jumlah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Kartika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Jakarta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Mouse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Citra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Bandung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Monitor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Yudi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Medan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CPU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Citra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Bandung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Printer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D737-7B0F-4913-A0D5-6AC3FDFE59A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219200"/>
            <a:ext cx="2209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Tabel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Pesanan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/>
        </p:nvGraphicFramePr>
        <p:xfrm>
          <a:off x="762000" y="4274820"/>
          <a:ext cx="5181600" cy="204978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511300"/>
                <a:gridCol w="10795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+mn-lt"/>
                          <a:ea typeface="Times New Roman"/>
                        </a:rPr>
                        <a:t>Pemasok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Kota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+mn-lt"/>
                          <a:ea typeface="Times New Roman"/>
                        </a:rPr>
                        <a:t>Barang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+mn-lt"/>
                          <a:ea typeface="Times New Roman"/>
                        </a:rPr>
                        <a:t>Jumlah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Kartika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Jakarta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Mouse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Citra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n-lt"/>
                          <a:ea typeface="Times New Roman"/>
                        </a:rPr>
                        <a:t>Malang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Monitor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Yudi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Medan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CPU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Citra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n-lt"/>
                          <a:ea typeface="Times New Roman"/>
                        </a:rPr>
                        <a:t>Bandung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Printer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324600" y="3200400"/>
            <a:ext cx="2209800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Apa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terjadi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apabila</a:t>
            </a:r>
            <a:r>
              <a:rPr lang="en-US" sz="2000" dirty="0" smtClean="0">
                <a:solidFill>
                  <a:schemeClr val="tx1"/>
                </a:solidFill>
              </a:rPr>
              <a:t> Citra </a:t>
            </a:r>
            <a:r>
              <a:rPr lang="en-US" sz="2000" dirty="0" err="1" smtClean="0">
                <a:solidFill>
                  <a:schemeClr val="tx1"/>
                </a:solidFill>
              </a:rPr>
              <a:t>pindah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alamat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</a:t>
            </a:r>
            <a:r>
              <a:rPr lang="en-US" sz="2000" dirty="0" smtClean="0">
                <a:solidFill>
                  <a:schemeClr val="tx1"/>
                </a:solidFill>
              </a:rPr>
              <a:t> Malang?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 rot="4204246">
            <a:off x="6131415" y="2519477"/>
            <a:ext cx="762000" cy="6096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Bent Arrow 10"/>
          <p:cNvSpPr/>
          <p:nvPr/>
        </p:nvSpPr>
        <p:spPr>
          <a:xfrm rot="9986151">
            <a:off x="6233058" y="4805256"/>
            <a:ext cx="762000" cy="6096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1105</Words>
  <Application>Microsoft Office PowerPoint</Application>
  <PresentationFormat>On-screen Show (4:3)</PresentationFormat>
  <Paragraphs>414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FUNCTIONAL DEPENDENCY (NORMALISASI)</vt:lpstr>
      <vt:lpstr>Normalisasi</vt:lpstr>
      <vt:lpstr>Normalisasi</vt:lpstr>
      <vt:lpstr>Normalisasi</vt:lpstr>
      <vt:lpstr>Desain Database</vt:lpstr>
      <vt:lpstr>Desain Database</vt:lpstr>
      <vt:lpstr>Contoh Tabel Registrasi Kuliah</vt:lpstr>
      <vt:lpstr>Efek Anomali</vt:lpstr>
      <vt:lpstr>Anomali Peremajaan</vt:lpstr>
      <vt:lpstr>Anomali Penyisipan</vt:lpstr>
      <vt:lpstr>Anomali Penghapusan</vt:lpstr>
      <vt:lpstr>Dependensi (Ketergantungan)</vt:lpstr>
      <vt:lpstr>Dependensi Fungsional</vt:lpstr>
      <vt:lpstr>Dependensi Fungsional Sepenuhnya</vt:lpstr>
      <vt:lpstr>Dependensi Total</vt:lpstr>
      <vt:lpstr>Dependensi Transitif</vt:lpstr>
      <vt:lpstr>Dependensi Transitif</vt:lpstr>
      <vt:lpstr>Diagram Dependensi Fungsional</vt:lpstr>
      <vt:lpstr>Dekomposisi</vt:lpstr>
      <vt:lpstr>Dekomposisi</vt:lpstr>
      <vt:lpstr>Dekomposisi</vt:lpstr>
    </vt:vector>
  </TitlesOfParts>
  <Company>Forum Informatika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DEPENDENCY (NORMALISASI)</dc:title>
  <dc:creator>Galih Hermawan</dc:creator>
  <cp:lastModifiedBy>Galih Hermawan</cp:lastModifiedBy>
  <cp:revision>49</cp:revision>
  <dcterms:created xsi:type="dcterms:W3CDTF">2010-05-12T03:49:47Z</dcterms:created>
  <dcterms:modified xsi:type="dcterms:W3CDTF">2010-05-12T07:32:01Z</dcterms:modified>
</cp:coreProperties>
</file>