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3174-C61A-409F-B925-7608267A4649}" type="datetimeFigureOut">
              <a:rPr lang="id-ID" smtClean="0"/>
              <a:t>17/05/2010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55ED-3530-460B-AD21-21974ED989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3174-C61A-409F-B925-7608267A4649}" type="datetimeFigureOut">
              <a:rPr lang="id-ID" smtClean="0"/>
              <a:t>17/05/2010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55ED-3530-460B-AD21-21974ED989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3174-C61A-409F-B925-7608267A4649}" type="datetimeFigureOut">
              <a:rPr lang="id-ID" smtClean="0"/>
              <a:t>17/05/2010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55ED-3530-460B-AD21-21974ED989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3174-C61A-409F-B925-7608267A4649}" type="datetimeFigureOut">
              <a:rPr lang="id-ID" smtClean="0"/>
              <a:t>17/05/2010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55ED-3530-460B-AD21-21974ED989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3174-C61A-409F-B925-7608267A4649}" type="datetimeFigureOut">
              <a:rPr lang="id-ID" smtClean="0"/>
              <a:t>17/05/2010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55ED-3530-460B-AD21-21974ED989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3174-C61A-409F-B925-7608267A4649}" type="datetimeFigureOut">
              <a:rPr lang="id-ID" smtClean="0"/>
              <a:t>17/05/2010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55ED-3530-460B-AD21-21974ED989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3174-C61A-409F-B925-7608267A4649}" type="datetimeFigureOut">
              <a:rPr lang="id-ID" smtClean="0"/>
              <a:t>17/05/2010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55ED-3530-460B-AD21-21974ED989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3174-C61A-409F-B925-7608267A4649}" type="datetimeFigureOut">
              <a:rPr lang="id-ID" smtClean="0"/>
              <a:t>17/05/2010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55ED-3530-460B-AD21-21974ED989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3174-C61A-409F-B925-7608267A4649}" type="datetimeFigureOut">
              <a:rPr lang="id-ID" smtClean="0"/>
              <a:t>17/05/2010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55ED-3530-460B-AD21-21974ED989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3174-C61A-409F-B925-7608267A4649}" type="datetimeFigureOut">
              <a:rPr lang="id-ID" smtClean="0"/>
              <a:t>17/05/2010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55ED-3530-460B-AD21-21974ED989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3174-C61A-409F-B925-7608267A4649}" type="datetimeFigureOut">
              <a:rPr lang="id-ID" smtClean="0"/>
              <a:t>17/05/2010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55ED-3530-460B-AD21-21974ED989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E3174-C61A-409F-B925-7608267A4649}" type="datetimeFigureOut">
              <a:rPr lang="id-ID" smtClean="0"/>
              <a:t>17/05/2010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155ED-3530-460B-AD21-21974ED989D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C84F20F8-71FB-41FE-BABC-53C6F9280C8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PASAR DAN PEMASARAN</a:t>
            </a:r>
            <a:endParaRPr lang="en-US" dirty="0" smtClean="0"/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1576388" y="462915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Manajemen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Informatika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Fakultas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Teknik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dan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Ilmu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Komputer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Universitas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Komputer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Indonesia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Bandung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  <a:r>
              <a:rPr lang="id-ID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360613" y="1773238"/>
            <a:ext cx="495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Dosen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Pembina:</a:t>
            </a:r>
          </a:p>
          <a:p>
            <a:pPr algn="ctr">
              <a:defRPr/>
            </a:pPr>
            <a:r>
              <a:rPr lang="id-ID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Marliana B. Winanti, S.Si., M.Si</a:t>
            </a:r>
            <a:endParaRPr lang="en-US" sz="1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078" name="Picture 6" descr="Graphic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6375" y="2708275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286544"/>
          </a:xfrm>
        </p:spPr>
        <p:txBody>
          <a:bodyPr>
            <a:normAutofit fontScale="92500" lnSpcReduction="10000"/>
          </a:bodyPr>
          <a:lstStyle/>
          <a:p>
            <a:pPr marL="880110" lvl="1" indent="-514350">
              <a:buFont typeface="+mj-lt"/>
              <a:buAutoNum type="arabicPeriod" startAt="6"/>
            </a:pPr>
            <a:r>
              <a:rPr lang="en-US" dirty="0" err="1" smtClean="0"/>
              <a:t>Pekerjaan</a:t>
            </a:r>
            <a:r>
              <a:rPr lang="en-US" dirty="0" smtClean="0"/>
              <a:t>;</a:t>
            </a:r>
          </a:p>
          <a:p>
            <a:pPr marL="880110" lvl="1" indent="-514350">
              <a:buFont typeface="+mj-lt"/>
              <a:buAutoNum type="arabicPeriod" startAt="6"/>
            </a:pPr>
            <a:r>
              <a:rPr lang="en-US" dirty="0" err="1" smtClean="0"/>
              <a:t>Pendidikan</a:t>
            </a:r>
            <a:r>
              <a:rPr lang="en-US" dirty="0" smtClean="0"/>
              <a:t>;</a:t>
            </a:r>
          </a:p>
          <a:p>
            <a:pPr marL="880110" lvl="1" indent="-514350">
              <a:buFont typeface="+mj-lt"/>
              <a:buAutoNum type="arabicPeriod" startAt="6"/>
            </a:pPr>
            <a:r>
              <a:rPr lang="en-US" dirty="0" smtClean="0"/>
              <a:t>Agama;</a:t>
            </a:r>
          </a:p>
          <a:p>
            <a:pPr marL="880110" lvl="1" indent="-514350">
              <a:buFont typeface="+mj-lt"/>
              <a:buAutoNum type="arabicPeriod" startAt="6"/>
            </a:pPr>
            <a:r>
              <a:rPr lang="en-US" dirty="0" err="1" smtClean="0"/>
              <a:t>Ras</a:t>
            </a:r>
            <a:r>
              <a:rPr lang="en-US" dirty="0" smtClean="0"/>
              <a:t>;</a:t>
            </a:r>
          </a:p>
          <a:p>
            <a:pPr marL="880110" lvl="1" indent="-514350">
              <a:buFont typeface="+mj-lt"/>
              <a:buAutoNum type="arabicPeriod" startAt="6"/>
            </a:pPr>
            <a:r>
              <a:rPr lang="en-US" dirty="0" err="1" smtClean="0"/>
              <a:t>Kebangsaan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 startAt="3"/>
            </a:pPr>
            <a:r>
              <a:rPr lang="en-US" b="1" dirty="0" err="1" smtClean="0"/>
              <a:t>Segmentasi</a:t>
            </a:r>
            <a:r>
              <a:rPr lang="en-US" b="1" dirty="0" smtClean="0"/>
              <a:t> </a:t>
            </a:r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 err="1" smtClean="0"/>
              <a:t>psikografik</a:t>
            </a:r>
            <a:r>
              <a:rPr lang="en-US" b="1" dirty="0" smtClean="0"/>
              <a:t>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;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Gaya </a:t>
            </a:r>
            <a:r>
              <a:rPr lang="en-US" dirty="0" err="1" smtClean="0"/>
              <a:t>hidup</a:t>
            </a:r>
            <a:r>
              <a:rPr lang="en-US" dirty="0" smtClean="0"/>
              <a:t>;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keperibadian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 startAt="4"/>
            </a:pPr>
            <a:r>
              <a:rPr lang="en-US" b="1" dirty="0" err="1" smtClean="0"/>
              <a:t>Segmentasi</a:t>
            </a:r>
            <a:r>
              <a:rPr lang="en-US" b="1" dirty="0" smtClean="0"/>
              <a:t> </a:t>
            </a:r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 err="1" smtClean="0"/>
              <a:t>perilaku</a:t>
            </a:r>
            <a:r>
              <a:rPr lang="en-US" b="1" dirty="0" smtClean="0"/>
              <a:t>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Pengetahuan</a:t>
            </a:r>
            <a:r>
              <a:rPr lang="en-US" dirty="0" smtClean="0"/>
              <a:t>;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Sikap</a:t>
            </a:r>
            <a:r>
              <a:rPr lang="en-US" dirty="0" smtClean="0"/>
              <a:t>;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Kegunaan</a:t>
            </a:r>
            <a:r>
              <a:rPr lang="en-US" dirty="0" smtClean="0"/>
              <a:t>;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A9BC-0316-46CD-BDBA-375D38CE755E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571480"/>
            <a:ext cx="8443914" cy="607223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b="1" dirty="0" smtClean="0"/>
              <a:t>    </a:t>
            </a:r>
            <a:r>
              <a:rPr lang="en-US" b="1" u="sng" dirty="0" err="1" smtClean="0"/>
              <a:t>Variabel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utama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untuk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melakukan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segmentasi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pasar</a:t>
            </a:r>
            <a:r>
              <a:rPr lang="en-US" b="1" u="sng" dirty="0" smtClean="0"/>
              <a:t> industrial (Philip </a:t>
            </a:r>
            <a:r>
              <a:rPr lang="en-US" b="1" u="sng" dirty="0" err="1" smtClean="0"/>
              <a:t>Kotler</a:t>
            </a:r>
            <a:r>
              <a:rPr lang="en-US" b="1" u="sng" dirty="0" smtClean="0"/>
              <a:t>):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geografik</a:t>
            </a:r>
            <a:r>
              <a:rPr lang="en-US" dirty="0" smtClean="0"/>
              <a:t>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;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;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pengoperasian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Teknologi</a:t>
            </a:r>
            <a:r>
              <a:rPr lang="en-US" dirty="0" smtClean="0"/>
              <a:t> yang </a:t>
            </a:r>
            <a:r>
              <a:rPr lang="en-US" dirty="0" err="1" smtClean="0"/>
              <a:t>difokuskan</a:t>
            </a:r>
            <a:r>
              <a:rPr lang="en-US" dirty="0" smtClean="0"/>
              <a:t>;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Status </a:t>
            </a:r>
            <a:r>
              <a:rPr lang="en-US" dirty="0" err="1" smtClean="0"/>
              <a:t>pengguna</a:t>
            </a:r>
            <a:r>
              <a:rPr lang="en-US" dirty="0" smtClean="0"/>
              <a:t> (</a:t>
            </a:r>
            <a:r>
              <a:rPr lang="en-US" dirty="0" err="1" smtClean="0"/>
              <a:t>berat</a:t>
            </a:r>
            <a:r>
              <a:rPr lang="en-US" dirty="0" smtClean="0"/>
              <a:t>, </a:t>
            </a:r>
            <a:r>
              <a:rPr lang="en-US" dirty="0" err="1" smtClean="0"/>
              <a:t>sedang</a:t>
            </a:r>
            <a:r>
              <a:rPr lang="en-US" dirty="0" smtClean="0"/>
              <a:t>, </a:t>
            </a:r>
            <a:r>
              <a:rPr lang="en-US" dirty="0" err="1" smtClean="0"/>
              <a:t>ringan</a:t>
            </a:r>
            <a:r>
              <a:rPr lang="en-US" dirty="0" smtClean="0"/>
              <a:t>);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;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;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;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;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Kriteria</a:t>
            </a:r>
            <a:r>
              <a:rPr lang="en-US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A9BC-0316-46CD-BDBA-375D38CE755E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pPr marL="624078" indent="-514350">
              <a:buFont typeface="+mj-lt"/>
              <a:buAutoNum type="arabicPeriod" startAt="4"/>
            </a:pPr>
            <a:r>
              <a:rPr lang="en-US" dirty="0" err="1" smtClean="0"/>
              <a:t>Karakteristik</a:t>
            </a:r>
            <a:r>
              <a:rPr lang="en-US" dirty="0" smtClean="0"/>
              <a:t> personal </a:t>
            </a:r>
            <a:r>
              <a:rPr lang="en-US" dirty="0" err="1" smtClean="0"/>
              <a:t>industri</a:t>
            </a:r>
            <a:r>
              <a:rPr lang="en-US" dirty="0" smtClean="0"/>
              <a:t>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;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;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Kesetiaan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 startAt="4"/>
            </a:pP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situasional</a:t>
            </a:r>
            <a:r>
              <a:rPr lang="en-US" dirty="0" smtClean="0"/>
              <a:t>:</a:t>
            </a:r>
          </a:p>
          <a:p>
            <a:pPr marL="880110" lvl="1" indent="-514350">
              <a:buFont typeface="+mj-lt"/>
              <a:buAutoNum type="arabicPeriod" startAt="4"/>
            </a:pPr>
            <a:r>
              <a:rPr lang="en-US" dirty="0" err="1" smtClean="0"/>
              <a:t>Urgensi</a:t>
            </a:r>
            <a:r>
              <a:rPr lang="en-US" dirty="0" smtClean="0"/>
              <a:t>;</a:t>
            </a:r>
          </a:p>
          <a:p>
            <a:pPr marL="880110" lvl="1" indent="-514350">
              <a:buFont typeface="+mj-lt"/>
              <a:buAutoNum type="arabicPeriod" startAt="4"/>
            </a:pP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;</a:t>
            </a:r>
          </a:p>
          <a:p>
            <a:pPr marL="880110" lvl="1" indent="-514350">
              <a:buFont typeface="+mj-lt"/>
              <a:buAutoNum type="arabicPeriod" startAt="4"/>
            </a:pP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A9BC-0316-46CD-BDBA-375D38CE755E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data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rupiah), </a:t>
            </a:r>
            <a:r>
              <a:rPr lang="en-US" dirty="0" err="1" smtClean="0"/>
              <a:t>proyeksi</a:t>
            </a:r>
            <a:r>
              <a:rPr lang="en-US" dirty="0" smtClean="0"/>
              <a:t>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margin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.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Struktural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profitabilitasnya</a:t>
            </a:r>
            <a:r>
              <a:rPr lang="en-US" dirty="0" smtClean="0"/>
              <a:t>.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A9BC-0316-46CD-BDBA-375D38CE755E}" type="slidenum">
              <a:rPr lang="id-ID" smtClean="0"/>
              <a:pPr/>
              <a:t>13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 startAt="2"/>
            </a:pP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Permasaran</a:t>
            </a:r>
            <a:r>
              <a:rPr lang="en-US" dirty="0" smtClean="0"/>
              <a:t> </a:t>
            </a:r>
            <a:r>
              <a:rPr lang="en-US" dirty="0" err="1" smtClean="0"/>
              <a:t>serba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tawaran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.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serba</a:t>
            </a:r>
            <a:r>
              <a:rPr lang="en-US" dirty="0" smtClean="0"/>
              <a:t> </a:t>
            </a:r>
            <a:r>
              <a:rPr lang="en-US" dirty="0" err="1" smtClean="0"/>
              <a:t>aneka</a:t>
            </a:r>
            <a:r>
              <a:rPr lang="en-US" dirty="0" smtClean="0"/>
              <a:t>,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tawaran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,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keperibadian</a:t>
            </a:r>
            <a:r>
              <a:rPr lang="en-US" dirty="0" smtClean="0"/>
              <a:t>.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,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SDM </a:t>
            </a:r>
            <a:r>
              <a:rPr lang="en-US" dirty="0" err="1" smtClean="0"/>
              <a:t>yangterbatas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A9BC-0316-46CD-BDBA-375D38CE755E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atribut-atributnya</a:t>
            </a:r>
            <a:r>
              <a:rPr lang="en-US" dirty="0" smtClean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Sabun</a:t>
            </a:r>
            <a:r>
              <a:rPr lang="en-US" dirty="0" smtClean="0"/>
              <a:t> </a:t>
            </a:r>
            <a:r>
              <a:rPr lang="en-US" dirty="0" err="1" smtClean="0"/>
              <a:t>lux</a:t>
            </a:r>
            <a:r>
              <a:rPr lang="en-US" dirty="0" smtClean="0"/>
              <a:t> </a:t>
            </a:r>
            <a:r>
              <a:rPr lang="en-US" dirty="0" err="1" smtClean="0"/>
              <a:t>diposisikan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sabun</a:t>
            </a:r>
            <a:r>
              <a:rPr lang="en-US" dirty="0" smtClean="0"/>
              <a:t> </a:t>
            </a:r>
            <a:r>
              <a:rPr lang="en-US" dirty="0" err="1" smtClean="0"/>
              <a:t>kecantikan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Sabun</a:t>
            </a:r>
            <a:r>
              <a:rPr lang="en-US" dirty="0" smtClean="0"/>
              <a:t> lifebuoy </a:t>
            </a:r>
            <a:r>
              <a:rPr lang="en-US" dirty="0" err="1" smtClean="0"/>
              <a:t>diposisikan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sabun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Sabun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 </a:t>
            </a:r>
            <a:r>
              <a:rPr lang="en-US" dirty="0" err="1" smtClean="0"/>
              <a:t>diposisikan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sabun</a:t>
            </a:r>
            <a:r>
              <a:rPr lang="en-US" dirty="0" smtClean="0"/>
              <a:t> </a:t>
            </a:r>
            <a:r>
              <a:rPr lang="en-US" dirty="0" err="1" smtClean="0"/>
              <a:t>cuci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err="1" smtClean="0"/>
              <a:t>Atribut</a:t>
            </a:r>
            <a:r>
              <a:rPr lang="en-US" dirty="0" smtClean="0"/>
              <a:t> (e.g.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);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(</a:t>
            </a:r>
            <a:r>
              <a:rPr lang="en-US" dirty="0" err="1" smtClean="0"/>
              <a:t>e.g.minuman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penurun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);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(</a:t>
            </a:r>
            <a:r>
              <a:rPr lang="en-US" dirty="0" err="1" smtClean="0"/>
              <a:t>e.g.shampo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);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 (</a:t>
            </a:r>
            <a:r>
              <a:rPr lang="en-US" dirty="0" err="1" smtClean="0"/>
              <a:t>e.g.nomor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terbaik</a:t>
            </a:r>
            <a:r>
              <a:rPr lang="en-US" dirty="0" smtClean="0"/>
              <a:t>);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(</a:t>
            </a:r>
            <a:r>
              <a:rPr lang="en-US" dirty="0" err="1" smtClean="0"/>
              <a:t>e.g.sabun</a:t>
            </a:r>
            <a:r>
              <a:rPr lang="en-US" dirty="0" smtClean="0"/>
              <a:t> </a:t>
            </a:r>
            <a:r>
              <a:rPr lang="en-US" dirty="0" err="1" smtClean="0"/>
              <a:t>kecantikan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A9BC-0316-46CD-BDBA-375D38CE755E}" type="slidenum">
              <a:rPr lang="id-ID" smtClean="0"/>
              <a:pPr/>
              <a:t>15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i="1" dirty="0" smtClean="0"/>
              <a:t>(positioning)</a:t>
            </a:r>
            <a:endParaRPr lang="en-US" i="1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, </a:t>
            </a:r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(</a:t>
            </a:r>
            <a:r>
              <a:rPr lang="en-US" dirty="0" err="1" smtClean="0"/>
              <a:t>diferensiasi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jasa</a:t>
            </a:r>
            <a:r>
              <a:rPr lang="en-US" dirty="0" smtClean="0"/>
              <a:t>, </a:t>
            </a:r>
            <a:r>
              <a:rPr lang="en-US" dirty="0" err="1" smtClean="0"/>
              <a:t>personil</a:t>
            </a:r>
            <a:r>
              <a:rPr lang="en-US" dirty="0" smtClean="0"/>
              <a:t>, </a:t>
            </a:r>
            <a:r>
              <a:rPr lang="en-US" dirty="0" err="1" smtClean="0"/>
              <a:t>citra</a:t>
            </a:r>
            <a:r>
              <a:rPr lang="en-US" dirty="0" smtClean="0"/>
              <a:t>);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(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dipromosikan</a:t>
            </a:r>
            <a:r>
              <a:rPr lang="en-US" dirty="0" smtClean="0"/>
              <a:t>,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dipromosikan</a:t>
            </a:r>
            <a:r>
              <a:rPr lang="en-US" dirty="0" smtClean="0"/>
              <a:t>);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terpilih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A9BC-0316-46CD-BDBA-375D38CE755E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PROMOSI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Pentingnya promosi bagi kesuksesan wirausaha dikarenakan promosi adalah segala macam bentuk komunikasi persuasif yang dirancang untuk menginformasikan pelanggan tentang produk dan jasa agar mereka mau membeli.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r>
              <a:rPr lang="en-US" smtClean="0"/>
              <a:t>PERIKLANAN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Periklanan adalah segala macam presentasi penjualan yang tidak bersifat perorangan dan dibayar oleh sponsor.</a:t>
            </a:r>
          </a:p>
          <a:p>
            <a:r>
              <a:rPr lang="en-US" smtClean="0"/>
              <a:t>Iklan dapat mempengaruhi pembeli beberapa produk s/d 9 bulan.</a:t>
            </a:r>
          </a:p>
          <a:p>
            <a:r>
              <a:rPr lang="en-US" smtClean="0"/>
              <a:t>Iklan dapat mengembangkan ekuitas merek jangka panjang.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MEDIA PEIKLANAN.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Salah satu keputusan penting yang harus diambil seorang manajer perusahaan kecil adalah media yang bagaimana dapat dipakai menyampaikan pesan produk.</a:t>
            </a:r>
          </a:p>
          <a:p>
            <a:r>
              <a:rPr lang="en-US" smtClean="0"/>
              <a:t>Media adalah perantara yang digunakan untuk menyebar luaskan pesan produk.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u="sng" dirty="0" smtClean="0"/>
              <a:t>3 </a:t>
            </a:r>
            <a:r>
              <a:rPr lang="en-US" sz="3200" b="1" u="sng" dirty="0" err="1" smtClean="0"/>
              <a:t>Pertanyaan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awal</a:t>
            </a:r>
            <a:r>
              <a:rPr lang="en-US" sz="3200" b="1" u="sng" dirty="0" smtClean="0"/>
              <a:t>:</a:t>
            </a:r>
          </a:p>
          <a:p>
            <a:pPr lvl="1"/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dimasuki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?</a:t>
            </a:r>
          </a:p>
          <a:p>
            <a:pPr lvl="1"/>
            <a:r>
              <a:rPr lang="en-US" sz="2800" dirty="0" err="1" smtClean="0"/>
              <a:t>Seberapa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sekarang</a:t>
            </a:r>
            <a:r>
              <a:rPr lang="en-US" sz="2800" dirty="0" smtClean="0"/>
              <a:t>?</a:t>
            </a:r>
          </a:p>
          <a:p>
            <a:pPr lvl="1"/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persaingan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,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kekuatan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kelemahannya</a:t>
            </a:r>
            <a:r>
              <a:rPr lang="en-US" sz="2800" dirty="0" smtClean="0"/>
              <a:t>?</a:t>
            </a:r>
          </a:p>
          <a:p>
            <a:r>
              <a:rPr lang="en-US" sz="3600" u="sng" dirty="0" err="1" smtClean="0"/>
              <a:t>Untuk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menjawab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pertanyaan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diatas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perlu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dilakukan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riset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pasar</a:t>
            </a:r>
            <a:r>
              <a:rPr lang="en-US" sz="3600" u="sng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A9BC-0316-46CD-BDBA-375D38CE755E}" type="slidenum">
              <a:rPr lang="id-ID" smtClean="0"/>
              <a:pPr/>
              <a:t>2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Pengertian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PASAR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PILIHAN MEDIA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Pilihan Media adalah:</a:t>
            </a:r>
          </a:p>
          <a:p>
            <a:pPr lvl="1"/>
            <a:r>
              <a:rPr lang="en-US" smtClean="0"/>
              <a:t>surat kabar</a:t>
            </a:r>
          </a:p>
          <a:p>
            <a:pPr lvl="1"/>
            <a:r>
              <a:rPr lang="en-US" smtClean="0"/>
              <a:t>majalah</a:t>
            </a:r>
          </a:p>
          <a:p>
            <a:pPr lvl="1"/>
            <a:r>
              <a:rPr lang="en-US" smtClean="0"/>
              <a:t>pos langsung</a:t>
            </a:r>
          </a:p>
          <a:p>
            <a:pPr lvl="1"/>
            <a:r>
              <a:rPr lang="en-US" smtClean="0"/>
              <a:t>pameran dagang</a:t>
            </a:r>
          </a:p>
          <a:p>
            <a:pPr lvl="1"/>
            <a:r>
              <a:rPr lang="en-US" smtClean="0"/>
              <a:t>internet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PERENCANAAN PERIKLANAN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r>
              <a:rPr lang="en-US" smtClean="0"/>
              <a:t>Landasdan Iklan adalah:</a:t>
            </a:r>
          </a:p>
          <a:p>
            <a:pPr lvl="1"/>
            <a:r>
              <a:rPr lang="en-US" smtClean="0"/>
              <a:t>harus menarik perhatian</a:t>
            </a:r>
          </a:p>
          <a:p>
            <a:pPr lvl="1"/>
            <a:r>
              <a:rPr lang="en-US" smtClean="0"/>
              <a:t>manfaat kunci produk bagi pelanggan</a:t>
            </a:r>
          </a:p>
          <a:p>
            <a:pPr lvl="1"/>
            <a:r>
              <a:rPr lang="en-US" smtClean="0"/>
              <a:t>mengkomunikasikan penawaran unik</a:t>
            </a:r>
          </a:p>
          <a:p>
            <a:pPr lvl="1"/>
            <a:r>
              <a:rPr lang="en-US" smtClean="0"/>
              <a:t>mampu membuktikan dengan fakta  produknya memiliki unggulan dan daya saing.</a:t>
            </a:r>
          </a:p>
          <a:p>
            <a:pPr lvl="1"/>
            <a:r>
              <a:rPr lang="en-US" smtClean="0"/>
              <a:t>Mampu memotivasi pelanggan unuk membeli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POKOK STRATEGI IKLAN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Memiliki tujuan untuk menarik orang agar membeli melalui cara menelphone,bertanya ada brosur,video gratis.</a:t>
            </a:r>
          </a:p>
          <a:p>
            <a:r>
              <a:rPr lang="en-US" smtClean="0"/>
              <a:t>Memiliki manfaat utama ,dengan memperhatikan lokasi yang unik dan strategis</a:t>
            </a:r>
          </a:p>
          <a:p>
            <a:r>
              <a:rPr lang="en-US" smtClean="0"/>
              <a:t>Memiliki manfaat sekunder,melalui cara penawaran tentang kenyamanan.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4114800"/>
          </a:xfrm>
        </p:spPr>
        <p:txBody>
          <a:bodyPr/>
          <a:lstStyle/>
          <a:p>
            <a:r>
              <a:rPr lang="en-US" smtClean="0"/>
              <a:t>Audiens sasaran baik itu kaum laki-laki ataupun perempuan,baik muda,tua dan anak2.</a:t>
            </a:r>
          </a:p>
          <a:p>
            <a:r>
              <a:rPr lang="en-US" smtClean="0"/>
              <a:t>Reaksi audiens ,sangat penting diharapkan dengan terlihat keinginan meminta brosur.</a:t>
            </a:r>
          </a:p>
          <a:p>
            <a:r>
              <a:rPr lang="en-US" smtClean="0"/>
              <a:t>Kepribadian perusahaan menunjukkan dari penampilan iklan yang ceria,inovativ dan sikap ramah pelayan terhadap pelanggan.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fontScale="92500" lnSpcReduction="20000"/>
          </a:bodyPr>
          <a:lstStyle/>
          <a:p>
            <a:pPr marL="1307592" lvl="1" indent="-914400">
              <a:buNone/>
            </a:pPr>
            <a:r>
              <a:rPr lang="en-US" sz="2800" b="1" u="sng" dirty="0" err="1" smtClean="0"/>
              <a:t>Beberapa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cara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Riset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Pasar</a:t>
            </a:r>
            <a:r>
              <a:rPr lang="en-US" sz="2800" b="1" u="sng" dirty="0" smtClean="0"/>
              <a:t>:</a:t>
            </a:r>
          </a:p>
          <a:p>
            <a:pPr marL="1307592" lvl="1" indent="-914400">
              <a:buFont typeface="+mj-lt"/>
              <a:buAutoNum type="arabicPeriod"/>
            </a:pPr>
            <a:r>
              <a:rPr lang="en-US" sz="2800" dirty="0" err="1" smtClean="0"/>
              <a:t>Melakukan</a:t>
            </a:r>
            <a:r>
              <a:rPr lang="en-US" sz="2800" dirty="0" smtClean="0"/>
              <a:t> survey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terjun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melihat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(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pembeli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pesaing</a:t>
            </a:r>
            <a:r>
              <a:rPr lang="en-US" sz="2800" dirty="0" smtClean="0"/>
              <a:t>).</a:t>
            </a:r>
          </a:p>
          <a:p>
            <a:pPr marL="1307592" lvl="1" indent="-914400">
              <a:buFont typeface="+mj-lt"/>
              <a:buAutoNum type="arabicPeriod"/>
            </a:pP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wawancara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dianggap</a:t>
            </a:r>
            <a:r>
              <a:rPr lang="en-US" sz="2800" dirty="0" smtClean="0"/>
              <a:t> </a:t>
            </a:r>
            <a:r>
              <a:rPr lang="en-US" sz="2800" dirty="0" err="1" smtClean="0"/>
              <a:t>memegang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peranan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(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calon</a:t>
            </a:r>
            <a:r>
              <a:rPr lang="en-US" sz="2800" dirty="0" smtClean="0"/>
              <a:t> </a:t>
            </a:r>
            <a:r>
              <a:rPr lang="en-US" sz="2800" dirty="0" err="1" smtClean="0"/>
              <a:t>pesaing</a:t>
            </a:r>
            <a:r>
              <a:rPr lang="en-US" sz="2800" dirty="0" smtClean="0"/>
              <a:t> </a:t>
            </a:r>
            <a:r>
              <a:rPr lang="en-US" sz="2800" dirty="0" err="1" smtClean="0"/>
              <a:t>diam-diam</a:t>
            </a:r>
            <a:r>
              <a:rPr lang="en-US" sz="2800" dirty="0" smtClean="0"/>
              <a:t>)</a:t>
            </a:r>
          </a:p>
          <a:p>
            <a:pPr marL="1307592" lvl="1" indent="-914400">
              <a:buFont typeface="+mj-lt"/>
              <a:buAutoNum type="arabicPeriod"/>
            </a:pPr>
            <a:r>
              <a:rPr lang="en-US" sz="2800" dirty="0" err="1" smtClean="0"/>
              <a:t>Menyebarkan</a:t>
            </a:r>
            <a:r>
              <a:rPr lang="en-US" sz="2800" dirty="0" smtClean="0"/>
              <a:t> </a:t>
            </a:r>
            <a:r>
              <a:rPr lang="en-US" sz="2800" dirty="0" err="1" smtClean="0"/>
              <a:t>kuesioner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calon</a:t>
            </a:r>
            <a:r>
              <a:rPr lang="en-US" sz="2800" dirty="0" smtClean="0"/>
              <a:t> </a:t>
            </a:r>
            <a:r>
              <a:rPr lang="en-US" sz="2800" dirty="0" err="1" smtClean="0"/>
              <a:t>konsumen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keinginan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konsumen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(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konsumen</a:t>
            </a:r>
            <a:r>
              <a:rPr lang="en-US" sz="2800" dirty="0" smtClean="0"/>
              <a:t>, 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eli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selera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).</a:t>
            </a:r>
          </a:p>
          <a:p>
            <a:pPr marL="1307592" lvl="1" indent="-914400">
              <a:buFont typeface="+mj-lt"/>
              <a:buAutoNum type="arabicPeriod"/>
            </a:pPr>
            <a:r>
              <a:rPr lang="en-US" sz="2800" dirty="0" err="1" smtClean="0"/>
              <a:t>Menawarkan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pemasangan</a:t>
            </a:r>
            <a:r>
              <a:rPr lang="en-US" sz="2800" dirty="0" smtClean="0"/>
              <a:t> </a:t>
            </a:r>
            <a:r>
              <a:rPr lang="en-US" sz="2800" dirty="0" err="1" smtClean="0"/>
              <a:t>iklan</a:t>
            </a:r>
            <a:r>
              <a:rPr lang="en-US" sz="2800" dirty="0" smtClean="0"/>
              <a:t>, </a:t>
            </a:r>
            <a:r>
              <a:rPr lang="en-US" sz="2800" dirty="0" err="1" smtClean="0"/>
              <a:t>seolah-olah</a:t>
            </a:r>
            <a:r>
              <a:rPr lang="en-US" sz="2800" dirty="0" smtClean="0"/>
              <a:t> </a:t>
            </a:r>
            <a:r>
              <a:rPr lang="en-US" sz="2800" dirty="0" err="1" smtClean="0"/>
              <a:t>barangnya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(</a:t>
            </a:r>
            <a:r>
              <a:rPr lang="en-US" sz="2800" dirty="0" err="1" smtClean="0"/>
              <a:t>melihat</a:t>
            </a:r>
            <a:r>
              <a:rPr lang="en-US" sz="2800" dirty="0" smtClean="0"/>
              <a:t> </a:t>
            </a:r>
            <a:r>
              <a:rPr lang="en-US" sz="2800" dirty="0" err="1" smtClean="0"/>
              <a:t>respon</a:t>
            </a:r>
            <a:r>
              <a:rPr lang="en-US" sz="2800" dirty="0" smtClean="0"/>
              <a:t> </a:t>
            </a:r>
            <a:r>
              <a:rPr lang="en-US" sz="2800" dirty="0" err="1" smtClean="0"/>
              <a:t>konsumen-inden</a:t>
            </a:r>
            <a:r>
              <a:rPr lang="en-US" sz="2800" dirty="0" smtClean="0"/>
              <a:t>)</a:t>
            </a:r>
          </a:p>
          <a:p>
            <a:pPr marL="1307592" lvl="1" indent="-914400">
              <a:buNone/>
            </a:pPr>
            <a:endParaRPr lang="en-US" sz="2800" dirty="0" smtClean="0"/>
          </a:p>
          <a:p>
            <a:pPr marL="1307592" lvl="1" indent="-914400">
              <a:buNone/>
            </a:pPr>
            <a:endParaRPr lang="id-ID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A9BC-0316-46CD-BDBA-375D38CE755E}" type="slidenum">
              <a:rPr lang="id-ID" smtClean="0"/>
              <a:pPr/>
              <a:t>3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2386" cy="868346"/>
          </a:xfrm>
        </p:spPr>
        <p:txBody>
          <a:bodyPr>
            <a:normAutofit/>
          </a:bodyPr>
          <a:lstStyle/>
          <a:p>
            <a:pPr marL="1307592" lvl="1" indent="-914400"/>
            <a:endParaRPr lang="en-US" sz="40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A9BC-0316-46CD-BDBA-375D38CE755E}" type="slidenum">
              <a:rPr lang="id-ID" smtClean="0"/>
              <a:pPr/>
              <a:t>4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PASAR</a:t>
            </a:r>
            <a:endParaRPr lang="id-ID" dirty="0">
              <a:solidFill>
                <a:schemeClr val="accent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Autofit/>
          </a:bodyPr>
          <a:lstStyle/>
          <a:p>
            <a:pPr marL="1024128" indent="-914400">
              <a:buNone/>
            </a:pP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sederhana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pertemuan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penjual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pembeli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transaksi</a:t>
            </a:r>
            <a:r>
              <a:rPr lang="en-US" sz="2800" dirty="0" smtClean="0"/>
              <a:t>.</a:t>
            </a:r>
          </a:p>
          <a:p>
            <a:pPr marL="1024128" indent="-914400">
              <a:buNone/>
            </a:pPr>
            <a:r>
              <a:rPr lang="en-US" sz="2800" dirty="0" err="1" smtClean="0"/>
              <a:t>Atau</a:t>
            </a:r>
            <a:endParaRPr lang="en-US" sz="2800" dirty="0" smtClean="0"/>
          </a:p>
          <a:p>
            <a:pPr marL="1024128" indent="-914400">
              <a:buNone/>
            </a:pP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pembeli</a:t>
            </a:r>
            <a:r>
              <a:rPr lang="en-US" sz="2800" dirty="0" smtClean="0"/>
              <a:t> </a:t>
            </a:r>
            <a:r>
              <a:rPr lang="en-US" sz="2800" dirty="0" err="1" smtClean="0"/>
              <a:t>nyata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pembeli</a:t>
            </a:r>
            <a:r>
              <a:rPr lang="en-US" sz="2800" dirty="0" smtClean="0"/>
              <a:t> </a:t>
            </a:r>
            <a:r>
              <a:rPr lang="en-US" sz="2800" dirty="0" err="1" smtClean="0"/>
              <a:t>potensial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.</a:t>
            </a:r>
          </a:p>
          <a:p>
            <a:pPr marL="1024128" indent="-914400">
              <a:buNone/>
            </a:pP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nyata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konsumen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minat</a:t>
            </a:r>
            <a:r>
              <a:rPr lang="en-US" sz="2800" dirty="0" smtClean="0"/>
              <a:t>,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akses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jasa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.</a:t>
            </a:r>
          </a:p>
          <a:p>
            <a:pPr marL="1024128" indent="-914400">
              <a:buNone/>
            </a:pPr>
            <a:endParaRPr lang="en-US" sz="2800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24078" indent="-514350">
              <a:buNone/>
            </a:pPr>
            <a:r>
              <a:rPr lang="en-US" sz="3200" dirty="0" smtClean="0"/>
              <a:t>“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manajerial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mana</a:t>
            </a:r>
            <a:r>
              <a:rPr lang="en-US" sz="3200" dirty="0" smtClean="0"/>
              <a:t> </a:t>
            </a:r>
            <a:r>
              <a:rPr lang="en-US" sz="3200" dirty="0" err="1" smtClean="0"/>
              <a:t>individu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</a:t>
            </a:r>
            <a:r>
              <a:rPr lang="en-US" sz="3200" dirty="0" err="1" smtClean="0"/>
              <a:t>memperoleh</a:t>
            </a:r>
            <a:r>
              <a:rPr lang="en-US" sz="3200" dirty="0" smtClean="0"/>
              <a:t> </a:t>
            </a:r>
            <a:r>
              <a:rPr lang="en-US" sz="3200" dirty="0" err="1" smtClean="0"/>
              <a:t>apa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mereka</a:t>
            </a:r>
            <a:r>
              <a:rPr lang="en-US" sz="3200" dirty="0" smtClean="0"/>
              <a:t> </a:t>
            </a:r>
            <a:r>
              <a:rPr lang="en-US" sz="3200" dirty="0" err="1" smtClean="0"/>
              <a:t>butuhkan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inginkan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 err="1" smtClean="0"/>
              <a:t>menciptakan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mempertukarkan</a:t>
            </a:r>
            <a:r>
              <a:rPr lang="en-US" sz="3200" dirty="0" smtClean="0"/>
              <a:t> </a:t>
            </a:r>
            <a:r>
              <a:rPr lang="en-US" sz="3200" dirty="0" err="1" smtClean="0"/>
              <a:t>produk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pihak</a:t>
            </a:r>
            <a:r>
              <a:rPr lang="en-US" sz="3200" dirty="0" smtClean="0"/>
              <a:t> lain.” (Philip </a:t>
            </a:r>
            <a:r>
              <a:rPr lang="en-US" sz="3200" dirty="0" err="1" smtClean="0"/>
              <a:t>Kotler</a:t>
            </a:r>
            <a:r>
              <a:rPr lang="en-US" sz="3200" dirty="0" smtClean="0"/>
              <a:t>).</a:t>
            </a:r>
          </a:p>
          <a:p>
            <a:pPr marL="624078" indent="-514350">
              <a:buNone/>
            </a:pPr>
            <a:r>
              <a:rPr lang="en-US" sz="3200" dirty="0" err="1" smtClean="0"/>
              <a:t>Konsumen</a:t>
            </a:r>
            <a:r>
              <a:rPr lang="en-US" sz="3200" dirty="0" smtClean="0"/>
              <a:t>: </a:t>
            </a:r>
            <a:r>
              <a:rPr lang="en-US" sz="3200" dirty="0" err="1" smtClean="0"/>
              <a:t>individu</a:t>
            </a:r>
            <a:r>
              <a:rPr lang="en-US" sz="3200" dirty="0" smtClean="0"/>
              <a:t> (</a:t>
            </a:r>
            <a:r>
              <a:rPr lang="en-US" sz="3200" dirty="0" err="1" smtClean="0"/>
              <a:t>perorangan</a:t>
            </a:r>
            <a:r>
              <a:rPr lang="en-US" sz="3200" dirty="0" smtClean="0"/>
              <a:t>)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</a:t>
            </a:r>
            <a:r>
              <a:rPr lang="en-US" sz="3200" dirty="0" err="1" smtClean="0"/>
              <a:t>tertentu</a:t>
            </a:r>
            <a:r>
              <a:rPr lang="en-US" sz="3200" dirty="0" smtClean="0"/>
              <a:t> (</a:t>
            </a:r>
            <a:r>
              <a:rPr lang="en-US" sz="3200" dirty="0" err="1" smtClean="0"/>
              <a:t>industri</a:t>
            </a:r>
            <a:r>
              <a:rPr lang="en-US" sz="3200" dirty="0" smtClean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A9BC-0316-46CD-BDBA-375D38CE755E}" type="slidenum">
              <a:rPr lang="id-ID" smtClean="0"/>
              <a:pPr/>
              <a:t>5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PEMASARAN</a:t>
            </a:r>
            <a:endParaRPr lang="id-ID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07542" lvl="1" indent="-514350">
              <a:buFont typeface="+mj-lt"/>
              <a:buAutoNum type="arabicPeriod"/>
            </a:pPr>
            <a:r>
              <a:rPr lang="en-US" sz="6000" dirty="0" err="1" smtClean="0"/>
              <a:t>Pasar</a:t>
            </a:r>
            <a:r>
              <a:rPr lang="en-US" sz="6000" dirty="0" smtClean="0"/>
              <a:t> </a:t>
            </a:r>
            <a:r>
              <a:rPr lang="en-US" sz="6000" dirty="0" err="1" smtClean="0"/>
              <a:t>konsumen</a:t>
            </a:r>
            <a:r>
              <a:rPr lang="en-US" sz="6000" dirty="0" smtClean="0"/>
              <a:t>;</a:t>
            </a:r>
          </a:p>
          <a:p>
            <a:pPr marL="907542" lvl="1" indent="-514350">
              <a:buFont typeface="+mj-lt"/>
              <a:buAutoNum type="arabicPeriod"/>
            </a:pPr>
            <a:r>
              <a:rPr lang="en-US" sz="6000" dirty="0" err="1" smtClean="0"/>
              <a:t>Pasar</a:t>
            </a:r>
            <a:r>
              <a:rPr lang="en-US" sz="6000" dirty="0" smtClean="0"/>
              <a:t> industrial;</a:t>
            </a:r>
          </a:p>
          <a:p>
            <a:pPr marL="907542" lvl="1" indent="-514350">
              <a:buFont typeface="+mj-lt"/>
              <a:buAutoNum type="arabicPeriod"/>
            </a:pPr>
            <a:r>
              <a:rPr lang="en-US" sz="6000" dirty="0" err="1" smtClean="0"/>
              <a:t>Pasar</a:t>
            </a:r>
            <a:r>
              <a:rPr lang="en-US" sz="6000" dirty="0" smtClean="0"/>
              <a:t> reseller;</a:t>
            </a:r>
          </a:p>
          <a:p>
            <a:pPr marL="907542" lvl="1" indent="-514350">
              <a:buFont typeface="+mj-lt"/>
              <a:buAutoNum type="arabicPeriod"/>
            </a:pPr>
            <a:r>
              <a:rPr lang="en-US" sz="6000" dirty="0" err="1" smtClean="0"/>
              <a:t>Pasar</a:t>
            </a:r>
            <a:r>
              <a:rPr lang="en-US" sz="6000" dirty="0" smtClean="0"/>
              <a:t> </a:t>
            </a:r>
            <a:r>
              <a:rPr lang="en-US" sz="6000" dirty="0" err="1" smtClean="0"/>
              <a:t>pemerintah</a:t>
            </a:r>
            <a:endParaRPr lang="en-US" sz="4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A9BC-0316-46CD-BDBA-375D38CE755E}" type="slidenum">
              <a:rPr lang="id-ID" smtClean="0"/>
              <a:pPr/>
              <a:t>6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Kelompok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Pasar</a:t>
            </a:r>
            <a:endParaRPr lang="id-ID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24078" indent="-514350">
              <a:buNone/>
            </a:pPr>
            <a:r>
              <a:rPr lang="en-US" b="1" u="sng" dirty="0" err="1" smtClean="0"/>
              <a:t>Permintaan</a:t>
            </a:r>
            <a:r>
              <a:rPr lang="en-US" b="1" u="sng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yang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.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disukung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(</a:t>
            </a:r>
            <a:r>
              <a:rPr lang="en-US" dirty="0" err="1" smtClean="0"/>
              <a:t>keuangan</a:t>
            </a:r>
            <a:r>
              <a:rPr lang="en-US" dirty="0" smtClean="0"/>
              <a:t>)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.</a:t>
            </a:r>
          </a:p>
          <a:p>
            <a:pPr marL="624078" indent="-514350">
              <a:buNone/>
            </a:pPr>
            <a:r>
              <a:rPr lang="en-US" u="sng" dirty="0" err="1" smtClean="0"/>
              <a:t>Faktor</a:t>
            </a:r>
            <a:r>
              <a:rPr lang="en-US" u="sng" dirty="0" smtClean="0"/>
              <a:t> yang </a:t>
            </a:r>
            <a:r>
              <a:rPr lang="en-US" u="sng" dirty="0" err="1" smtClean="0"/>
              <a:t>mempengaruhi</a:t>
            </a:r>
            <a:r>
              <a:rPr lang="en-US" u="sng" dirty="0" smtClean="0"/>
              <a:t> </a:t>
            </a:r>
            <a:r>
              <a:rPr lang="en-US" u="sng" dirty="0" err="1" smtClean="0"/>
              <a:t>permintaan</a:t>
            </a:r>
            <a:r>
              <a:rPr lang="en-US" u="sng" dirty="0" smtClean="0"/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;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lain yang </a:t>
            </a:r>
            <a:r>
              <a:rPr lang="en-US" dirty="0" err="1" smtClean="0"/>
              <a:t>berhubungan</a:t>
            </a:r>
            <a:r>
              <a:rPr lang="en-US" dirty="0" smtClean="0"/>
              <a:t>;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Pendapatan</a:t>
            </a:r>
            <a:r>
              <a:rPr lang="en-US" dirty="0" smtClean="0"/>
              <a:t>;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Selera</a:t>
            </a:r>
            <a:r>
              <a:rPr lang="en-US" dirty="0" smtClean="0"/>
              <a:t>;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(</a:t>
            </a:r>
            <a:r>
              <a:rPr lang="en-US" dirty="0" err="1" smtClean="0"/>
              <a:t>akses</a:t>
            </a:r>
            <a:r>
              <a:rPr lang="en-US" dirty="0" smtClean="0"/>
              <a:t>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A9BC-0316-46CD-BDBA-375D38CE755E}" type="slidenum">
              <a:rPr lang="id-ID" smtClean="0"/>
              <a:pPr/>
              <a:t>7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PERMINTAAN </a:t>
            </a:r>
            <a:r>
              <a:rPr lang="en-US" dirty="0" err="1" smtClean="0">
                <a:solidFill>
                  <a:schemeClr val="accent1"/>
                </a:solidFill>
              </a:rPr>
              <a:t>dan</a:t>
            </a:r>
            <a:r>
              <a:rPr lang="en-US" dirty="0" smtClean="0">
                <a:solidFill>
                  <a:schemeClr val="accent1"/>
                </a:solidFill>
              </a:rPr>
              <a:t> PENAWARAN</a:t>
            </a:r>
            <a:endParaRPr lang="id-ID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17523"/>
            <a:ext cx="8229600" cy="5626121"/>
          </a:xfrm>
        </p:spPr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en-US" b="1" u="sng" dirty="0" err="1" smtClean="0"/>
              <a:t>Penawaran</a:t>
            </a:r>
            <a:r>
              <a:rPr lang="en-US" b="1" u="sng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marL="624078" indent="-514350">
              <a:buNone/>
            </a:pPr>
            <a:r>
              <a:rPr lang="en-US" b="1" dirty="0" err="1" smtClean="0"/>
              <a:t>Faktor</a:t>
            </a:r>
            <a:r>
              <a:rPr lang="en-US" b="1" dirty="0" smtClean="0"/>
              <a:t> yang </a:t>
            </a:r>
            <a:r>
              <a:rPr lang="en-US" b="1" dirty="0" err="1" smtClean="0"/>
              <a:t>mempengaruhi</a:t>
            </a:r>
            <a:r>
              <a:rPr lang="en-US" b="1" dirty="0" smtClean="0"/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;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bagarang</a:t>
            </a:r>
            <a:r>
              <a:rPr lang="en-US" dirty="0" smtClean="0"/>
              <a:t> lain;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Teknologi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;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Harga</a:t>
            </a:r>
            <a:r>
              <a:rPr lang="en-US" dirty="0" smtClean="0"/>
              <a:t> input (</a:t>
            </a:r>
            <a:r>
              <a:rPr lang="en-US" dirty="0" err="1" smtClean="0"/>
              <a:t>ongkos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);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;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Dan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(</a:t>
            </a:r>
            <a:r>
              <a:rPr lang="en-US" dirty="0" err="1" smtClean="0"/>
              <a:t>akses</a:t>
            </a:r>
            <a:r>
              <a:rPr lang="en-US" dirty="0" smtClean="0"/>
              <a:t>).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A9BC-0316-46CD-BDBA-375D38CE755E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4292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800" b="1" dirty="0" err="1" smtClean="0"/>
              <a:t>Segmentasi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pasar</a:t>
            </a:r>
            <a:r>
              <a:rPr lang="en-US" sz="3800" b="1" dirty="0" smtClean="0"/>
              <a:t> </a:t>
            </a:r>
            <a:r>
              <a:rPr lang="en-US" sz="3800" dirty="0" err="1" smtClean="0"/>
              <a:t>adalah</a:t>
            </a:r>
            <a:r>
              <a:rPr lang="en-US" sz="3800" dirty="0" smtClean="0"/>
              <a:t> </a:t>
            </a:r>
            <a:r>
              <a:rPr lang="en-US" sz="3800" dirty="0" err="1" smtClean="0"/>
              <a:t>membagi-bagi</a:t>
            </a:r>
            <a:r>
              <a:rPr lang="en-US" sz="3800" dirty="0" smtClean="0"/>
              <a:t> </a:t>
            </a:r>
            <a:r>
              <a:rPr lang="en-US" sz="3800" dirty="0" err="1" smtClean="0"/>
              <a:t>pasar</a:t>
            </a:r>
            <a:r>
              <a:rPr lang="en-US" sz="3800" dirty="0" smtClean="0"/>
              <a:t> </a:t>
            </a:r>
            <a:r>
              <a:rPr lang="en-US" sz="3800" dirty="0" err="1" smtClean="0"/>
              <a:t>menjadi</a:t>
            </a:r>
            <a:r>
              <a:rPr lang="en-US" sz="3800" dirty="0" smtClean="0"/>
              <a:t> </a:t>
            </a:r>
            <a:r>
              <a:rPr lang="en-US" sz="3800" dirty="0" err="1" smtClean="0"/>
              <a:t>beberapa</a:t>
            </a:r>
            <a:r>
              <a:rPr lang="en-US" sz="3800" dirty="0" smtClean="0"/>
              <a:t> </a:t>
            </a:r>
            <a:r>
              <a:rPr lang="en-US" sz="3800" dirty="0" err="1" smtClean="0"/>
              <a:t>kelompok</a:t>
            </a:r>
            <a:r>
              <a:rPr lang="en-US" sz="3800" dirty="0" smtClean="0"/>
              <a:t> </a:t>
            </a:r>
            <a:r>
              <a:rPr lang="en-US" sz="3800" dirty="0" err="1" smtClean="0"/>
              <a:t>pembeli</a:t>
            </a:r>
            <a:r>
              <a:rPr lang="en-US" sz="3800" dirty="0" smtClean="0"/>
              <a:t> </a:t>
            </a:r>
            <a:r>
              <a:rPr lang="en-US" sz="3800" dirty="0" err="1" smtClean="0"/>
              <a:t>berbeda</a:t>
            </a:r>
            <a:r>
              <a:rPr lang="en-US" sz="3800" dirty="0" smtClean="0"/>
              <a:t> yang </a:t>
            </a:r>
            <a:r>
              <a:rPr lang="en-US" sz="3800" dirty="0" err="1" smtClean="0"/>
              <a:t>mungkin</a:t>
            </a:r>
            <a:r>
              <a:rPr lang="en-US" sz="3800" dirty="0" smtClean="0"/>
              <a:t> </a:t>
            </a:r>
            <a:r>
              <a:rPr lang="en-US" sz="3800" dirty="0" err="1" smtClean="0"/>
              <a:t>memerlukan</a:t>
            </a:r>
            <a:r>
              <a:rPr lang="en-US" sz="3800" dirty="0" smtClean="0"/>
              <a:t> </a:t>
            </a:r>
            <a:r>
              <a:rPr lang="en-US" sz="3800" dirty="0" err="1" smtClean="0"/>
              <a:t>produk</a:t>
            </a:r>
            <a:r>
              <a:rPr lang="en-US" sz="3800" dirty="0" smtClean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jasa</a:t>
            </a:r>
            <a:r>
              <a:rPr lang="en-US" sz="3800" dirty="0" smtClean="0"/>
              <a:t> yang </a:t>
            </a:r>
            <a:r>
              <a:rPr lang="en-US" sz="3800" dirty="0" err="1" smtClean="0"/>
              <a:t>berbeda</a:t>
            </a:r>
            <a:r>
              <a:rPr lang="en-US" sz="3800" dirty="0" smtClean="0"/>
              <a:t> pula.</a:t>
            </a:r>
            <a:endParaRPr lang="id-ID" sz="3800" dirty="0" smtClean="0"/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r>
              <a:rPr lang="en-US" b="1" u="sng" dirty="0" err="1" smtClean="0"/>
              <a:t>Variabel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utama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untuk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melakukan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segmentasi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pasar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konsumen</a:t>
            </a:r>
            <a:r>
              <a:rPr lang="en-US" b="1" u="sng" dirty="0" smtClean="0"/>
              <a:t> (Philip </a:t>
            </a:r>
            <a:r>
              <a:rPr lang="en-US" b="1" u="sng" dirty="0" err="1" smtClean="0"/>
              <a:t>Kotler</a:t>
            </a:r>
            <a:r>
              <a:rPr lang="en-US" b="1" u="sng" dirty="0" smtClean="0"/>
              <a:t>):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 err="1" smtClean="0"/>
              <a:t>Segmentasi</a:t>
            </a:r>
            <a:r>
              <a:rPr lang="en-US" b="1" dirty="0" smtClean="0"/>
              <a:t> </a:t>
            </a:r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 err="1" smtClean="0"/>
              <a:t>geografik</a:t>
            </a:r>
            <a:r>
              <a:rPr lang="en-US" b="1" dirty="0" smtClean="0"/>
              <a:t>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200" dirty="0" err="1" smtClean="0"/>
              <a:t>Bangsa</a:t>
            </a:r>
            <a:r>
              <a:rPr lang="en-US" sz="3200" dirty="0" smtClean="0"/>
              <a:t>;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200" dirty="0" err="1" smtClean="0"/>
              <a:t>Provinsi</a:t>
            </a:r>
            <a:r>
              <a:rPr lang="en-US" sz="3200" dirty="0" smtClean="0"/>
              <a:t>;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200" dirty="0" err="1" smtClean="0"/>
              <a:t>Kabupaten</a:t>
            </a:r>
            <a:r>
              <a:rPr lang="en-US" sz="3200" dirty="0" smtClean="0"/>
              <a:t>;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200" dirty="0" err="1" smtClean="0"/>
              <a:t>Kecamatan</a:t>
            </a:r>
            <a:r>
              <a:rPr lang="en-US" sz="3200" dirty="0" smtClean="0"/>
              <a:t>; </a:t>
            </a:r>
            <a:r>
              <a:rPr lang="en-US" sz="3200" dirty="0" err="1" smtClean="0"/>
              <a:t>atau</a:t>
            </a:r>
            <a:endParaRPr lang="en-US" sz="3200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sz="3200" dirty="0" err="1" smtClean="0"/>
              <a:t>Iklim</a:t>
            </a:r>
            <a:r>
              <a:rPr lang="en-US" sz="3200" dirty="0" smtClean="0"/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 err="1" smtClean="0"/>
              <a:t>Segmentasi</a:t>
            </a:r>
            <a:r>
              <a:rPr lang="en-US" b="1" dirty="0" smtClean="0"/>
              <a:t> </a:t>
            </a:r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 err="1" smtClean="0"/>
              <a:t>demografik</a:t>
            </a:r>
            <a:r>
              <a:rPr lang="en-US" b="1" dirty="0" smtClean="0"/>
              <a:t>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200" dirty="0" err="1" smtClean="0"/>
              <a:t>Umur</a:t>
            </a:r>
            <a:r>
              <a:rPr lang="en-US" sz="3200" dirty="0" smtClean="0"/>
              <a:t>;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200" dirty="0" err="1" smtClean="0"/>
              <a:t>Jenis</a:t>
            </a:r>
            <a:r>
              <a:rPr lang="en-US" sz="3200" dirty="0" smtClean="0"/>
              <a:t> </a:t>
            </a:r>
            <a:r>
              <a:rPr lang="en-US" sz="3200" dirty="0" err="1" smtClean="0"/>
              <a:t>kelamin</a:t>
            </a:r>
            <a:r>
              <a:rPr lang="en-US" sz="3200" dirty="0" smtClean="0"/>
              <a:t>;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200" dirty="0" err="1" smtClean="0"/>
              <a:t>Ukuran</a:t>
            </a:r>
            <a:r>
              <a:rPr lang="en-US" sz="3200" dirty="0" smtClean="0"/>
              <a:t> </a:t>
            </a:r>
            <a:r>
              <a:rPr lang="en-US" sz="3200" dirty="0" err="1" smtClean="0"/>
              <a:t>keluarga</a:t>
            </a:r>
            <a:r>
              <a:rPr lang="en-US" sz="3200" dirty="0" smtClean="0"/>
              <a:t>;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200" dirty="0" err="1" smtClean="0"/>
              <a:t>Daur</a:t>
            </a:r>
            <a:r>
              <a:rPr lang="en-US" sz="3200" dirty="0" smtClean="0"/>
              <a:t> </a:t>
            </a:r>
            <a:r>
              <a:rPr lang="en-US" sz="3200" dirty="0" err="1" smtClean="0"/>
              <a:t>hidup</a:t>
            </a:r>
            <a:r>
              <a:rPr lang="en-US" sz="3200" dirty="0" smtClean="0"/>
              <a:t> </a:t>
            </a:r>
            <a:r>
              <a:rPr lang="en-US" sz="3200" dirty="0" err="1" smtClean="0"/>
              <a:t>keluarga</a:t>
            </a:r>
            <a:r>
              <a:rPr lang="en-US" sz="3200" dirty="0" smtClean="0"/>
              <a:t>;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200" dirty="0" err="1" smtClean="0"/>
              <a:t>Pendapatan</a:t>
            </a:r>
            <a:r>
              <a:rPr lang="en-US" sz="3200" dirty="0" smtClean="0"/>
              <a:t>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A9BC-0316-46CD-BDBA-375D38CE755E}" type="slidenum">
              <a:rPr lang="id-ID" smtClean="0"/>
              <a:pPr/>
              <a:t>9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86834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SEGMENTASI PASAR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1053</Words>
  <Application>Microsoft Office PowerPoint</Application>
  <PresentationFormat>On-screen Show (4:3)</PresentationFormat>
  <Paragraphs>174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PASAR DAN PEMASARAN</vt:lpstr>
      <vt:lpstr>Pengertian PASAR</vt:lpstr>
      <vt:lpstr>Slide 3</vt:lpstr>
      <vt:lpstr>PASAR</vt:lpstr>
      <vt:lpstr>PEMASARAN</vt:lpstr>
      <vt:lpstr>Kelompok Pasar</vt:lpstr>
      <vt:lpstr>PERMINTAAN dan PENAWARAN</vt:lpstr>
      <vt:lpstr>Slide 8</vt:lpstr>
      <vt:lpstr>SEGMENTASI PASAR</vt:lpstr>
      <vt:lpstr>Slide 10</vt:lpstr>
      <vt:lpstr>Slide 11</vt:lpstr>
      <vt:lpstr>Slide 12</vt:lpstr>
      <vt:lpstr>Pasar Sasaran</vt:lpstr>
      <vt:lpstr>Slide 14</vt:lpstr>
      <vt:lpstr>Menentukan Posisi Pasar (positioning)</vt:lpstr>
      <vt:lpstr>Slide 16</vt:lpstr>
      <vt:lpstr> PROMOSI</vt:lpstr>
      <vt:lpstr>PERIKLANAN</vt:lpstr>
      <vt:lpstr>MEDIA PEIKLANAN.</vt:lpstr>
      <vt:lpstr>PILIHAN MEDIA</vt:lpstr>
      <vt:lpstr>PERENCANAAN PERIKLANAN</vt:lpstr>
      <vt:lpstr>POKOK STRATEGI IKLAN</vt:lpstr>
      <vt:lpstr>Slide 23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PASAR DAN PEMASARAN</dc:title>
  <dc:creator>juli abdul ghapur</dc:creator>
  <cp:lastModifiedBy>juli abdul ghapur</cp:lastModifiedBy>
  <cp:revision>1</cp:revision>
  <dcterms:created xsi:type="dcterms:W3CDTF">2010-05-17T01:15:32Z</dcterms:created>
  <dcterms:modified xsi:type="dcterms:W3CDTF">2010-05-17T01:16:44Z</dcterms:modified>
</cp:coreProperties>
</file>