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53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74567-15B4-4A73-98E8-9C6422CCB405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4628E-FB7A-4CE0-B6AD-645E983C425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4628E-FB7A-4CE0-B6AD-645E983C4250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C8D87F-EC1A-4D7C-B219-0A7C0149A30C}" type="datetimeFigureOut">
              <a:rPr lang="id-ID" smtClean="0"/>
              <a:pPr/>
              <a:t>26/05/2010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1C465E-A48A-4641-8F98-B395A4032A1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Studio Perencanaan Wilayah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Wilayah Metropolitan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Tujuan, kebijakan, dan strategi penataan ruang kawasan</a:t>
            </a:r>
          </a:p>
          <a:p>
            <a:r>
              <a:rPr lang="id-ID" dirty="0" smtClean="0"/>
              <a:t>Rencana struktur ruang kawasan: sistem pusat kegiatan, sistem jaringan prasarana</a:t>
            </a:r>
          </a:p>
          <a:p>
            <a:r>
              <a:rPr lang="id-ID" dirty="0" smtClean="0"/>
              <a:t>Rencana pola ruang kawasan: kawasan lindung dan budidaya</a:t>
            </a:r>
          </a:p>
          <a:p>
            <a:r>
              <a:rPr lang="id-ID" dirty="0" smtClean="0"/>
              <a:t>Arahan pemanfaatan ruang</a:t>
            </a:r>
          </a:p>
          <a:p>
            <a:r>
              <a:rPr lang="id-ID" dirty="0" smtClean="0"/>
              <a:t>Ketentuan pengendalian pemanfaatan ruang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Kawasan Metropolitan Bandung</a:t>
            </a:r>
          </a:p>
          <a:p>
            <a:pPr lvl="1"/>
            <a:r>
              <a:rPr lang="id-ID" dirty="0" smtClean="0"/>
              <a:t>Isu Eksternal</a:t>
            </a:r>
          </a:p>
          <a:p>
            <a:pPr lvl="2"/>
            <a:r>
              <a:rPr lang="id-ID" dirty="0" smtClean="0"/>
              <a:t>Kaitan dengan wilayah yang lebih luas</a:t>
            </a:r>
          </a:p>
          <a:p>
            <a:pPr lvl="2"/>
            <a:r>
              <a:rPr lang="id-ID" dirty="0" smtClean="0"/>
              <a:t>Kontribusi</a:t>
            </a:r>
          </a:p>
          <a:p>
            <a:pPr lvl="1"/>
            <a:r>
              <a:rPr lang="id-ID" dirty="0" smtClean="0"/>
              <a:t>Isu Internal</a:t>
            </a:r>
          </a:p>
          <a:p>
            <a:pPr lvl="2"/>
            <a:r>
              <a:rPr lang="id-ID" dirty="0" smtClean="0"/>
              <a:t>Fisik</a:t>
            </a:r>
          </a:p>
          <a:p>
            <a:pPr lvl="3"/>
            <a:r>
              <a:rPr lang="id-ID" dirty="0" smtClean="0"/>
              <a:t>Guna lahan</a:t>
            </a:r>
          </a:p>
          <a:p>
            <a:pPr lvl="3"/>
            <a:r>
              <a:rPr lang="id-ID" dirty="0" smtClean="0"/>
              <a:t>Jaringan infrastruktur</a:t>
            </a:r>
          </a:p>
          <a:p>
            <a:pPr lvl="2"/>
            <a:r>
              <a:rPr lang="id-ID" dirty="0" smtClean="0"/>
              <a:t>Sosial </a:t>
            </a:r>
          </a:p>
          <a:p>
            <a:pPr lvl="3"/>
            <a:r>
              <a:rPr lang="id-ID" dirty="0" smtClean="0"/>
              <a:t>Sosial demografi</a:t>
            </a:r>
          </a:p>
          <a:p>
            <a:pPr lvl="2"/>
            <a:r>
              <a:rPr lang="id-ID" dirty="0" smtClean="0"/>
              <a:t>Ekonomi</a:t>
            </a:r>
          </a:p>
          <a:p>
            <a:pPr lvl="3"/>
            <a:r>
              <a:rPr lang="id-ID" smtClean="0"/>
              <a:t>Lapangan kerja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Outline 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Definisi “metropolitan”</a:t>
            </a:r>
          </a:p>
          <a:p>
            <a:r>
              <a:rPr lang="id-ID" dirty="0" smtClean="0"/>
              <a:t>Karakteristik</a:t>
            </a:r>
          </a:p>
          <a:p>
            <a:r>
              <a:rPr lang="id-ID" dirty="0" smtClean="0"/>
              <a:t>Pembahasan aspek</a:t>
            </a:r>
          </a:p>
          <a:p>
            <a:r>
              <a:rPr lang="id-ID" dirty="0" smtClean="0"/>
              <a:t>Perkembangan</a:t>
            </a:r>
          </a:p>
          <a:p>
            <a:r>
              <a:rPr lang="id-ID" dirty="0" smtClean="0"/>
              <a:t>Menempatkan metropolitan dalam konteks perencanaan wilayah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dalam Ekistics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Ekistics (Doxiadis, 1969)</a:t>
            </a:r>
          </a:p>
          <a:p>
            <a:pPr lvl="1"/>
            <a:r>
              <a:rPr lang="id-ID" dirty="0" smtClean="0"/>
              <a:t>ELS (Ekistics Logarithmic Unit) : Man, Room, Dwelling, Dweeling group, Small neighborhood, Neighborhood, Small town, Town, Large city, </a:t>
            </a:r>
            <a:r>
              <a:rPr lang="id-ID" b="1" dirty="0" smtClean="0"/>
              <a:t>Metropolis</a:t>
            </a:r>
            <a:r>
              <a:rPr lang="id-ID" dirty="0" smtClean="0"/>
              <a:t>, Conurbation, Megalopolis, Urban region, Urbanized continent, Ecumenopolis.</a:t>
            </a:r>
          </a:p>
          <a:p>
            <a:pPr lvl="1"/>
            <a:r>
              <a:rPr lang="id-ID" dirty="0" smtClean="0"/>
              <a:t>Metropolis:</a:t>
            </a:r>
          </a:p>
          <a:p>
            <a:pPr lvl="2"/>
            <a:r>
              <a:rPr lang="id-ID" dirty="0" smtClean="0"/>
              <a:t>Penduduk	: 2.000.000 jiwa</a:t>
            </a:r>
          </a:p>
          <a:p>
            <a:pPr lvl="2"/>
            <a:r>
              <a:rPr lang="id-ID" dirty="0" smtClean="0"/>
              <a:t>Area		: 300 km</a:t>
            </a:r>
            <a:r>
              <a:rPr lang="id-ID" baseline="30000" dirty="0" smtClean="0"/>
              <a:t>2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Metropolitan </a:t>
            </a:r>
          </a:p>
          <a:p>
            <a:pPr lvl="1"/>
            <a:r>
              <a:rPr lang="id-ID" dirty="0" smtClean="0"/>
              <a:t>Terbentuk karena </a:t>
            </a:r>
            <a:r>
              <a:rPr lang="id-ID" b="1" dirty="0" smtClean="0"/>
              <a:t>aglomerasi</a:t>
            </a:r>
            <a:r>
              <a:rPr lang="id-ID" dirty="0" smtClean="0"/>
              <a:t> perkotaan yang dapat terdiri dari permukiman berkepadatan rendah maupun areal perdesaan yang terhubung karena adanya </a:t>
            </a:r>
            <a:r>
              <a:rPr lang="id-ID" b="1" dirty="0" smtClean="0"/>
              <a:t>keterkaitan</a:t>
            </a:r>
            <a:r>
              <a:rPr lang="id-ID" dirty="0" smtClean="0"/>
              <a:t> melalui jaringan transportasi dan komunikasi.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Definisi menurut UU No.26 Tahun 2007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Metropolitan adalah: </a:t>
            </a:r>
          </a:p>
          <a:p>
            <a:pPr>
              <a:buNone/>
            </a:pPr>
            <a:r>
              <a:rPr lang="id-ID" dirty="0" smtClean="0"/>
              <a:t>	“</a:t>
            </a:r>
            <a:r>
              <a:rPr lang="id-ID" b="1" i="1" dirty="0" smtClean="0"/>
              <a:t>kawasan perkotaan </a:t>
            </a:r>
            <a:r>
              <a:rPr lang="id-ID" i="1" dirty="0" smtClean="0"/>
              <a:t>yang terdiri atas sebuah kawasan perkotaan yang berdiri sendiri atau kawasan perkotaan inti dengan kawasan perkotaan sekitarnya yang saling memiliki </a:t>
            </a:r>
            <a:r>
              <a:rPr lang="id-ID" b="1" i="1" dirty="0" smtClean="0"/>
              <a:t>keterkaitan fungsional </a:t>
            </a:r>
            <a:r>
              <a:rPr lang="id-ID" i="1" dirty="0" smtClean="0"/>
              <a:t>yang dihubungkan dengan </a:t>
            </a:r>
            <a:r>
              <a:rPr lang="id-ID" b="1" i="1" dirty="0" smtClean="0"/>
              <a:t>sistem jaringan</a:t>
            </a:r>
            <a:r>
              <a:rPr lang="id-ID" i="1" dirty="0" smtClean="0"/>
              <a:t> prasarana wilayah yang </a:t>
            </a:r>
            <a:r>
              <a:rPr lang="id-ID" b="1" i="1" dirty="0" smtClean="0"/>
              <a:t>terintegrasi</a:t>
            </a:r>
            <a:r>
              <a:rPr lang="id-ID" i="1" dirty="0" smtClean="0"/>
              <a:t> dengan jumlah penduduk secara keseluruhan </a:t>
            </a:r>
            <a:r>
              <a:rPr lang="id-ID" b="1" i="1" dirty="0" smtClean="0"/>
              <a:t>sekurang – kurangnya 1.000.000 (satu juta) jiwa</a:t>
            </a:r>
            <a:r>
              <a:rPr lang="id-ID" i="1" dirty="0" smtClean="0"/>
              <a:t>”.</a:t>
            </a: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Status administratif: ....?</a:t>
            </a:r>
          </a:p>
          <a:p>
            <a:r>
              <a:rPr lang="id-ID" dirty="0" smtClean="0"/>
              <a:t>Jenis hubungan dengan bagian kawasan lainnya: ...?</a:t>
            </a:r>
          </a:p>
          <a:p>
            <a:r>
              <a:rPr lang="id-ID" dirty="0" smtClean="0"/>
              <a:t>Penghubung antar bagian kawasan:....?</a:t>
            </a:r>
          </a:p>
          <a:p>
            <a:r>
              <a:rPr lang="id-ID" dirty="0" smtClean="0"/>
              <a:t>Jumlah penduduk:...?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Fisik</a:t>
            </a:r>
          </a:p>
          <a:p>
            <a:pPr lvl="1"/>
            <a:r>
              <a:rPr lang="id-ID" dirty="0" smtClean="0"/>
              <a:t>Ekspansi perkotaan</a:t>
            </a:r>
          </a:p>
          <a:p>
            <a:pPr lvl="1"/>
            <a:r>
              <a:rPr lang="id-ID" dirty="0" smtClean="0"/>
              <a:t>Guna lahan</a:t>
            </a:r>
          </a:p>
          <a:p>
            <a:pPr lvl="1"/>
            <a:r>
              <a:rPr lang="id-ID" dirty="0" smtClean="0"/>
              <a:t>Prasarana dan sarana</a:t>
            </a:r>
          </a:p>
          <a:p>
            <a:pPr lvl="1"/>
            <a:r>
              <a:rPr lang="id-ID" dirty="0" smtClean="0"/>
              <a:t>Lingkungan</a:t>
            </a:r>
          </a:p>
          <a:p>
            <a:r>
              <a:rPr lang="id-ID" dirty="0" smtClean="0"/>
              <a:t>Sosial</a:t>
            </a:r>
          </a:p>
          <a:p>
            <a:pPr lvl="1"/>
            <a:r>
              <a:rPr lang="id-ID" dirty="0" smtClean="0"/>
              <a:t>Jumlah penduduk</a:t>
            </a:r>
          </a:p>
          <a:p>
            <a:pPr lvl="1"/>
            <a:r>
              <a:rPr lang="id-ID" dirty="0" smtClean="0"/>
              <a:t>Pekerjaan</a:t>
            </a:r>
          </a:p>
          <a:p>
            <a:r>
              <a:rPr lang="id-ID" dirty="0" smtClean="0"/>
              <a:t>Ekonomi</a:t>
            </a:r>
          </a:p>
          <a:p>
            <a:pPr lvl="1"/>
            <a:r>
              <a:rPr lang="id-ID" dirty="0" smtClean="0"/>
              <a:t>Basis ekonomi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 Metropolitan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Sistem perkotaan nasional</a:t>
            </a:r>
          </a:p>
          <a:p>
            <a:pPr lvl="1"/>
            <a:r>
              <a:rPr lang="id-ID" dirty="0" smtClean="0"/>
              <a:t>Mebidangro (Medan, Binjai, Deli Serdang, Karo)</a:t>
            </a:r>
          </a:p>
          <a:p>
            <a:pPr lvl="1"/>
            <a:r>
              <a:rPr lang="id-ID" dirty="0" smtClean="0"/>
              <a:t>Jabodetabek (Jakarta, Bogor, Depok, tangerang, Bekasi)</a:t>
            </a:r>
          </a:p>
          <a:p>
            <a:pPr lvl="1"/>
            <a:r>
              <a:rPr lang="id-ID" dirty="0" smtClean="0"/>
              <a:t>Bandung Raya</a:t>
            </a:r>
          </a:p>
          <a:p>
            <a:pPr lvl="1"/>
            <a:r>
              <a:rPr lang="id-ID" dirty="0" smtClean="0"/>
              <a:t>Kedungsempur (Semarang, Kendal, Demak, Unggaran, Purwodadi)</a:t>
            </a:r>
          </a:p>
          <a:p>
            <a:pPr lvl="1"/>
            <a:r>
              <a:rPr lang="id-ID" dirty="0" smtClean="0"/>
              <a:t>Gerbangkertosusila</a:t>
            </a:r>
          </a:p>
          <a:p>
            <a:pPr lvl="1"/>
            <a:r>
              <a:rPr lang="id-ID" dirty="0" smtClean="0"/>
              <a:t>Sarbagita (Denpasar, Gianyar, Tabanan)</a:t>
            </a:r>
          </a:p>
          <a:p>
            <a:pPr lvl="1"/>
            <a:r>
              <a:rPr lang="id-ID" dirty="0" smtClean="0"/>
              <a:t>Balikpapan, Tengarong, Samarinda, Bontang</a:t>
            </a:r>
          </a:p>
          <a:p>
            <a:pPr lvl="1"/>
            <a:r>
              <a:rPr lang="id-ID" dirty="0" smtClean="0"/>
              <a:t>Maminasa (Manado, BintungMakassar, Sungguminasa, Takalar, Maros)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103</TotalTime>
  <Words>294</Words>
  <Application>Microsoft Office PowerPoint</Application>
  <PresentationFormat>On-screen Show (4:3)</PresentationFormat>
  <Paragraphs>73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Pengantar Studio Perencanaan Wilayah</vt:lpstr>
      <vt:lpstr>Slide 2</vt:lpstr>
      <vt:lpstr>Outline Presentasi</vt:lpstr>
      <vt:lpstr>Definisi dalam Ekistics</vt:lpstr>
      <vt:lpstr>Definisi Umum</vt:lpstr>
      <vt:lpstr>Definisi menurut UU No.26 Tahun 2007</vt:lpstr>
      <vt:lpstr>Karakteristik</vt:lpstr>
      <vt:lpstr>Aspek</vt:lpstr>
      <vt:lpstr>Perkembangan Metropolitan</vt:lpstr>
      <vt:lpstr>Perencanaan Wilayah Metropolitan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Gede Budi S</dc:creator>
  <cp:lastModifiedBy>LENOVO</cp:lastModifiedBy>
  <cp:revision>10</cp:revision>
  <dcterms:created xsi:type="dcterms:W3CDTF">2010-02-21T14:21:17Z</dcterms:created>
  <dcterms:modified xsi:type="dcterms:W3CDTF">2010-05-26T07:48:34Z</dcterms:modified>
</cp:coreProperties>
</file>