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sldIdLst>
    <p:sldId id="256" r:id="rId2"/>
    <p:sldId id="257" r:id="rId3"/>
    <p:sldId id="258" r:id="rId4"/>
    <p:sldId id="259" r:id="rId5"/>
    <p:sldId id="267" r:id="rId6"/>
    <p:sldId id="260" r:id="rId7"/>
    <p:sldId id="269" r:id="rId8"/>
    <p:sldId id="270" r:id="rId9"/>
    <p:sldId id="271" r:id="rId10"/>
    <p:sldId id="272" r:id="rId11"/>
    <p:sldId id="273" r:id="rId12"/>
    <p:sldId id="274" r:id="rId13"/>
    <p:sldId id="275" r:id="rId14"/>
    <p:sldId id="278" r:id="rId15"/>
    <p:sldId id="280" r:id="rId16"/>
    <p:sldId id="282" r:id="rId17"/>
    <p:sldId id="281" r:id="rId18"/>
    <p:sldId id="283" r:id="rId19"/>
    <p:sldId id="284" r:id="rId20"/>
    <p:sldId id="276" r:id="rId21"/>
    <p:sldId id="285" r:id="rId22"/>
    <p:sldId id="287" r:id="rId23"/>
    <p:sldId id="288" r:id="rId24"/>
    <p:sldId id="286" r:id="rId25"/>
    <p:sldId id="289" r:id="rId26"/>
    <p:sldId id="311" r:id="rId27"/>
    <p:sldId id="312" r:id="rId28"/>
    <p:sldId id="279" r:id="rId29"/>
    <p:sldId id="291" r:id="rId30"/>
    <p:sldId id="292" r:id="rId31"/>
    <p:sldId id="293" r:id="rId32"/>
    <p:sldId id="294" r:id="rId33"/>
    <p:sldId id="295" r:id="rId34"/>
    <p:sldId id="298" r:id="rId35"/>
    <p:sldId id="299" r:id="rId36"/>
    <p:sldId id="300" r:id="rId37"/>
    <p:sldId id="301" r:id="rId38"/>
    <p:sldId id="302" r:id="rId39"/>
    <p:sldId id="297" r:id="rId40"/>
    <p:sldId id="303" r:id="rId41"/>
    <p:sldId id="304" r:id="rId42"/>
    <p:sldId id="305" r:id="rId43"/>
    <p:sldId id="306" r:id="rId44"/>
    <p:sldId id="307" r:id="rId45"/>
    <p:sldId id="310"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5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17" autoAdjust="0"/>
  </p:normalViewPr>
  <p:slideViewPr>
    <p:cSldViewPr>
      <p:cViewPr varScale="1">
        <p:scale>
          <a:sx n="48" d="100"/>
          <a:sy n="48" d="100"/>
        </p:scale>
        <p:origin x="-11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E77CBAE-018D-4266-ADAC-055CB8BED04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178E846-7652-4E79-A909-40944A4E47B9}" type="slidenum">
              <a:rPr lang="en-US"/>
              <a:pPr/>
              <a:t>32</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Dsfasdf asdf asdf asdfasdfasdfasdfasdfasdf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921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92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44053A1D-B0E2-4D27-A811-F1E9DAC2038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536107-C660-42E6-B5A7-06CAD741FF99}"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926A9B-1969-40AA-9BA8-0405B91455D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AA3213-7F94-48B4-A8B9-95CC91DB8722}"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97E57E-D6C6-45F4-A089-EF53BBFE8106}"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74E534-831A-468E-97D4-54BE4DF5DA15}"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7BE5872-6E1F-47AD-A49F-74AD4F042B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E9B4532-B9A0-412E-8052-3C2660AD62CA}"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D54DAD8-C8FC-4027-8376-0F5321F9634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13A1D8C-EF24-42F4-8DFC-2287DCAFD549}"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A67A51B-3276-4896-9BA9-458C205F1C87}"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endParaRPr lang="en-US" altLang="en-US"/>
          </a:p>
        </p:txBody>
      </p:sp>
      <p:sp>
        <p:nvSpPr>
          <p:cNvPr id="81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pPr>
              <a:defRPr/>
            </a:pPr>
            <a:endParaRPr lang="en-US" altLang="en-US"/>
          </a:p>
        </p:txBody>
      </p:sp>
      <p:sp>
        <p:nvSpPr>
          <p:cNvPr id="81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pPr>
              <a:defRPr/>
            </a:pPr>
            <a:fld id="{0F4C53C6-FA54-496C-8291-626A257F33B6}" type="slidenum">
              <a:rPr lang="en-US" altLang="en-US"/>
              <a:pPr>
                <a:defRPr/>
              </a:pPr>
              <a:t>‹#›</a:t>
            </a:fld>
            <a:endParaRPr lang="en-US" altLang="en-US"/>
          </a:p>
        </p:txBody>
      </p:sp>
      <p:sp>
        <p:nvSpPr>
          <p:cNvPr id="81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82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BDE%20SQL%20Reference/mudzilla.com/help/sql/convetnion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BDE%20SQL%20Reference/mudzilla.com/help/sql/where.htm" TargetMode="External"/><Relationship Id="rId2" Type="http://schemas.openxmlformats.org/officeDocument/2006/relationships/hyperlink" Target="BDE%20SQL%20Reference/mudzilla.com/help/sql/convetnions.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BDE%20SQL%20Reference/mudzilla.com/help/sql/overview.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BDE%20SQL%20Reference.zip"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E:\Downloads\Web%20Grab\BDE%20SQL%20Reference\mudzilla.com\help\sql\where.htm" TargetMode="External"/><Relationship Id="rId2" Type="http://schemas.openxmlformats.org/officeDocument/2006/relationships/hyperlink" Target="file:///E:\Downloads\Web%20Grab\BDE%20SQL%20Reference\mudzilla.com\help\sql\from.htm" TargetMode="External"/><Relationship Id="rId1" Type="http://schemas.openxmlformats.org/officeDocument/2006/relationships/slideLayout" Target="../slideLayouts/slideLayout2.xml"/><Relationship Id="rId6" Type="http://schemas.openxmlformats.org/officeDocument/2006/relationships/hyperlink" Target="file:///E:\Downloads\Web%20Grab\BDE%20SQL%20Reference\mudzilla.com\help\sql\having.htm" TargetMode="External"/><Relationship Id="rId5" Type="http://schemas.openxmlformats.org/officeDocument/2006/relationships/hyperlink" Target="file:///E:\Downloads\Web%20Grab\BDE%20SQL%20Reference\mudzilla.com\help\sql\groupby.htm" TargetMode="External"/><Relationship Id="rId4" Type="http://schemas.openxmlformats.org/officeDocument/2006/relationships/hyperlink" Target="file:///E:\Downloads\Web%20Grab\BDE%20SQL%20Reference\mudzilla.com\help\sql\orderby.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600" smtClean="0"/>
              <a:t>SQL </a:t>
            </a:r>
            <a:r>
              <a:rPr lang="en-US" sz="4200" smtClean="0"/>
              <a:t>(Structured Query Language)</a:t>
            </a:r>
            <a:r>
              <a:rPr lang="en-US" sz="4600" smtClean="0"/>
              <a:t> </a:t>
            </a:r>
            <a:br>
              <a:rPr lang="en-US" sz="4600" smtClean="0"/>
            </a:br>
            <a:r>
              <a:rPr lang="en-US" sz="4600" smtClean="0"/>
              <a:t>Dengan Delphi</a:t>
            </a:r>
          </a:p>
        </p:txBody>
      </p:sp>
      <p:sp>
        <p:nvSpPr>
          <p:cNvPr id="3075" name="Rectangle 3"/>
          <p:cNvSpPr>
            <a:spLocks noGrp="1" noChangeArrowheads="1"/>
          </p:cNvSpPr>
          <p:nvPr>
            <p:ph type="subTitle" idx="1"/>
          </p:nvPr>
        </p:nvSpPr>
        <p:spPr/>
        <p:txBody>
          <a:bodyPr/>
          <a:lstStyle/>
          <a:p>
            <a:pPr eaLnBrk="1" hangingPunct="1"/>
            <a:r>
              <a:rPr lang="en-US" smtClean="0"/>
              <a:t>Oleh : Andri Heryandi, 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Contoh Perintah Select 1 tabel</a:t>
            </a:r>
          </a:p>
        </p:txBody>
      </p:sp>
      <p:sp>
        <p:nvSpPr>
          <p:cNvPr id="12291" name="Rectangle 3"/>
          <p:cNvSpPr>
            <a:spLocks noGrp="1" noChangeArrowheads="1"/>
          </p:cNvSpPr>
          <p:nvPr>
            <p:ph type="body" idx="1"/>
          </p:nvPr>
        </p:nvSpPr>
        <p:spPr/>
        <p:txBody>
          <a:bodyPr/>
          <a:lstStyle/>
          <a:p>
            <a:pPr eaLnBrk="1" hangingPunct="1">
              <a:lnSpc>
                <a:spcPct val="90000"/>
              </a:lnSpc>
            </a:pPr>
            <a:r>
              <a:rPr lang="en-US" sz="2600" smtClean="0"/>
              <a:t>select upper(FirstName), lower(LastName), SubString(FirstName from 1 for 3)as Tiga_Huruf_Pertama from Employee</a:t>
            </a:r>
          </a:p>
          <a:p>
            <a:pPr lvl="1" eaLnBrk="1" hangingPunct="1">
              <a:lnSpc>
                <a:spcPct val="90000"/>
              </a:lnSpc>
            </a:pPr>
            <a:r>
              <a:rPr lang="en-US" sz="2200" smtClean="0"/>
              <a:t>Tampilkan FirstName dalam bentuk kapital, Lastname dalam bentuk huruf kecil dan 3 Huruf pertama dari nama depan. </a:t>
            </a:r>
          </a:p>
          <a:p>
            <a:pPr eaLnBrk="1" hangingPunct="1">
              <a:lnSpc>
                <a:spcPct val="90000"/>
              </a:lnSpc>
            </a:pPr>
            <a:r>
              <a:rPr lang="en-US" sz="2600" smtClean="0"/>
              <a:t>select * from vendors where Fax is null</a:t>
            </a:r>
          </a:p>
          <a:p>
            <a:pPr lvl="1" eaLnBrk="1" hangingPunct="1">
              <a:lnSpc>
                <a:spcPct val="90000"/>
              </a:lnSpc>
            </a:pPr>
            <a:r>
              <a:rPr lang="en-US" sz="2200" smtClean="0"/>
              <a:t>Tampilkan semua field dari tabel vendors yang field Fax belum diisi (yang kosong/is null). </a:t>
            </a:r>
          </a:p>
          <a:p>
            <a:pPr eaLnBrk="1" hangingPunct="1">
              <a:lnSpc>
                <a:spcPct val="90000"/>
              </a:lnSpc>
            </a:pPr>
            <a:r>
              <a:rPr lang="en-US" sz="2600" smtClean="0"/>
              <a:t>select * from vendors where Fax is not null</a:t>
            </a:r>
          </a:p>
          <a:p>
            <a:pPr lvl="1" eaLnBrk="1" hangingPunct="1">
              <a:lnSpc>
                <a:spcPct val="90000"/>
              </a:lnSpc>
            </a:pPr>
            <a:r>
              <a:rPr lang="en-US" sz="2200" smtClean="0"/>
              <a:t>Tampilkan semua field dari tabel vendors yang field Fax telah diisi (is not null)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Contoh Perintah Select 1 tabel</a:t>
            </a:r>
          </a:p>
        </p:txBody>
      </p:sp>
      <p:sp>
        <p:nvSpPr>
          <p:cNvPr id="13315" name="Rectangle 3"/>
          <p:cNvSpPr>
            <a:spLocks noGrp="1" noChangeArrowheads="1"/>
          </p:cNvSpPr>
          <p:nvPr>
            <p:ph type="body" idx="1"/>
          </p:nvPr>
        </p:nvSpPr>
        <p:spPr/>
        <p:txBody>
          <a:bodyPr/>
          <a:lstStyle/>
          <a:p>
            <a:pPr eaLnBrk="1" hangingPunct="1">
              <a:lnSpc>
                <a:spcPct val="80000"/>
              </a:lnSpc>
            </a:pPr>
            <a:r>
              <a:rPr lang="en-US" sz="1900" smtClean="0"/>
              <a:t>select OrderNo from Orders where Extract(Year from Saledate)=1988 and Extract(MONTH from Saledate)=5</a:t>
            </a:r>
          </a:p>
          <a:p>
            <a:pPr lvl="1" eaLnBrk="1" hangingPunct="1">
              <a:lnSpc>
                <a:spcPct val="80000"/>
              </a:lnSpc>
            </a:pPr>
            <a:r>
              <a:rPr lang="en-US" sz="1700" smtClean="0"/>
              <a:t>Tampilkan hanya field OrderNo dari tabel Orders yang tahun dari field SaleDate (Year from Saledate) adalah 1988 dan bulan dari field Saledate (month from Saledate) adalah 5 (mei). </a:t>
            </a:r>
          </a:p>
          <a:p>
            <a:pPr eaLnBrk="1" hangingPunct="1">
              <a:lnSpc>
                <a:spcPct val="80000"/>
              </a:lnSpc>
            </a:pPr>
            <a:r>
              <a:rPr lang="en-US" sz="1900" smtClean="0"/>
              <a:t>select OrderNo,saledate from Orders where Extract(Year from Saledate)=1988 and (Extract(month from saledate)=4 or extract(month from saledate)=8)</a:t>
            </a:r>
          </a:p>
          <a:p>
            <a:pPr lvl="1" eaLnBrk="1" hangingPunct="1">
              <a:lnSpc>
                <a:spcPct val="80000"/>
              </a:lnSpc>
            </a:pPr>
            <a:r>
              <a:rPr lang="en-US" sz="1700" smtClean="0"/>
              <a:t>Tampilkan field OrderNo dan Saledate dari tabel Orders yang tahun dari field SaleDate (Year from Saledate) adalah 1988 dan bulan dari field Saledate (month from Saledate) adalah 4 (april) atau 8 (agustus). </a:t>
            </a:r>
          </a:p>
          <a:p>
            <a:pPr eaLnBrk="1" hangingPunct="1">
              <a:lnSpc>
                <a:spcPct val="80000"/>
              </a:lnSpc>
            </a:pPr>
            <a:r>
              <a:rPr lang="en-US" sz="1900" smtClean="0"/>
              <a:t>select * from employee where salary between 10000 and 40000</a:t>
            </a:r>
          </a:p>
          <a:p>
            <a:pPr lvl="1" eaLnBrk="1" hangingPunct="1">
              <a:lnSpc>
                <a:spcPct val="80000"/>
              </a:lnSpc>
            </a:pPr>
            <a:r>
              <a:rPr lang="en-US" sz="1700" smtClean="0"/>
              <a:t>Tampilkan semua field dari tabel employee yang salarynya antara 10000 - 40000</a:t>
            </a:r>
          </a:p>
          <a:p>
            <a:pPr eaLnBrk="1" hangingPunct="1">
              <a:lnSpc>
                <a:spcPct val="80000"/>
              </a:lnSpc>
            </a:pPr>
            <a:r>
              <a:rPr lang="en-US" sz="1900" smtClean="0"/>
              <a:t>select * from employee where salary not between 10000 and 40000</a:t>
            </a:r>
          </a:p>
          <a:p>
            <a:pPr lvl="1" eaLnBrk="1" hangingPunct="1">
              <a:lnSpc>
                <a:spcPct val="80000"/>
              </a:lnSpc>
            </a:pPr>
            <a:r>
              <a:rPr lang="en-US" sz="1700" smtClean="0"/>
              <a:t>Tampilkan semua field dari tabel employee yang salarynya diluar (not between) antara 10000 - 40000</a:t>
            </a:r>
          </a:p>
          <a:p>
            <a:pPr eaLnBrk="1" hangingPunct="1">
              <a:lnSpc>
                <a:spcPct val="80000"/>
              </a:lnSpc>
            </a:pPr>
            <a:endParaRPr lang="en-US" sz="19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Contoh Perintah Select 1 tabel</a:t>
            </a:r>
          </a:p>
        </p:txBody>
      </p:sp>
      <p:sp>
        <p:nvSpPr>
          <p:cNvPr id="14339" name="Rectangle 3"/>
          <p:cNvSpPr>
            <a:spLocks noGrp="1" noChangeArrowheads="1"/>
          </p:cNvSpPr>
          <p:nvPr>
            <p:ph type="body" idx="1"/>
          </p:nvPr>
        </p:nvSpPr>
        <p:spPr/>
        <p:txBody>
          <a:bodyPr/>
          <a:lstStyle/>
          <a:p>
            <a:pPr eaLnBrk="1" hangingPunct="1">
              <a:lnSpc>
                <a:spcPct val="80000"/>
              </a:lnSpc>
            </a:pPr>
            <a:r>
              <a:rPr lang="en-US" sz="2600" smtClean="0"/>
              <a:t>select * from parts where VendorNo in (3511,2014,7382)</a:t>
            </a:r>
          </a:p>
          <a:p>
            <a:pPr lvl="1" eaLnBrk="1" hangingPunct="1">
              <a:lnSpc>
                <a:spcPct val="80000"/>
              </a:lnSpc>
            </a:pPr>
            <a:r>
              <a:rPr lang="en-US" sz="2200" smtClean="0"/>
              <a:t>Tampilkan semua field dari tabel parts yang vendorNo ada dalam himpunan (3511,2014,7382)</a:t>
            </a:r>
          </a:p>
          <a:p>
            <a:pPr eaLnBrk="1" hangingPunct="1">
              <a:lnSpc>
                <a:spcPct val="80000"/>
              </a:lnSpc>
            </a:pPr>
            <a:r>
              <a:rPr lang="en-US" sz="2600" smtClean="0"/>
              <a:t>select * from parts where VendorNo not in (3511,2014,7382)</a:t>
            </a:r>
          </a:p>
          <a:p>
            <a:pPr lvl="1" eaLnBrk="1" hangingPunct="1">
              <a:lnSpc>
                <a:spcPct val="80000"/>
              </a:lnSpc>
            </a:pPr>
            <a:r>
              <a:rPr lang="en-US" sz="2200" smtClean="0"/>
              <a:t>Tampilkan semua field dari tabel parts yang vendorNo tidak ada dalam himpunan (3511,2014,7382)</a:t>
            </a:r>
          </a:p>
          <a:p>
            <a:pPr eaLnBrk="1" hangingPunct="1">
              <a:lnSpc>
                <a:spcPct val="80000"/>
              </a:lnSpc>
            </a:pPr>
            <a:r>
              <a:rPr lang="en-US" sz="2600" smtClean="0"/>
              <a:t>select * from employee where salary=(select max(salary)from employee)</a:t>
            </a:r>
          </a:p>
          <a:p>
            <a:pPr lvl="1" eaLnBrk="1" hangingPunct="1">
              <a:lnSpc>
                <a:spcPct val="80000"/>
              </a:lnSpc>
            </a:pPr>
            <a:r>
              <a:rPr lang="en-US" sz="2200" smtClean="0"/>
              <a:t>Tampilkan semua field dari tabel employee yang salarynya sama dengan salary paling besar [max(salary)] dari tabel employee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800" smtClean="0"/>
              <a:t>Contoh Perintah Select 1 tabel dengan Fungsi Agregasi</a:t>
            </a:r>
          </a:p>
        </p:txBody>
      </p:sp>
      <p:sp>
        <p:nvSpPr>
          <p:cNvPr id="15363" name="Rectangle 3"/>
          <p:cNvSpPr>
            <a:spLocks noGrp="1" noChangeArrowheads="1"/>
          </p:cNvSpPr>
          <p:nvPr>
            <p:ph type="body" idx="1"/>
          </p:nvPr>
        </p:nvSpPr>
        <p:spPr>
          <a:xfrm>
            <a:off x="457200" y="1600200"/>
            <a:ext cx="8229600" cy="4724400"/>
          </a:xfrm>
        </p:spPr>
        <p:txBody>
          <a:bodyPr/>
          <a:lstStyle/>
          <a:p>
            <a:pPr eaLnBrk="1" hangingPunct="1">
              <a:lnSpc>
                <a:spcPct val="80000"/>
              </a:lnSpc>
            </a:pPr>
            <a:r>
              <a:rPr lang="en-US" sz="2100" smtClean="0"/>
              <a:t>Select VendorNo,Count(*) from Parts group by VendorNo</a:t>
            </a:r>
          </a:p>
          <a:p>
            <a:pPr lvl="1" eaLnBrk="1" hangingPunct="1">
              <a:lnSpc>
                <a:spcPct val="80000"/>
              </a:lnSpc>
            </a:pPr>
            <a:r>
              <a:rPr lang="en-US" sz="2000" smtClean="0"/>
              <a:t>Perintah di atas berguna untuk menampilkan banyak record barang (Count(*)) yang ada di tabel Parts dimana pengelompokkan datanya (group by) didasarkan pada field VendorNo</a:t>
            </a:r>
          </a:p>
          <a:p>
            <a:pPr eaLnBrk="1" hangingPunct="1">
              <a:lnSpc>
                <a:spcPct val="80000"/>
              </a:lnSpc>
            </a:pPr>
            <a:r>
              <a:rPr lang="en-US" sz="2100" smtClean="0"/>
              <a:t>select PaymentMethod, Sum(AmountPaid) as Total, Count(*) as Banyak_Record from Orders group by PaymentMethod order by Total</a:t>
            </a:r>
          </a:p>
          <a:p>
            <a:pPr lvl="1" eaLnBrk="1" hangingPunct="1">
              <a:lnSpc>
                <a:spcPct val="80000"/>
              </a:lnSpc>
            </a:pPr>
            <a:r>
              <a:rPr lang="en-US" sz="2000" smtClean="0"/>
              <a:t>Tampilkan jumlah field AmountPaid dan Banyak_Recordnya yang berasal dari tabel Order dimana data dikelompokkan/digroupkan berdasarkan field PaymentMethod dan diurutkan berdasarkan Total (Sum(AmountPaid)).</a:t>
            </a:r>
          </a:p>
          <a:p>
            <a:pPr eaLnBrk="1" hangingPunct="1">
              <a:lnSpc>
                <a:spcPct val="80000"/>
              </a:lnSpc>
            </a:pPr>
            <a:r>
              <a:rPr lang="en-US" sz="2100" smtClean="0"/>
              <a:t>select State,City,count(*) as Banyak_Vendor from vendors group by State,City</a:t>
            </a:r>
          </a:p>
          <a:p>
            <a:pPr lvl="1" eaLnBrk="1" hangingPunct="1">
              <a:lnSpc>
                <a:spcPct val="80000"/>
              </a:lnSpc>
            </a:pPr>
            <a:r>
              <a:rPr lang="en-US" sz="2000" smtClean="0"/>
              <a:t>Tampilkan State, City dan Banyak_Vendor dari tabel Vendors dimana data dikelompokkan berdasarkan State, disubkelompokkan lagi berdasarkan City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Perintah Insert (Menambahkan Data)</a:t>
            </a:r>
          </a:p>
        </p:txBody>
      </p:sp>
      <p:sp>
        <p:nvSpPr>
          <p:cNvPr id="16387" name="Rectangle 3"/>
          <p:cNvSpPr>
            <a:spLocks noGrp="1" noChangeArrowheads="1"/>
          </p:cNvSpPr>
          <p:nvPr>
            <p:ph type="body" idx="1"/>
          </p:nvPr>
        </p:nvSpPr>
        <p:spPr/>
        <p:txBody>
          <a:bodyPr/>
          <a:lstStyle/>
          <a:p>
            <a:pPr eaLnBrk="1" hangingPunct="1">
              <a:lnSpc>
                <a:spcPct val="80000"/>
              </a:lnSpc>
            </a:pPr>
            <a:r>
              <a:rPr lang="en-US" sz="3100" smtClean="0"/>
              <a:t>INSERT digunakan untuk menambah data baru ke suatu tabel.</a:t>
            </a:r>
          </a:p>
          <a:p>
            <a:pPr eaLnBrk="1" hangingPunct="1">
              <a:lnSpc>
                <a:spcPct val="80000"/>
              </a:lnSpc>
            </a:pPr>
            <a:r>
              <a:rPr lang="en-US" sz="3100" smtClean="0"/>
              <a:t>Struktur dasar perintah INSERT adalah :</a:t>
            </a:r>
          </a:p>
          <a:p>
            <a:pPr eaLnBrk="1" hangingPunct="1">
              <a:lnSpc>
                <a:spcPct val="80000"/>
              </a:lnSpc>
              <a:buFont typeface="Wingdings" pitchFamily="2" charset="2"/>
              <a:buNone/>
            </a:pPr>
            <a:r>
              <a:rPr lang="en-US" sz="3100" smtClean="0"/>
              <a:t>	</a:t>
            </a:r>
          </a:p>
          <a:p>
            <a:pPr eaLnBrk="1" hangingPunct="1">
              <a:lnSpc>
                <a:spcPct val="80000"/>
              </a:lnSpc>
              <a:buFont typeface="Wingdings" pitchFamily="2" charset="2"/>
              <a:buNone/>
            </a:pPr>
            <a:r>
              <a:rPr lang="en-US" sz="2600" smtClean="0"/>
              <a:t>	INSERT INTO </a:t>
            </a:r>
            <a:r>
              <a:rPr lang="en-US" sz="2600" smtClean="0">
                <a:hlinkClick r:id="rId2" action="ppaction://hlinkfile"/>
              </a:rPr>
              <a:t>nama_tabel</a:t>
            </a:r>
            <a:r>
              <a:rPr lang="en-US" sz="2600" smtClean="0"/>
              <a:t> [(daftar_field)] </a:t>
            </a:r>
          </a:p>
          <a:p>
            <a:pPr eaLnBrk="1" hangingPunct="1">
              <a:lnSpc>
                <a:spcPct val="80000"/>
              </a:lnSpc>
              <a:buFont typeface="Wingdings" pitchFamily="2" charset="2"/>
              <a:buNone/>
            </a:pPr>
            <a:r>
              <a:rPr lang="en-US" sz="2600" smtClean="0"/>
              <a:t>		VALUES (daftar_isi_field)</a:t>
            </a:r>
            <a:r>
              <a:rPr lang="en-US" sz="2000" smtClean="0"/>
              <a:t>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a:t>
            </a:r>
            <a:r>
              <a:rPr lang="en-US" sz="2000" b="1" smtClean="0">
                <a:solidFill>
                  <a:srgbClr val="FF0505"/>
                </a:solidFill>
              </a:rPr>
              <a:t>Catatan :</a:t>
            </a:r>
            <a:r>
              <a:rPr lang="en-US" sz="2000" smtClean="0"/>
              <a:t> Perintah yang diapit [ ] boleh tidak dicantumkan (tidak wajib ada)</a:t>
            </a:r>
          </a:p>
          <a:p>
            <a:pPr eaLnBrk="1" hangingPunct="1">
              <a:lnSpc>
                <a:spcPct val="80000"/>
              </a:lnSpc>
              <a:buFont typeface="Wingdings" pitchFamily="2" charset="2"/>
              <a:buNone/>
            </a:pPr>
            <a:r>
              <a:rPr lang="en-US" sz="2000" smtClean="0"/>
              <a:t>	Daftar field hanya wajib disertakan ketika ingin menyisipkan data tidak sesuai dengan urutan struktur field, atau hanya ingin mengisi beberapa field saja (tidak semuanya)	</a:t>
            </a:r>
          </a:p>
          <a:p>
            <a:pPr eaLnBrk="1" hangingPunct="1">
              <a:lnSpc>
                <a:spcPct val="80000"/>
              </a:lnSpc>
              <a:buFont typeface="Wingdings" pitchFamily="2" charset="2"/>
              <a:buNone/>
            </a:pPr>
            <a:endParaRPr lang="en-US" sz="31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Perintah Insert (Menambahkan Data)</a:t>
            </a:r>
          </a:p>
        </p:txBody>
      </p:sp>
      <p:sp>
        <p:nvSpPr>
          <p:cNvPr id="17411" name="Rectangle 3"/>
          <p:cNvSpPr>
            <a:spLocks noGrp="1" noChangeArrowheads="1"/>
          </p:cNvSpPr>
          <p:nvPr>
            <p:ph type="body" idx="1"/>
          </p:nvPr>
        </p:nvSpPr>
        <p:spPr/>
        <p:txBody>
          <a:bodyPr/>
          <a:lstStyle/>
          <a:p>
            <a:pPr eaLnBrk="1" hangingPunct="1">
              <a:lnSpc>
                <a:spcPct val="90000"/>
              </a:lnSpc>
            </a:pPr>
            <a:r>
              <a:rPr lang="en-US" sz="2600" smtClean="0"/>
              <a:t>insert into Parts values(9999,3511,'Aqua Gelas',10,35,1235,2500)</a:t>
            </a:r>
          </a:p>
          <a:p>
            <a:pPr lvl="1" eaLnBrk="1" hangingPunct="1">
              <a:lnSpc>
                <a:spcPct val="90000"/>
              </a:lnSpc>
            </a:pPr>
            <a:r>
              <a:rPr lang="en-US" sz="2200" smtClean="0"/>
              <a:t>Sisipkan record baru ke tabel Parts dimana PartNo=9999, VendorNo=3511, Description=‘Aqua Gelas’,OnHand=10, OnOrder=35, Cost=1235 dan ListPrice=2500. Perhatikan bahwa urutan pengisian nilai sesuai dengan urutan struktur field</a:t>
            </a:r>
          </a:p>
          <a:p>
            <a:pPr eaLnBrk="1" hangingPunct="1">
              <a:lnSpc>
                <a:spcPct val="90000"/>
              </a:lnSpc>
            </a:pPr>
            <a:r>
              <a:rPr lang="en-US" sz="2600" smtClean="0"/>
              <a:t>insert into Parts(VendorNo, PartNo, Description) values(2674,9998,'Nokia 6120 Classic')</a:t>
            </a:r>
          </a:p>
          <a:p>
            <a:pPr lvl="1" eaLnBrk="1" hangingPunct="1">
              <a:lnSpc>
                <a:spcPct val="90000"/>
              </a:lnSpc>
            </a:pPr>
            <a:r>
              <a:rPr lang="en-US" sz="2200" smtClean="0"/>
              <a:t>Sisipkan record baru hanya pada 3 field saja yaitu VendorNo=2674, PartNo=9998, Description=‘Nokia 6120 Classic’. Urutan di bagian value harus sesuai dengan urutan daftar field.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Perintah Update (Mengedit Data)</a:t>
            </a:r>
          </a:p>
        </p:txBody>
      </p:sp>
      <p:sp>
        <p:nvSpPr>
          <p:cNvPr id="18435" name="Rectangle 3"/>
          <p:cNvSpPr>
            <a:spLocks noGrp="1" noChangeArrowheads="1"/>
          </p:cNvSpPr>
          <p:nvPr>
            <p:ph type="body" idx="1"/>
          </p:nvPr>
        </p:nvSpPr>
        <p:spPr/>
        <p:txBody>
          <a:bodyPr/>
          <a:lstStyle/>
          <a:p>
            <a:pPr eaLnBrk="1" hangingPunct="1">
              <a:lnSpc>
                <a:spcPct val="90000"/>
              </a:lnSpc>
            </a:pPr>
            <a:r>
              <a:rPr lang="en-US" sz="2600" smtClean="0"/>
              <a:t>UPDATE digunakan untuk mengupdate data/record yang ada di suatu tabel.</a:t>
            </a:r>
          </a:p>
          <a:p>
            <a:pPr eaLnBrk="1" hangingPunct="1">
              <a:lnSpc>
                <a:spcPct val="90000"/>
              </a:lnSpc>
            </a:pPr>
            <a:r>
              <a:rPr lang="en-US" sz="2600" smtClean="0"/>
              <a:t>Struktur dasar perintah UPDATE adalah :</a:t>
            </a:r>
          </a:p>
          <a:p>
            <a:pPr eaLnBrk="1" hangingPunct="1">
              <a:lnSpc>
                <a:spcPct val="90000"/>
              </a:lnSpc>
              <a:buFont typeface="Wingdings" pitchFamily="2" charset="2"/>
              <a:buNone/>
            </a:pPr>
            <a:r>
              <a:rPr lang="en-US" sz="2600" smtClean="0"/>
              <a:t>	</a:t>
            </a:r>
          </a:p>
          <a:p>
            <a:pPr eaLnBrk="1" hangingPunct="1">
              <a:lnSpc>
                <a:spcPct val="90000"/>
              </a:lnSpc>
              <a:buFont typeface="Wingdings" pitchFamily="2" charset="2"/>
              <a:buNone/>
            </a:pPr>
            <a:r>
              <a:rPr lang="en-US" sz="2100" smtClean="0"/>
              <a:t>	UPDATE </a:t>
            </a:r>
            <a:r>
              <a:rPr lang="en-US" sz="2100" smtClean="0">
                <a:hlinkClick r:id="rId2" action="ppaction://hlinkfile"/>
              </a:rPr>
              <a:t>nama_tabel</a:t>
            </a:r>
            <a:r>
              <a:rPr lang="en-US" sz="2100" smtClean="0"/>
              <a:t> SET nama_field = nilai_baru</a:t>
            </a:r>
            <a:br>
              <a:rPr lang="en-US" sz="2100" smtClean="0"/>
            </a:br>
            <a:r>
              <a:rPr lang="en-US" sz="2100" smtClean="0"/>
              <a:t>   [, nama_field = nilai_baru...]</a:t>
            </a:r>
            <a:br>
              <a:rPr lang="en-US" sz="2100" smtClean="0"/>
            </a:br>
            <a:r>
              <a:rPr lang="en-US" sz="2100" smtClean="0"/>
              <a:t>   [</a:t>
            </a:r>
            <a:r>
              <a:rPr lang="en-US" sz="2100" smtClean="0">
                <a:hlinkClick r:id="rId3" action="ppaction://hlinkfile"/>
              </a:rPr>
              <a:t>WHERE</a:t>
            </a:r>
            <a:r>
              <a:rPr lang="en-US" sz="2100" smtClean="0"/>
              <a:t> kriteria_record_yang_akan_diupdate]</a:t>
            </a:r>
            <a:r>
              <a:rPr lang="en-US" sz="1800" smtClean="0"/>
              <a:t>	</a:t>
            </a:r>
          </a:p>
          <a:p>
            <a:pPr eaLnBrk="1" hangingPunct="1">
              <a:lnSpc>
                <a:spcPct val="90000"/>
              </a:lnSpc>
              <a:buFont typeface="Wingdings" pitchFamily="2" charset="2"/>
              <a:buNone/>
            </a:pPr>
            <a:endParaRPr lang="en-US" sz="1800" smtClean="0"/>
          </a:p>
          <a:p>
            <a:pPr eaLnBrk="1" hangingPunct="1">
              <a:lnSpc>
                <a:spcPct val="90000"/>
              </a:lnSpc>
              <a:buFont typeface="Wingdings" pitchFamily="2" charset="2"/>
              <a:buNone/>
            </a:pPr>
            <a:r>
              <a:rPr lang="en-US" sz="1800" smtClean="0"/>
              <a:t>	</a:t>
            </a:r>
            <a:r>
              <a:rPr lang="en-US" sz="1800" b="1" smtClean="0">
                <a:solidFill>
                  <a:srgbClr val="FF0505"/>
                </a:solidFill>
              </a:rPr>
              <a:t>Catatan :</a:t>
            </a:r>
            <a:r>
              <a:rPr lang="en-US" sz="1800" smtClean="0"/>
              <a:t> Perintah yang diapit [ ] boleh tidak dicantumkan (tidak wajib ada). Diperbolehkan untuk mengupdate data lebih dari 1 field dalam sebuah query. Perintah where hanya dilakukan jika anda ingin mengupdate record tertentu saja. Jika perintah where tidak dibuat, maka semua record akan berubah sesuai dengan perubahannya</a:t>
            </a:r>
          </a:p>
          <a:p>
            <a:pPr eaLnBrk="1" hangingPunct="1">
              <a:lnSpc>
                <a:spcPct val="90000"/>
              </a:lnSpc>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Perintah Update (Mengedit Data)</a:t>
            </a:r>
          </a:p>
        </p:txBody>
      </p:sp>
      <p:sp>
        <p:nvSpPr>
          <p:cNvPr id="19459" name="Rectangle 3"/>
          <p:cNvSpPr>
            <a:spLocks noGrp="1" noChangeArrowheads="1"/>
          </p:cNvSpPr>
          <p:nvPr>
            <p:ph type="body" idx="1"/>
          </p:nvPr>
        </p:nvSpPr>
        <p:spPr/>
        <p:txBody>
          <a:bodyPr/>
          <a:lstStyle/>
          <a:p>
            <a:pPr eaLnBrk="1" hangingPunct="1">
              <a:lnSpc>
                <a:spcPct val="90000"/>
              </a:lnSpc>
            </a:pPr>
            <a:r>
              <a:rPr lang="en-US" sz="2100" smtClean="0"/>
              <a:t>update customer set state=Upper(state), Country=lower(country)</a:t>
            </a:r>
          </a:p>
          <a:p>
            <a:pPr lvl="1" eaLnBrk="1" hangingPunct="1">
              <a:lnSpc>
                <a:spcPct val="90000"/>
              </a:lnSpc>
            </a:pPr>
            <a:r>
              <a:rPr lang="en-US" sz="2000" smtClean="0"/>
              <a:t>Update tabel customer, isi field state dengan isi field state yang sudah dikapitalkan, isi field country dengan field country yang sudah dihurufkecilkan. Dikarenakan tidak ada perintah where maka perubahan dilakukan ke semua record.</a:t>
            </a:r>
          </a:p>
          <a:p>
            <a:pPr eaLnBrk="1" hangingPunct="1">
              <a:lnSpc>
                <a:spcPct val="90000"/>
              </a:lnSpc>
            </a:pPr>
            <a:r>
              <a:rPr lang="en-US" sz="2100" smtClean="0"/>
              <a:t>update parts set Onhand=100, onorder=0, cost=250000, listprice=400000 where PartNo=9998</a:t>
            </a:r>
          </a:p>
          <a:p>
            <a:pPr lvl="1" eaLnBrk="1" hangingPunct="1">
              <a:lnSpc>
                <a:spcPct val="90000"/>
              </a:lnSpc>
            </a:pPr>
            <a:r>
              <a:rPr lang="en-US" sz="2000" smtClean="0"/>
              <a:t>Update tabel parts, update field Onhand, OnOrder, Cost, dan ListPrice pada record yang PartNo-nya adalah 9998</a:t>
            </a:r>
          </a:p>
          <a:p>
            <a:pPr eaLnBrk="1" hangingPunct="1">
              <a:lnSpc>
                <a:spcPct val="90000"/>
              </a:lnSpc>
            </a:pPr>
            <a:r>
              <a:rPr lang="en-US" sz="2100" smtClean="0"/>
              <a:t>update parts set OnOrder=OnOrder+5 where VendorNo=3511</a:t>
            </a:r>
          </a:p>
          <a:p>
            <a:pPr lvl="1" eaLnBrk="1" hangingPunct="1">
              <a:lnSpc>
                <a:spcPct val="90000"/>
              </a:lnSpc>
            </a:pPr>
            <a:r>
              <a:rPr lang="en-US" sz="2000" smtClean="0"/>
              <a:t>Update tabel Parts isi tambah field OnOrder dengan 5 Part yang dibeli dari VendorNo 3511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Perintah Delete (Menghapus Data)</a:t>
            </a:r>
          </a:p>
        </p:txBody>
      </p:sp>
      <p:sp>
        <p:nvSpPr>
          <p:cNvPr id="20483" name="Rectangle 3"/>
          <p:cNvSpPr>
            <a:spLocks noGrp="1" noChangeArrowheads="1"/>
          </p:cNvSpPr>
          <p:nvPr>
            <p:ph type="body" idx="1"/>
          </p:nvPr>
        </p:nvSpPr>
        <p:spPr/>
        <p:txBody>
          <a:bodyPr/>
          <a:lstStyle/>
          <a:p>
            <a:pPr eaLnBrk="1" hangingPunct="1">
              <a:lnSpc>
                <a:spcPct val="80000"/>
              </a:lnSpc>
            </a:pPr>
            <a:r>
              <a:rPr lang="en-US" sz="3100" smtClean="0"/>
              <a:t>DELETE digunakan untuk menghapus data/record yang ada di suatu tabel.</a:t>
            </a:r>
          </a:p>
          <a:p>
            <a:pPr eaLnBrk="1" hangingPunct="1">
              <a:lnSpc>
                <a:spcPct val="80000"/>
              </a:lnSpc>
            </a:pPr>
            <a:r>
              <a:rPr lang="en-US" sz="3100" smtClean="0"/>
              <a:t>Struktur dasar perintah DELETE adalah :</a:t>
            </a:r>
          </a:p>
          <a:p>
            <a:pPr eaLnBrk="1" hangingPunct="1">
              <a:lnSpc>
                <a:spcPct val="80000"/>
              </a:lnSpc>
              <a:buFont typeface="Wingdings" pitchFamily="2" charset="2"/>
              <a:buNone/>
            </a:pPr>
            <a:r>
              <a:rPr lang="en-US" sz="3100" smtClean="0"/>
              <a:t>	</a:t>
            </a:r>
          </a:p>
          <a:p>
            <a:pPr eaLnBrk="1" hangingPunct="1">
              <a:lnSpc>
                <a:spcPct val="80000"/>
              </a:lnSpc>
              <a:buFont typeface="Wingdings" pitchFamily="2" charset="2"/>
              <a:buNone/>
            </a:pPr>
            <a:r>
              <a:rPr lang="en-US" sz="2600" smtClean="0"/>
              <a:t>	DELETE FROM </a:t>
            </a:r>
            <a:r>
              <a:rPr lang="en-US" sz="2600" smtClean="0">
                <a:hlinkClick r:id="rId2" action="ppaction://hlinkfile"/>
              </a:rPr>
              <a:t>nama_table</a:t>
            </a:r>
            <a:r>
              <a:rPr lang="en-US" sz="2600" smtClean="0"/>
              <a:t> </a:t>
            </a:r>
          </a:p>
          <a:p>
            <a:pPr eaLnBrk="1" hangingPunct="1">
              <a:lnSpc>
                <a:spcPct val="80000"/>
              </a:lnSpc>
              <a:buFont typeface="Wingdings" pitchFamily="2" charset="2"/>
              <a:buNone/>
            </a:pPr>
            <a:r>
              <a:rPr lang="en-US" sz="2600" smtClean="0"/>
              <a:t>		[ WHERE kriteria_record_yang_akan_dihapus ]</a:t>
            </a:r>
            <a:r>
              <a:rPr lang="en-US" sz="2000" smtClean="0"/>
              <a:t>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a:t>
            </a:r>
            <a:r>
              <a:rPr lang="en-US" sz="2000" b="1" smtClean="0">
                <a:solidFill>
                  <a:srgbClr val="FF0505"/>
                </a:solidFill>
              </a:rPr>
              <a:t>Catatan :</a:t>
            </a:r>
            <a:r>
              <a:rPr lang="en-US" sz="2000" smtClean="0"/>
              <a:t> Perintah yang diapit [ ] boleh tidak dicantumkan (tidak wajib ada). Perintah where hanya dilakukan jika anda ingin menghapus record tertentu saja. </a:t>
            </a:r>
            <a:r>
              <a:rPr lang="en-US" sz="2000" smtClean="0">
                <a:solidFill>
                  <a:srgbClr val="FF0505"/>
                </a:solidFill>
              </a:rPr>
              <a:t>Jika perintah where tidak dibuat, maka semua record akan dihapus.</a:t>
            </a:r>
          </a:p>
          <a:p>
            <a:pPr eaLnBrk="1" hangingPunct="1">
              <a:lnSpc>
                <a:spcPct val="80000"/>
              </a:lnSpc>
              <a:buFont typeface="Wingdings" pitchFamily="2" charset="2"/>
              <a:buNone/>
            </a:pPr>
            <a:endParaRPr lang="en-US" sz="31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Perintah Delete (Menghapus Data)</a:t>
            </a:r>
          </a:p>
        </p:txBody>
      </p:sp>
      <p:sp>
        <p:nvSpPr>
          <p:cNvPr id="21507" name="Rectangle 3"/>
          <p:cNvSpPr>
            <a:spLocks noGrp="1" noChangeArrowheads="1"/>
          </p:cNvSpPr>
          <p:nvPr>
            <p:ph type="body" idx="1"/>
          </p:nvPr>
        </p:nvSpPr>
        <p:spPr/>
        <p:txBody>
          <a:bodyPr/>
          <a:lstStyle/>
          <a:p>
            <a:pPr eaLnBrk="1" hangingPunct="1"/>
            <a:r>
              <a:rPr lang="en-US" sz="2600" smtClean="0">
                <a:solidFill>
                  <a:srgbClr val="FF0505"/>
                </a:solidFill>
              </a:rPr>
              <a:t>[TIDAK USAH DICOBA]</a:t>
            </a:r>
            <a:r>
              <a:rPr lang="en-US" sz="2600" smtClean="0"/>
              <a:t> Delete From Parts</a:t>
            </a:r>
          </a:p>
          <a:p>
            <a:pPr lvl="1" eaLnBrk="1" hangingPunct="1"/>
            <a:r>
              <a:rPr lang="en-US" sz="2200" smtClean="0"/>
              <a:t>Hapus semua record dari tabel Parts. Karena tanpa where, maka penghapusan akan berlaku untuk semua record</a:t>
            </a:r>
          </a:p>
          <a:p>
            <a:pPr eaLnBrk="1" hangingPunct="1"/>
            <a:r>
              <a:rPr lang="en-US" sz="2600" smtClean="0"/>
              <a:t>Delete From Parts where PartNo=9999</a:t>
            </a:r>
          </a:p>
          <a:p>
            <a:pPr lvl="1" eaLnBrk="1" hangingPunct="1"/>
            <a:r>
              <a:rPr lang="en-US" sz="2200" smtClean="0"/>
              <a:t>Hapus record yang ada di tabel Parts yang mempunyai isi field PartNo=9999 saja.</a:t>
            </a:r>
          </a:p>
          <a:p>
            <a:pPr eaLnBrk="1" hangingPunct="1"/>
            <a:r>
              <a:rPr lang="en-US" sz="2600" smtClean="0"/>
              <a:t>Delete From Orders where Extract(Year from SaleDate)=2007</a:t>
            </a:r>
          </a:p>
          <a:p>
            <a:pPr lvl="1" eaLnBrk="1" hangingPunct="1"/>
            <a:r>
              <a:rPr lang="en-US" sz="2200" smtClean="0"/>
              <a:t>Hapus record dari tabel Order yang Tahun dari Saledatenya adalah 2007.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What is SQL</a:t>
            </a:r>
          </a:p>
        </p:txBody>
      </p:sp>
      <p:sp>
        <p:nvSpPr>
          <p:cNvPr id="4099" name="Rectangle 3"/>
          <p:cNvSpPr>
            <a:spLocks noGrp="1" noChangeArrowheads="1"/>
          </p:cNvSpPr>
          <p:nvPr>
            <p:ph type="body" idx="1"/>
          </p:nvPr>
        </p:nvSpPr>
        <p:spPr/>
        <p:txBody>
          <a:bodyPr/>
          <a:lstStyle/>
          <a:p>
            <a:pPr eaLnBrk="1" hangingPunct="1"/>
            <a:r>
              <a:rPr lang="en-US" sz="2600" smtClean="0"/>
              <a:t>SQL kependekan dari Structured Query Language</a:t>
            </a:r>
          </a:p>
          <a:p>
            <a:pPr eaLnBrk="1" hangingPunct="1"/>
            <a:r>
              <a:rPr lang="en-US" sz="2600" smtClean="0"/>
              <a:t>SQL digunakan sebagai bahasa komunikasi dengan sebuah database (server database)</a:t>
            </a:r>
          </a:p>
          <a:p>
            <a:pPr eaLnBrk="1" hangingPunct="1"/>
            <a:r>
              <a:rPr lang="en-US" sz="2600" smtClean="0"/>
              <a:t>SQL yang akan diterangkan dalam perkuliahan ini adalah SQL yang didukung oleh BDE. </a:t>
            </a:r>
          </a:p>
          <a:p>
            <a:pPr eaLnBrk="1" hangingPunct="1"/>
            <a:r>
              <a:rPr lang="en-US" sz="2600" smtClean="0"/>
              <a:t>Untuk SQL yang lebih lanjut, dianjurkan untuk mempelajari SQL milik SQL Server, MySQL, Oracle, Interbase, PostgreSQL dan server-server database lain.</a:t>
            </a:r>
          </a:p>
          <a:p>
            <a:pPr eaLnBrk="1" hangingPunct="1"/>
            <a:endParaRPr lang="en-US" sz="2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800" smtClean="0"/>
              <a:t>Perintah Select ke 2 Tabel dengan menggunakan perintah WHERE</a:t>
            </a:r>
          </a:p>
        </p:txBody>
      </p:sp>
      <p:sp>
        <p:nvSpPr>
          <p:cNvPr id="22531" name="Rectangle 3"/>
          <p:cNvSpPr>
            <a:spLocks noGrp="1" noChangeArrowheads="1"/>
          </p:cNvSpPr>
          <p:nvPr>
            <p:ph type="body" idx="1"/>
          </p:nvPr>
        </p:nvSpPr>
        <p:spPr/>
        <p:txBody>
          <a:bodyPr/>
          <a:lstStyle/>
          <a:p>
            <a:pPr eaLnBrk="1" hangingPunct="1"/>
            <a:r>
              <a:rPr lang="en-US" smtClean="0"/>
              <a:t>select Orders.*, Customer.* from Orders, Customer where Orders.CustNo=Customer.CustNo</a:t>
            </a:r>
          </a:p>
          <a:p>
            <a:pPr eaLnBrk="1" hangingPunct="1"/>
            <a:r>
              <a:rPr lang="en-US" smtClean="0"/>
              <a:t>select Orders.OrderNo, Orders.CustNo, Customer.Company from Orders, Customer where Orders.CustNo=Customer.CustNo</a:t>
            </a:r>
          </a:p>
          <a:p>
            <a:pPr eaLnBrk="1" hangingPunct="1"/>
            <a:r>
              <a:rPr lang="en-US" smtClean="0"/>
              <a:t>select a.OrderNo, a.CustNo, b.Company from Orders a, Customer b where a.CustNo=b.CustNo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800" smtClean="0"/>
              <a:t>Perintah Select ke 2 Tabel dengan menggunakan perintah JOIN</a:t>
            </a:r>
          </a:p>
        </p:txBody>
      </p:sp>
      <p:sp>
        <p:nvSpPr>
          <p:cNvPr id="23555" name="Rectangle 3"/>
          <p:cNvSpPr>
            <a:spLocks noGrp="1" noChangeArrowheads="1"/>
          </p:cNvSpPr>
          <p:nvPr>
            <p:ph type="body" idx="1"/>
          </p:nvPr>
        </p:nvSpPr>
        <p:spPr/>
        <p:txBody>
          <a:bodyPr/>
          <a:lstStyle/>
          <a:p>
            <a:pPr eaLnBrk="1" hangingPunct="1"/>
            <a:r>
              <a:rPr lang="en-US" smtClean="0"/>
              <a:t>select Orders.OrderNo, Orders.CustNo, Customer.Company from Orders join Customer on (Orders.CustNo=Customer.CustNo)</a:t>
            </a:r>
          </a:p>
          <a:p>
            <a:pPr eaLnBrk="1" hangingPunct="1"/>
            <a:r>
              <a:rPr lang="en-US" smtClean="0"/>
              <a:t>select a.OrderNo, a.CustNo, b.Company from Orders a join Customer b on (a.CustNo=b.CustNo)</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800" smtClean="0"/>
              <a:t>Perintah Select ke Banyak Tabel dengan menggunakan perintah WHERE</a:t>
            </a:r>
          </a:p>
        </p:txBody>
      </p:sp>
      <p:sp>
        <p:nvSpPr>
          <p:cNvPr id="24579" name="Rectangle 3"/>
          <p:cNvSpPr>
            <a:spLocks noGrp="1" noChangeArrowheads="1"/>
          </p:cNvSpPr>
          <p:nvPr>
            <p:ph type="body" idx="1"/>
          </p:nvPr>
        </p:nvSpPr>
        <p:spPr/>
        <p:txBody>
          <a:bodyPr/>
          <a:lstStyle/>
          <a:p>
            <a:pPr eaLnBrk="1" hangingPunct="1">
              <a:spcBef>
                <a:spcPct val="0"/>
              </a:spcBef>
              <a:buClrTx/>
              <a:buSzTx/>
              <a:buFontTx/>
              <a:buNone/>
            </a:pPr>
            <a:r>
              <a:rPr lang="en-US" smtClean="0"/>
              <a:t>Untuk membuat select ke banyak tabel sebaiknya harus melihat dulu skema relasi.</a:t>
            </a:r>
          </a:p>
          <a:p>
            <a:pPr eaLnBrk="1" hangingPunct="1"/>
            <a:r>
              <a:rPr lang="en-US" smtClean="0"/>
              <a:t>select a.OrderNo, a.CustNo, b.Company, a.EmpNo, c.FirstName from Orders a, Customer b, Employee c where a.CustNo=b.CustNo and a.EmpNo=c.EmpNo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800" smtClean="0"/>
              <a:t>Perintah Select ke Banyak Tabel dengan menggunakan perintah JOIN</a:t>
            </a:r>
          </a:p>
        </p:txBody>
      </p:sp>
      <p:sp>
        <p:nvSpPr>
          <p:cNvPr id="25603" name="Rectangle 3"/>
          <p:cNvSpPr>
            <a:spLocks noGrp="1" noChangeArrowheads="1"/>
          </p:cNvSpPr>
          <p:nvPr>
            <p:ph type="body" idx="1"/>
          </p:nvPr>
        </p:nvSpPr>
        <p:spPr/>
        <p:txBody>
          <a:bodyPr/>
          <a:lstStyle/>
          <a:p>
            <a:pPr marL="468313" indent="-468313" eaLnBrk="1" hangingPunct="1">
              <a:lnSpc>
                <a:spcPct val="80000"/>
              </a:lnSpc>
              <a:buFont typeface="Wingdings" pitchFamily="2" charset="2"/>
              <a:buNone/>
            </a:pPr>
            <a:r>
              <a:rPr lang="en-US" sz="2600" smtClean="0"/>
              <a:t>Untuk membuat select ke banyak tabel sebaiknya harus melihat dulu skema relasi.</a:t>
            </a:r>
          </a:p>
          <a:p>
            <a:pPr marL="468313" indent="-468313" eaLnBrk="1" hangingPunct="1">
              <a:lnSpc>
                <a:spcPct val="80000"/>
              </a:lnSpc>
            </a:pPr>
            <a:r>
              <a:rPr lang="en-US" sz="2600" smtClean="0"/>
              <a:t>select a.OrderNo, a.CustNo, b.Company, a.EmpNo, c.FirstName from Orders a join Customer b on a.CustNo=b.CustNo join Employee c on a.EmpNo=c.EmpNo</a:t>
            </a:r>
          </a:p>
          <a:p>
            <a:pPr marL="908050" lvl="1" eaLnBrk="1" hangingPunct="1">
              <a:lnSpc>
                <a:spcPct val="80000"/>
              </a:lnSpc>
            </a:pPr>
            <a:r>
              <a:rPr lang="en-US" sz="2200" smtClean="0"/>
              <a:t>Tampilkan OrderNo, CustNo, dan EmpNo dari tabel Orders (a), Company dari tabel Customer (b) dan FirstName dari tabel Employee (c) dimana ketiga tabel tersebut mempunyai relasi :</a:t>
            </a:r>
          </a:p>
          <a:p>
            <a:pPr marL="1373188" lvl="2" eaLnBrk="1" hangingPunct="1">
              <a:lnSpc>
                <a:spcPct val="80000"/>
              </a:lnSpc>
            </a:pPr>
            <a:r>
              <a:rPr lang="en-US" sz="2000" smtClean="0"/>
              <a:t>tabel Order berelasi dengan tabel Employee berdasarkan field EmpNo</a:t>
            </a:r>
          </a:p>
          <a:p>
            <a:pPr marL="1373188" lvl="2" eaLnBrk="1" hangingPunct="1">
              <a:lnSpc>
                <a:spcPct val="80000"/>
              </a:lnSpc>
            </a:pPr>
            <a:r>
              <a:rPr lang="en-US" sz="2000" smtClean="0"/>
              <a:t>Tabel Order berelasi dengan tabel Customer berdasarkan field CustNo</a:t>
            </a:r>
          </a:p>
          <a:p>
            <a:pPr marL="468313" indent="-468313" eaLnBrk="1" hangingPunct="1">
              <a:lnSpc>
                <a:spcPct val="80000"/>
              </a:lnSpc>
            </a:pPr>
            <a:endParaRPr lang="en-US" sz="2600" smtClean="0"/>
          </a:p>
          <a:p>
            <a:pPr marL="468313" indent="-468313" eaLnBrk="1" hangingPunct="1">
              <a:lnSpc>
                <a:spcPct val="80000"/>
              </a:lnSpc>
            </a:pPr>
            <a:endParaRPr lang="en-US" sz="26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Latihan SQL</a:t>
            </a:r>
          </a:p>
        </p:txBody>
      </p:sp>
      <p:sp>
        <p:nvSpPr>
          <p:cNvPr id="26627" name="Rectangle 3"/>
          <p:cNvSpPr>
            <a:spLocks noGrp="1" noChangeArrowheads="1"/>
          </p:cNvSpPr>
          <p:nvPr>
            <p:ph type="body" idx="1"/>
          </p:nvPr>
        </p:nvSpPr>
        <p:spPr>
          <a:xfrm>
            <a:off x="457200" y="1600200"/>
            <a:ext cx="8229600" cy="2057400"/>
          </a:xfrm>
        </p:spPr>
        <p:txBody>
          <a:bodyPr/>
          <a:lstStyle/>
          <a:p>
            <a:pPr eaLnBrk="1" hangingPunct="1"/>
            <a:r>
              <a:rPr lang="en-US" smtClean="0"/>
              <a:t>Carilah data Order yang customernya berada di United State (us). Tampilkan hanya OrderNo, CustNo dan Kota dari kustomer tersebut.</a:t>
            </a:r>
          </a:p>
          <a:p>
            <a:pPr eaLnBrk="1" hangingPunct="1">
              <a:buFont typeface="Wingdings" pitchFamily="2" charset="2"/>
              <a:buNone/>
            </a:pPr>
            <a:endParaRPr lang="en-US" smtClean="0"/>
          </a:p>
        </p:txBody>
      </p:sp>
      <p:sp>
        <p:nvSpPr>
          <p:cNvPr id="26628" name="Text Box 4"/>
          <p:cNvSpPr txBox="1">
            <a:spLocks noChangeArrowheads="1"/>
          </p:cNvSpPr>
          <p:nvPr/>
        </p:nvSpPr>
        <p:spPr bwMode="auto">
          <a:xfrm>
            <a:off x="457200" y="3581400"/>
            <a:ext cx="8229600" cy="2027238"/>
          </a:xfrm>
          <a:prstGeom prst="rect">
            <a:avLst/>
          </a:prstGeom>
          <a:noFill/>
          <a:ln w="9525">
            <a:solidFill>
              <a:schemeClr val="tx1"/>
            </a:solid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26629" name="Text Box 6"/>
          <p:cNvSpPr txBox="1">
            <a:spLocks noChangeArrowheads="1"/>
          </p:cNvSpPr>
          <p:nvPr/>
        </p:nvSpPr>
        <p:spPr bwMode="auto">
          <a:xfrm>
            <a:off x="533400" y="3429000"/>
            <a:ext cx="654050" cy="366713"/>
          </a:xfrm>
          <a:prstGeom prst="rect">
            <a:avLst/>
          </a:prstGeom>
          <a:solidFill>
            <a:schemeClr val="bg1"/>
          </a:solidFill>
          <a:ln w="9525">
            <a:noFill/>
            <a:miter lim="800000"/>
            <a:headEnd/>
            <a:tailEnd/>
          </a:ln>
        </p:spPr>
        <p:txBody>
          <a:bodyPr wrap="none">
            <a:spAutoFit/>
          </a:bodyPr>
          <a:lstStyle/>
          <a:p>
            <a:r>
              <a:rPr lang="en-US" b="1"/>
              <a:t>SQL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800" smtClean="0"/>
              <a:t>Select Banyak Tabel + Fungsi Agregasi</a:t>
            </a:r>
          </a:p>
        </p:txBody>
      </p:sp>
      <p:sp>
        <p:nvSpPr>
          <p:cNvPr id="27651" name="Rectangle 3"/>
          <p:cNvSpPr>
            <a:spLocks noGrp="1" noChangeArrowheads="1"/>
          </p:cNvSpPr>
          <p:nvPr>
            <p:ph type="body" idx="1"/>
          </p:nvPr>
        </p:nvSpPr>
        <p:spPr/>
        <p:txBody>
          <a:bodyPr/>
          <a:lstStyle/>
          <a:p>
            <a:pPr eaLnBrk="1" hangingPunct="1">
              <a:buFont typeface="Wingdings" pitchFamily="2" charset="2"/>
              <a:buNone/>
            </a:pPr>
            <a:r>
              <a:rPr lang="en-US" smtClean="0"/>
              <a:t>Carilah banyak data barang yang dijual kepada Customer. Tampilkan berdasarkan kota dan banyaknya barang</a:t>
            </a:r>
          </a:p>
          <a:p>
            <a:pPr eaLnBrk="1" hangingPunct="1"/>
            <a:r>
              <a:rPr lang="en-US" smtClean="0"/>
              <a:t>select customer.city,sum(items.Qty) from parts,items,orders,customer where parts.partno=items.partno and items.orderno=orders.orderno and orders.custno=customer.custno group by customer.city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Latihan SQL</a:t>
            </a:r>
          </a:p>
        </p:txBody>
      </p:sp>
      <p:sp>
        <p:nvSpPr>
          <p:cNvPr id="28675" name="Rectangle 3"/>
          <p:cNvSpPr>
            <a:spLocks noGrp="1" noChangeArrowheads="1"/>
          </p:cNvSpPr>
          <p:nvPr>
            <p:ph type="body" idx="1"/>
          </p:nvPr>
        </p:nvSpPr>
        <p:spPr>
          <a:xfrm>
            <a:off x="457200" y="1600200"/>
            <a:ext cx="8229600" cy="2057400"/>
          </a:xfrm>
        </p:spPr>
        <p:txBody>
          <a:bodyPr/>
          <a:lstStyle/>
          <a:p>
            <a:pPr eaLnBrk="1" hangingPunct="1"/>
            <a:r>
              <a:rPr lang="en-US" smtClean="0"/>
              <a:t>Carilah banyak barang, dan total bayar order. Tampilkan hanya OrderNo, Banyak_barang dan Total_Bayarnya saja (gunakan fungsi sum)</a:t>
            </a:r>
          </a:p>
          <a:p>
            <a:pPr eaLnBrk="1" hangingPunct="1">
              <a:buFont typeface="Wingdings" pitchFamily="2" charset="2"/>
              <a:buNone/>
            </a:pPr>
            <a:endParaRPr lang="en-US" smtClean="0"/>
          </a:p>
        </p:txBody>
      </p:sp>
      <p:sp>
        <p:nvSpPr>
          <p:cNvPr id="28676" name="Text Box 4"/>
          <p:cNvSpPr txBox="1">
            <a:spLocks noChangeArrowheads="1"/>
          </p:cNvSpPr>
          <p:nvPr/>
        </p:nvSpPr>
        <p:spPr bwMode="auto">
          <a:xfrm>
            <a:off x="457200" y="3581400"/>
            <a:ext cx="8229600" cy="2027238"/>
          </a:xfrm>
          <a:prstGeom prst="rect">
            <a:avLst/>
          </a:prstGeom>
          <a:noFill/>
          <a:ln w="9525">
            <a:solidFill>
              <a:schemeClr val="tx1"/>
            </a:solid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28677" name="Text Box 5"/>
          <p:cNvSpPr txBox="1">
            <a:spLocks noChangeArrowheads="1"/>
          </p:cNvSpPr>
          <p:nvPr/>
        </p:nvSpPr>
        <p:spPr bwMode="auto">
          <a:xfrm>
            <a:off x="533400" y="3429000"/>
            <a:ext cx="654050" cy="366713"/>
          </a:xfrm>
          <a:prstGeom prst="rect">
            <a:avLst/>
          </a:prstGeom>
          <a:solidFill>
            <a:schemeClr val="bg1"/>
          </a:solidFill>
          <a:ln w="9525">
            <a:noFill/>
            <a:miter lim="800000"/>
            <a:headEnd/>
            <a:tailEnd/>
          </a:ln>
        </p:spPr>
        <p:txBody>
          <a:bodyPr wrap="none">
            <a:spAutoFit/>
          </a:bodyPr>
          <a:lstStyle/>
          <a:p>
            <a:r>
              <a:rPr lang="en-US" b="1"/>
              <a:t>SQL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Latihan SQL</a:t>
            </a:r>
          </a:p>
        </p:txBody>
      </p:sp>
      <p:sp>
        <p:nvSpPr>
          <p:cNvPr id="29699" name="Rectangle 3"/>
          <p:cNvSpPr>
            <a:spLocks noGrp="1" noChangeArrowheads="1"/>
          </p:cNvSpPr>
          <p:nvPr>
            <p:ph type="body" idx="1"/>
          </p:nvPr>
        </p:nvSpPr>
        <p:spPr>
          <a:xfrm>
            <a:off x="457200" y="1600200"/>
            <a:ext cx="8229600" cy="2057400"/>
          </a:xfrm>
        </p:spPr>
        <p:txBody>
          <a:bodyPr/>
          <a:lstStyle/>
          <a:p>
            <a:pPr eaLnBrk="1" hangingPunct="1"/>
            <a:r>
              <a:rPr lang="en-US" smtClean="0"/>
              <a:t>Carilah total penjualan yang dilakukan oleh pegawai (employee) yang bernama John Montgomery</a:t>
            </a:r>
          </a:p>
        </p:txBody>
      </p:sp>
      <p:sp>
        <p:nvSpPr>
          <p:cNvPr id="29700" name="Text Box 4"/>
          <p:cNvSpPr txBox="1">
            <a:spLocks noChangeArrowheads="1"/>
          </p:cNvSpPr>
          <p:nvPr/>
        </p:nvSpPr>
        <p:spPr bwMode="auto">
          <a:xfrm>
            <a:off x="457200" y="3581400"/>
            <a:ext cx="8229600" cy="2027238"/>
          </a:xfrm>
          <a:prstGeom prst="rect">
            <a:avLst/>
          </a:prstGeom>
          <a:noFill/>
          <a:ln w="9525">
            <a:solidFill>
              <a:schemeClr val="tx1"/>
            </a:solidFill>
            <a:miter lim="800000"/>
            <a:headEnd/>
            <a:tailEnd/>
          </a:ln>
        </p:spPr>
        <p:txBody>
          <a:bodyPr>
            <a:spAutoFit/>
          </a:bodyPr>
          <a:lstStyle/>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a:p>
            <a:pPr>
              <a:spcBef>
                <a:spcPct val="50000"/>
              </a:spcBef>
            </a:pPr>
            <a:endParaRPr lang="en-US"/>
          </a:p>
        </p:txBody>
      </p:sp>
      <p:sp>
        <p:nvSpPr>
          <p:cNvPr id="29701" name="Text Box 5"/>
          <p:cNvSpPr txBox="1">
            <a:spLocks noChangeArrowheads="1"/>
          </p:cNvSpPr>
          <p:nvPr/>
        </p:nvSpPr>
        <p:spPr bwMode="auto">
          <a:xfrm>
            <a:off x="533400" y="3429000"/>
            <a:ext cx="654050" cy="366713"/>
          </a:xfrm>
          <a:prstGeom prst="rect">
            <a:avLst/>
          </a:prstGeom>
          <a:solidFill>
            <a:schemeClr val="bg1"/>
          </a:solidFill>
          <a:ln w="9525">
            <a:noFill/>
            <a:miter lim="800000"/>
            <a:headEnd/>
            <a:tailEnd/>
          </a:ln>
        </p:spPr>
        <p:txBody>
          <a:bodyPr wrap="none">
            <a:spAutoFit/>
          </a:bodyPr>
          <a:lstStyle/>
          <a:p>
            <a:r>
              <a:rPr lang="en-US" b="1"/>
              <a:t>SQL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smtClean="0"/>
          </a:p>
        </p:txBody>
      </p:sp>
      <p:sp>
        <p:nvSpPr>
          <p:cNvPr id="30723" name="Rectangle 3"/>
          <p:cNvSpPr>
            <a:spLocks noGrp="1" noChangeArrowheads="1"/>
          </p:cNvSpPr>
          <p:nvPr>
            <p:ph type="body" idx="1"/>
          </p:nvPr>
        </p:nvSpPr>
        <p:spPr/>
        <p:txBody>
          <a:bodyPr/>
          <a:lstStyle/>
          <a:p>
            <a:pPr eaLnBrk="1" hangingPunct="1">
              <a:buFont typeface="Wingdings" pitchFamily="2" charset="2"/>
              <a:buNone/>
            </a:pPr>
            <a:endParaRPr lang="en-US" smtClean="0"/>
          </a:p>
        </p:txBody>
      </p:sp>
      <p:sp>
        <p:nvSpPr>
          <p:cNvPr id="30724" name="WordArt 4"/>
          <p:cNvSpPr>
            <a:spLocks noChangeArrowheads="1" noChangeShapeType="1" noTextEdit="1"/>
          </p:cNvSpPr>
          <p:nvPr/>
        </p:nvSpPr>
        <p:spPr bwMode="auto">
          <a:xfrm>
            <a:off x="1447800" y="2362200"/>
            <a:ext cx="6324600" cy="2438400"/>
          </a:xfrm>
          <a:prstGeom prst="rect">
            <a:avLst/>
          </a:prstGeom>
        </p:spPr>
        <p:txBody>
          <a:bodyPr wrap="none" fromWordArt="1">
            <a:prstTxWarp prst="textPlain">
              <a:avLst>
                <a:gd name="adj" fmla="val 50000"/>
              </a:avLst>
            </a:prstTxWarp>
          </a:bodyPr>
          <a:lstStyle/>
          <a:p>
            <a:pPr algn="ctr"/>
            <a:r>
              <a:rPr lang="en-US" sz="3600" kern="10">
                <a:ln w="9525">
                  <a:solidFill>
                    <a:schemeClr val="bg1"/>
                  </a:solidFill>
                  <a:round/>
                  <a:headEnd/>
                  <a:tailEnd/>
                </a:ln>
                <a:latin typeface="Arial Black"/>
              </a:rPr>
              <a:t>BEKERJA DENGAN QUERY</a:t>
            </a:r>
          </a:p>
          <a:p>
            <a:pPr algn="ctr"/>
            <a:r>
              <a:rPr lang="en-US" sz="3600" kern="10">
                <a:ln w="9525">
                  <a:solidFill>
                    <a:schemeClr val="bg1"/>
                  </a:solidFill>
                  <a:round/>
                  <a:headEnd/>
                  <a:tailEnd/>
                </a:ln>
                <a:latin typeface="Arial Black"/>
              </a:rPr>
              <a:t>MENGGUNAKAN DELPHI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Bekerja dengan Query di Delphi</a:t>
            </a:r>
          </a:p>
        </p:txBody>
      </p:sp>
      <p:sp>
        <p:nvSpPr>
          <p:cNvPr id="31747" name="WordArt 4"/>
          <p:cNvSpPr>
            <a:spLocks noChangeArrowheads="1" noChangeShapeType="1" noTextEdit="1"/>
          </p:cNvSpPr>
          <p:nvPr/>
        </p:nvSpPr>
        <p:spPr bwMode="auto">
          <a:xfrm>
            <a:off x="1295400" y="1905000"/>
            <a:ext cx="6553200" cy="2667000"/>
          </a:xfrm>
          <a:prstGeom prst="rect">
            <a:avLst/>
          </a:prstGeom>
        </p:spPr>
        <p:txBody>
          <a:bodyPr wrap="none" fromWordArt="1">
            <a:prstTxWarp prst="textPlain">
              <a:avLst>
                <a:gd name="adj" fmla="val 50000"/>
              </a:avLst>
            </a:prstTxWarp>
          </a:bodyPr>
          <a:lstStyle/>
          <a:p>
            <a:pPr algn="ctr"/>
            <a:r>
              <a:rPr lang="en-US" sz="3600" kern="10">
                <a:ln w="9525">
                  <a:solidFill>
                    <a:schemeClr val="bg1"/>
                  </a:solidFill>
                  <a:round/>
                  <a:headEnd/>
                  <a:tailEnd/>
                </a:ln>
                <a:latin typeface="Arial Black"/>
              </a:rPr>
              <a:t>CARA 1</a:t>
            </a:r>
          </a:p>
        </p:txBody>
      </p:sp>
      <p:sp>
        <p:nvSpPr>
          <p:cNvPr id="31748" name="Text Box 5"/>
          <p:cNvSpPr txBox="1">
            <a:spLocks noChangeArrowheads="1"/>
          </p:cNvSpPr>
          <p:nvPr/>
        </p:nvSpPr>
        <p:spPr bwMode="auto">
          <a:xfrm>
            <a:off x="0" y="4800600"/>
            <a:ext cx="9144000" cy="457200"/>
          </a:xfrm>
          <a:prstGeom prst="rect">
            <a:avLst/>
          </a:prstGeom>
          <a:noFill/>
          <a:ln w="9525">
            <a:noFill/>
            <a:miter lim="800000"/>
            <a:headEnd/>
            <a:tailEnd/>
          </a:ln>
        </p:spPr>
        <p:txBody>
          <a:bodyPr>
            <a:spAutoFit/>
          </a:bodyPr>
          <a:lstStyle/>
          <a:p>
            <a:pPr algn="ctr">
              <a:spcBef>
                <a:spcPct val="50000"/>
              </a:spcBef>
            </a:pPr>
            <a:r>
              <a:rPr lang="en-US" sz="2400" b="1"/>
              <a:t>MENYUSUN SQL DAN MENGEKSEKUSINYA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Jenis-Jenis perintah SQL</a:t>
            </a:r>
          </a:p>
        </p:txBody>
      </p:sp>
      <p:sp>
        <p:nvSpPr>
          <p:cNvPr id="5123" name="Rectangle 3"/>
          <p:cNvSpPr>
            <a:spLocks noGrp="1" noChangeArrowheads="1"/>
          </p:cNvSpPr>
          <p:nvPr>
            <p:ph type="body" idx="1"/>
          </p:nvPr>
        </p:nvSpPr>
        <p:spPr/>
        <p:txBody>
          <a:bodyPr/>
          <a:lstStyle/>
          <a:p>
            <a:pPr eaLnBrk="1" hangingPunct="1">
              <a:lnSpc>
                <a:spcPct val="90000"/>
              </a:lnSpc>
            </a:pPr>
            <a:r>
              <a:rPr lang="en-US" sz="2100" smtClean="0"/>
              <a:t>DDL (Data Definition Language)</a:t>
            </a:r>
          </a:p>
          <a:p>
            <a:pPr eaLnBrk="1" hangingPunct="1">
              <a:lnSpc>
                <a:spcPct val="90000"/>
              </a:lnSpc>
              <a:buFont typeface="Wingdings" pitchFamily="2" charset="2"/>
              <a:buNone/>
            </a:pPr>
            <a:r>
              <a:rPr lang="en-US" sz="2100" smtClean="0"/>
              <a:t>	Perintah DDL digunakan untuk membuat definisi data seperti membuat struktur tabel (create table), membuat index (create index), mengganti struktur tabel (alter table) atau menghapus index (drop table).</a:t>
            </a:r>
          </a:p>
          <a:p>
            <a:pPr eaLnBrk="1" hangingPunct="1">
              <a:lnSpc>
                <a:spcPct val="90000"/>
              </a:lnSpc>
            </a:pPr>
            <a:r>
              <a:rPr lang="en-US" sz="2100" smtClean="0"/>
              <a:t>DML (Data Manipulation Language)</a:t>
            </a:r>
          </a:p>
          <a:p>
            <a:pPr eaLnBrk="1" hangingPunct="1">
              <a:lnSpc>
                <a:spcPct val="90000"/>
              </a:lnSpc>
              <a:buFont typeface="Wingdings" pitchFamily="2" charset="2"/>
              <a:buNone/>
            </a:pPr>
            <a:r>
              <a:rPr lang="en-US" sz="2100" smtClean="0"/>
              <a:t>	DML digunakan untuk melakukan akses terhadap data seperti mengambilan data (select), penambahan (insert), penghapusan (delete), pembaruan (update).</a:t>
            </a:r>
          </a:p>
          <a:p>
            <a:pPr eaLnBrk="1" hangingPunct="1">
              <a:lnSpc>
                <a:spcPct val="90000"/>
              </a:lnSpc>
              <a:buFont typeface="Wingdings" pitchFamily="2" charset="2"/>
              <a:buNone/>
            </a:pPr>
            <a:endParaRPr lang="en-US" sz="2100" smtClean="0"/>
          </a:p>
          <a:p>
            <a:pPr eaLnBrk="1" hangingPunct="1">
              <a:lnSpc>
                <a:spcPct val="90000"/>
              </a:lnSpc>
              <a:buFont typeface="Wingdings" pitchFamily="2" charset="2"/>
              <a:buNone/>
            </a:pPr>
            <a:endParaRPr lang="en-US" sz="2100" smtClean="0"/>
          </a:p>
          <a:p>
            <a:pPr algn="ctr" eaLnBrk="1" hangingPunct="1">
              <a:lnSpc>
                <a:spcPct val="90000"/>
              </a:lnSpc>
              <a:buFont typeface="Wingdings" pitchFamily="2" charset="2"/>
              <a:buNone/>
            </a:pPr>
            <a:r>
              <a:rPr lang="en-US" sz="2100" smtClean="0">
                <a:hlinkClick r:id="rId2" action="ppaction://hlinkfile"/>
              </a:rPr>
              <a:t>Referensi SQL yang didukung oleh BDE</a:t>
            </a:r>
            <a:endParaRPr lang="en-US" sz="2100" smtClean="0"/>
          </a:p>
          <a:p>
            <a:pPr eaLnBrk="1" hangingPunct="1">
              <a:lnSpc>
                <a:spcPct val="90000"/>
              </a:lnSpc>
              <a:buFont typeface="Wingdings" pitchFamily="2" charset="2"/>
              <a:buNone/>
            </a:pPr>
            <a:endParaRPr lang="en-US" sz="2100" smtClean="0"/>
          </a:p>
          <a:p>
            <a:pPr eaLnBrk="1" hangingPunct="1">
              <a:lnSpc>
                <a:spcPct val="90000"/>
              </a:lnSpc>
            </a:pPr>
            <a:endParaRPr lang="en-US" sz="21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Bekerja dengan Query di Delphi</a:t>
            </a:r>
          </a:p>
        </p:txBody>
      </p:sp>
      <p:sp>
        <p:nvSpPr>
          <p:cNvPr id="32771" name="Rectangle 3"/>
          <p:cNvSpPr>
            <a:spLocks noGrp="1" noChangeArrowheads="1"/>
          </p:cNvSpPr>
          <p:nvPr>
            <p:ph type="body" idx="1"/>
          </p:nvPr>
        </p:nvSpPr>
        <p:spPr/>
        <p:txBody>
          <a:bodyPr/>
          <a:lstStyle/>
          <a:p>
            <a:pPr eaLnBrk="1" hangingPunct="1"/>
            <a:r>
              <a:rPr lang="en-US" smtClean="0"/>
              <a:t>Buat aplikasi baru</a:t>
            </a:r>
          </a:p>
          <a:p>
            <a:pPr eaLnBrk="1" hangingPunct="1"/>
            <a:r>
              <a:rPr lang="en-US" smtClean="0"/>
              <a:t>Atur Form1</a:t>
            </a:r>
          </a:p>
          <a:p>
            <a:pPr lvl="1" eaLnBrk="1" hangingPunct="1"/>
            <a:r>
              <a:rPr lang="en-US" smtClean="0"/>
              <a:t>Caption		: Pengolahan Data dengan Query 1</a:t>
            </a:r>
          </a:p>
          <a:p>
            <a:pPr lvl="1" eaLnBrk="1" hangingPunct="1"/>
            <a:r>
              <a:rPr lang="en-US" smtClean="0"/>
              <a:t>Name		: FQuery1</a:t>
            </a:r>
          </a:p>
          <a:p>
            <a:pPr lvl="1" eaLnBrk="1" hangingPunct="1"/>
            <a:r>
              <a:rPr lang="en-US" smtClean="0"/>
              <a:t>Save dengan nama UFQuery1.pas</a:t>
            </a:r>
          </a:p>
          <a:p>
            <a:pPr eaLnBrk="1" hangingPunct="1"/>
            <a:r>
              <a:rPr lang="en-US" smtClean="0"/>
              <a:t>Save Project</a:t>
            </a:r>
          </a:p>
          <a:p>
            <a:pPr lvl="1" eaLnBrk="1" hangingPunct="1"/>
            <a:r>
              <a:rPr lang="en-US" smtClean="0"/>
              <a:t>Save Project dengan nama : ProjQuery1.dpr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Bekerja dengan Query di Delphi</a:t>
            </a:r>
          </a:p>
        </p:txBody>
      </p:sp>
      <p:sp>
        <p:nvSpPr>
          <p:cNvPr id="33795" name="Rectangle 3"/>
          <p:cNvSpPr>
            <a:spLocks noGrp="1" noChangeArrowheads="1"/>
          </p:cNvSpPr>
          <p:nvPr>
            <p:ph type="body" idx="1"/>
          </p:nvPr>
        </p:nvSpPr>
        <p:spPr/>
        <p:txBody>
          <a:bodyPr/>
          <a:lstStyle/>
          <a:p>
            <a:pPr eaLnBrk="1" hangingPunct="1">
              <a:lnSpc>
                <a:spcPct val="80000"/>
              </a:lnSpc>
            </a:pPr>
            <a:r>
              <a:rPr lang="en-US" sz="1700" smtClean="0"/>
              <a:t>Tambahkan sebuah TQuery di form, atur propertinya :</a:t>
            </a:r>
          </a:p>
          <a:p>
            <a:pPr lvl="1" eaLnBrk="1" hangingPunct="1">
              <a:lnSpc>
                <a:spcPct val="80000"/>
              </a:lnSpc>
            </a:pPr>
            <a:r>
              <a:rPr lang="en-US" sz="1500" smtClean="0"/>
              <a:t>Nama	: QBrowse</a:t>
            </a:r>
          </a:p>
          <a:p>
            <a:pPr lvl="1" eaLnBrk="1" hangingPunct="1">
              <a:lnSpc>
                <a:spcPct val="80000"/>
              </a:lnSpc>
            </a:pPr>
            <a:r>
              <a:rPr lang="en-US" sz="1500" smtClean="0"/>
              <a:t>SQL  	: select * from employee</a:t>
            </a:r>
          </a:p>
          <a:p>
            <a:pPr lvl="1" eaLnBrk="1" hangingPunct="1">
              <a:lnSpc>
                <a:spcPct val="80000"/>
              </a:lnSpc>
            </a:pPr>
            <a:r>
              <a:rPr lang="en-US" sz="1500" smtClean="0"/>
              <a:t>Active	: True</a:t>
            </a:r>
          </a:p>
          <a:p>
            <a:pPr eaLnBrk="1" hangingPunct="1">
              <a:lnSpc>
                <a:spcPct val="80000"/>
              </a:lnSpc>
            </a:pPr>
            <a:r>
              <a:rPr lang="en-US" sz="1700" smtClean="0"/>
              <a:t>Tambahkan sebuah Datasource di form, atur propertienya :</a:t>
            </a:r>
          </a:p>
          <a:p>
            <a:pPr lvl="1" eaLnBrk="1" hangingPunct="1">
              <a:lnSpc>
                <a:spcPct val="80000"/>
              </a:lnSpc>
            </a:pPr>
            <a:r>
              <a:rPr lang="en-US" sz="1500" smtClean="0"/>
              <a:t>Name 	: DsQBrowse</a:t>
            </a:r>
          </a:p>
          <a:p>
            <a:pPr lvl="1" eaLnBrk="1" hangingPunct="1">
              <a:lnSpc>
                <a:spcPct val="80000"/>
              </a:lnSpc>
            </a:pPr>
            <a:r>
              <a:rPr lang="en-US" sz="1500" smtClean="0"/>
              <a:t>Dataset	: QBrowse</a:t>
            </a:r>
          </a:p>
          <a:p>
            <a:pPr eaLnBrk="1" hangingPunct="1">
              <a:lnSpc>
                <a:spcPct val="80000"/>
              </a:lnSpc>
            </a:pPr>
            <a:r>
              <a:rPr lang="en-US" sz="1700" smtClean="0"/>
              <a:t>Tempatkan sebuah DbGrid, atur propertiesnya :</a:t>
            </a:r>
          </a:p>
          <a:p>
            <a:pPr lvl="1" eaLnBrk="1" hangingPunct="1">
              <a:lnSpc>
                <a:spcPct val="80000"/>
              </a:lnSpc>
            </a:pPr>
            <a:r>
              <a:rPr lang="en-US" sz="1500" smtClean="0"/>
              <a:t>DataSource	: DsQBrowse</a:t>
            </a:r>
          </a:p>
          <a:p>
            <a:pPr eaLnBrk="1" hangingPunct="1">
              <a:lnSpc>
                <a:spcPct val="80000"/>
              </a:lnSpc>
            </a:pPr>
            <a:r>
              <a:rPr lang="en-US" sz="1700" smtClean="0"/>
              <a:t>Tempatkan sebuah TQuery di form, atur propertinya :</a:t>
            </a:r>
          </a:p>
          <a:p>
            <a:pPr lvl="1" eaLnBrk="1" hangingPunct="1">
              <a:lnSpc>
                <a:spcPct val="80000"/>
              </a:lnSpc>
            </a:pPr>
            <a:r>
              <a:rPr lang="en-US" sz="1500" smtClean="0"/>
              <a:t>Name	: QExec</a:t>
            </a:r>
          </a:p>
          <a:p>
            <a:pPr eaLnBrk="1" hangingPunct="1">
              <a:lnSpc>
                <a:spcPct val="80000"/>
              </a:lnSpc>
            </a:pPr>
            <a:r>
              <a:rPr lang="en-US" sz="1700" smtClean="0"/>
              <a:t>Tempatkan beberapa TEdit di form. Atur properti seperti pada form di slide berikutnya</a:t>
            </a:r>
          </a:p>
          <a:p>
            <a:pPr eaLnBrk="1" hangingPunct="1">
              <a:lnSpc>
                <a:spcPct val="80000"/>
              </a:lnSpc>
            </a:pPr>
            <a:r>
              <a:rPr lang="en-US" sz="1700" smtClean="0"/>
              <a:t>Tempatkan sebuah DateTimePicker (ada di tab Win32), atur propertinya :</a:t>
            </a:r>
          </a:p>
          <a:p>
            <a:pPr lvl="1" eaLnBrk="1" hangingPunct="1">
              <a:lnSpc>
                <a:spcPct val="80000"/>
              </a:lnSpc>
            </a:pPr>
            <a:r>
              <a:rPr lang="en-US" sz="1500" smtClean="0"/>
              <a:t>Name	: DTPTanggal</a:t>
            </a:r>
          </a:p>
          <a:p>
            <a:pPr eaLnBrk="1" hangingPunct="1">
              <a:lnSpc>
                <a:spcPct val="80000"/>
              </a:lnSpc>
            </a:pPr>
            <a:r>
              <a:rPr lang="en-US" sz="1700" smtClean="0"/>
              <a:t>Tempatkan sebuah Tombol di form. Atur propertinya :</a:t>
            </a:r>
          </a:p>
          <a:p>
            <a:pPr lvl="1" eaLnBrk="1" hangingPunct="1">
              <a:lnSpc>
                <a:spcPct val="80000"/>
              </a:lnSpc>
            </a:pPr>
            <a:r>
              <a:rPr lang="en-US" sz="1500" smtClean="0"/>
              <a:t>Name	: TTambah</a:t>
            </a:r>
          </a:p>
          <a:p>
            <a:pPr lvl="1" eaLnBrk="1" hangingPunct="1">
              <a:lnSpc>
                <a:spcPct val="80000"/>
              </a:lnSpc>
            </a:pPr>
            <a:r>
              <a:rPr lang="en-US" sz="1500" smtClean="0"/>
              <a:t>Caption	: Tambah</a:t>
            </a:r>
          </a:p>
          <a:p>
            <a:pPr eaLnBrk="1" hangingPunct="1">
              <a:lnSpc>
                <a:spcPct val="80000"/>
              </a:lnSpc>
            </a:pPr>
            <a:endParaRPr lang="en-US" sz="17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Bekerja dengan Query di Delphi</a:t>
            </a:r>
          </a:p>
        </p:txBody>
      </p:sp>
      <p:sp>
        <p:nvSpPr>
          <p:cNvPr id="34819" name="Rectangle 3"/>
          <p:cNvSpPr>
            <a:spLocks noGrp="1" noChangeArrowheads="1"/>
          </p:cNvSpPr>
          <p:nvPr>
            <p:ph type="body" idx="1"/>
          </p:nvPr>
        </p:nvSpPr>
        <p:spPr/>
        <p:txBody>
          <a:bodyPr/>
          <a:lstStyle/>
          <a:p>
            <a:pPr eaLnBrk="1" hangingPunct="1"/>
            <a:endParaRPr lang="en-US" smtClean="0"/>
          </a:p>
        </p:txBody>
      </p:sp>
      <p:pic>
        <p:nvPicPr>
          <p:cNvPr id="34820" name="Picture 5"/>
          <p:cNvPicPr>
            <a:picLocks noChangeAspect="1" noChangeArrowheads="1"/>
          </p:cNvPicPr>
          <p:nvPr/>
        </p:nvPicPr>
        <p:blipFill>
          <a:blip r:embed="rId3" cstate="print"/>
          <a:srcRect/>
          <a:stretch>
            <a:fillRect/>
          </a:stretch>
        </p:blipFill>
        <p:spPr bwMode="auto">
          <a:xfrm>
            <a:off x="1828800" y="990600"/>
            <a:ext cx="5610225" cy="56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Bekerja dengan Query di Delphi</a:t>
            </a:r>
          </a:p>
        </p:txBody>
      </p:sp>
      <p:sp>
        <p:nvSpPr>
          <p:cNvPr id="3584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700" smtClean="0"/>
              <a:t>Isi Event Onclick dari TTambah dengan perintah di bawah ini :</a:t>
            </a:r>
          </a:p>
          <a:p>
            <a:pPr eaLnBrk="1" hangingPunct="1">
              <a:lnSpc>
                <a:spcPct val="80000"/>
              </a:lnSpc>
              <a:buFont typeface="Wingdings" pitchFamily="2" charset="2"/>
              <a:buNone/>
            </a:pPr>
            <a:endParaRPr lang="en-US" sz="1300" smtClean="0">
              <a:latin typeface="Courier New" pitchFamily="49" charset="0"/>
            </a:endParaRPr>
          </a:p>
          <a:p>
            <a:pPr eaLnBrk="1" hangingPunct="1">
              <a:lnSpc>
                <a:spcPct val="80000"/>
              </a:lnSpc>
              <a:buFont typeface="Wingdings" pitchFamily="2" charset="2"/>
              <a:buNone/>
            </a:pPr>
            <a:r>
              <a:rPr lang="en-US" sz="1300" smtClean="0">
                <a:latin typeface="Courier New" pitchFamily="49" charset="0"/>
              </a:rPr>
              <a:t>procedure TFQuery1.TTambahClick(Sender: TObject);</a:t>
            </a:r>
          </a:p>
          <a:p>
            <a:pPr eaLnBrk="1" hangingPunct="1">
              <a:lnSpc>
                <a:spcPct val="80000"/>
              </a:lnSpc>
              <a:buFont typeface="Wingdings" pitchFamily="2" charset="2"/>
              <a:buNone/>
            </a:pPr>
            <a:r>
              <a:rPr lang="en-US" sz="1300" smtClean="0">
                <a:latin typeface="Courier New" pitchFamily="49" charset="0"/>
              </a:rPr>
              <a:t>begin</a:t>
            </a:r>
          </a:p>
          <a:p>
            <a:pPr eaLnBrk="1" hangingPunct="1">
              <a:lnSpc>
                <a:spcPct val="80000"/>
              </a:lnSpc>
              <a:buFont typeface="Wingdings" pitchFamily="2" charset="2"/>
              <a:buNone/>
            </a:pPr>
            <a:r>
              <a:rPr lang="en-US" sz="1300" smtClean="0">
                <a:latin typeface="Courier New" pitchFamily="49" charset="0"/>
              </a:rPr>
              <a:t>     try</a:t>
            </a:r>
          </a:p>
          <a:p>
            <a:pPr eaLnBrk="1" hangingPunct="1">
              <a:lnSpc>
                <a:spcPct val="80000"/>
              </a:lnSpc>
              <a:buFont typeface="Wingdings" pitchFamily="2" charset="2"/>
              <a:buNone/>
            </a:pPr>
            <a:r>
              <a:rPr lang="en-US" sz="1300" smtClean="0">
                <a:latin typeface="Courier New" pitchFamily="49" charset="0"/>
              </a:rPr>
              <a:t>        QExec.SQL.Clear; // Kosongkan SQL yang ada</a:t>
            </a:r>
          </a:p>
          <a:p>
            <a:pPr eaLnBrk="1" hangingPunct="1">
              <a:lnSpc>
                <a:spcPct val="80000"/>
              </a:lnSpc>
              <a:buFont typeface="Wingdings" pitchFamily="2" charset="2"/>
              <a:buNone/>
            </a:pPr>
            <a:r>
              <a:rPr lang="en-US" sz="1300" smtClean="0">
                <a:latin typeface="Courier New" pitchFamily="49" charset="0"/>
              </a:rPr>
              <a:t>        QExec.SQL.Add('Insert into Employee values ('); // Perintah Insert</a:t>
            </a:r>
          </a:p>
          <a:p>
            <a:pPr eaLnBrk="1" hangingPunct="1">
              <a:lnSpc>
                <a:spcPct val="80000"/>
              </a:lnSpc>
              <a:buFont typeface="Wingdings" pitchFamily="2" charset="2"/>
              <a:buNone/>
            </a:pPr>
            <a:r>
              <a:rPr lang="en-US" sz="1300" smtClean="0">
                <a:latin typeface="Courier New" pitchFamily="49" charset="0"/>
              </a:rPr>
              <a:t>        QExec.SQL.Add(''''+ENoPeg.Text+''','); // Isi Field EmpNo</a:t>
            </a:r>
          </a:p>
          <a:p>
            <a:pPr eaLnBrk="1" hangingPunct="1">
              <a:lnSpc>
                <a:spcPct val="80000"/>
              </a:lnSpc>
              <a:buFont typeface="Wingdings" pitchFamily="2" charset="2"/>
              <a:buNone/>
            </a:pPr>
            <a:r>
              <a:rPr lang="en-US" sz="1300" smtClean="0">
                <a:latin typeface="Courier New" pitchFamily="49" charset="0"/>
              </a:rPr>
              <a:t>        QExec.SQL.Add(''''+ENamaBlk.Text+''',');// Isi Field LastName</a:t>
            </a:r>
          </a:p>
          <a:p>
            <a:pPr eaLnBrk="1" hangingPunct="1">
              <a:lnSpc>
                <a:spcPct val="80000"/>
              </a:lnSpc>
              <a:buFont typeface="Wingdings" pitchFamily="2" charset="2"/>
              <a:buNone/>
            </a:pPr>
            <a:r>
              <a:rPr lang="en-US" sz="1300" smtClean="0">
                <a:latin typeface="Courier New" pitchFamily="49" charset="0"/>
              </a:rPr>
              <a:t>        QExec.SQL.Add(QuotedStr(ENamaDpn.Text)+',');// Isi Field FirstName</a:t>
            </a:r>
          </a:p>
          <a:p>
            <a:pPr eaLnBrk="1" hangingPunct="1">
              <a:lnSpc>
                <a:spcPct val="80000"/>
              </a:lnSpc>
              <a:buFont typeface="Wingdings" pitchFamily="2" charset="2"/>
              <a:buNone/>
            </a:pPr>
            <a:r>
              <a:rPr lang="en-US" sz="1300" smtClean="0">
                <a:latin typeface="Courier New" pitchFamily="49" charset="0"/>
              </a:rPr>
              <a:t>        QExec.SQL.Add(QuotedStr(EExtTelp.Text)+',');// Isi PhoneExt</a:t>
            </a:r>
          </a:p>
          <a:p>
            <a:pPr eaLnBrk="1" hangingPunct="1">
              <a:lnSpc>
                <a:spcPct val="80000"/>
              </a:lnSpc>
              <a:buFont typeface="Wingdings" pitchFamily="2" charset="2"/>
              <a:buNone/>
            </a:pPr>
            <a:r>
              <a:rPr lang="en-US" sz="1300" smtClean="0">
                <a:latin typeface="Courier New" pitchFamily="49" charset="0"/>
              </a:rPr>
              <a:t>        QExec.SQL.Add(QuotedStr(DateToStr(DTPTanggal.Date))+',');// Isi Hiredate</a:t>
            </a:r>
          </a:p>
          <a:p>
            <a:pPr eaLnBrk="1" hangingPunct="1">
              <a:lnSpc>
                <a:spcPct val="80000"/>
              </a:lnSpc>
              <a:buFont typeface="Wingdings" pitchFamily="2" charset="2"/>
              <a:buNone/>
            </a:pPr>
            <a:r>
              <a:rPr lang="en-US" sz="1300" smtClean="0">
                <a:latin typeface="Courier New" pitchFamily="49" charset="0"/>
              </a:rPr>
              <a:t>        QExec.SQL.Add(EGaji.Text+')'); // Isi field Salary</a:t>
            </a:r>
          </a:p>
          <a:p>
            <a:pPr eaLnBrk="1" hangingPunct="1">
              <a:lnSpc>
                <a:spcPct val="80000"/>
              </a:lnSpc>
              <a:buFont typeface="Wingdings" pitchFamily="2" charset="2"/>
              <a:buNone/>
            </a:pPr>
            <a:r>
              <a:rPr lang="en-US" sz="1300" smtClean="0">
                <a:latin typeface="Courier New" pitchFamily="49" charset="0"/>
              </a:rPr>
              <a:t>        QExec.ExecSQL;  // Eksekusi Query</a:t>
            </a:r>
          </a:p>
          <a:p>
            <a:pPr eaLnBrk="1" hangingPunct="1">
              <a:lnSpc>
                <a:spcPct val="80000"/>
              </a:lnSpc>
              <a:buFont typeface="Wingdings" pitchFamily="2" charset="2"/>
              <a:buNone/>
            </a:pPr>
            <a:r>
              <a:rPr lang="en-US" sz="1300" smtClean="0">
                <a:latin typeface="Courier New" pitchFamily="49" charset="0"/>
              </a:rPr>
              <a:t>        Showmessage('Data Berhasil disimpan');</a:t>
            </a:r>
          </a:p>
          <a:p>
            <a:pPr eaLnBrk="1" hangingPunct="1">
              <a:lnSpc>
                <a:spcPct val="80000"/>
              </a:lnSpc>
              <a:buFont typeface="Wingdings" pitchFamily="2" charset="2"/>
              <a:buNone/>
            </a:pPr>
            <a:r>
              <a:rPr lang="en-US" sz="1300" smtClean="0">
                <a:latin typeface="Courier New" pitchFamily="49" charset="0"/>
              </a:rPr>
              <a:t>        QBrowse.DisableControls;// Nonaktifkan perubahan di Control</a:t>
            </a:r>
          </a:p>
          <a:p>
            <a:pPr eaLnBrk="1" hangingPunct="1">
              <a:lnSpc>
                <a:spcPct val="80000"/>
              </a:lnSpc>
              <a:buFont typeface="Wingdings" pitchFamily="2" charset="2"/>
              <a:buNone/>
            </a:pPr>
            <a:r>
              <a:rPr lang="en-US" sz="1300" smtClean="0">
                <a:latin typeface="Courier New" pitchFamily="49" charset="0"/>
              </a:rPr>
              <a:t>        QBrowse.Close;// Tutup Browse (QBrowse.Active:=False)</a:t>
            </a:r>
          </a:p>
          <a:p>
            <a:pPr eaLnBrk="1" hangingPunct="1">
              <a:lnSpc>
                <a:spcPct val="80000"/>
              </a:lnSpc>
              <a:buFont typeface="Wingdings" pitchFamily="2" charset="2"/>
              <a:buNone/>
            </a:pPr>
            <a:r>
              <a:rPr lang="en-US" sz="1300" smtClean="0">
                <a:latin typeface="Courier New" pitchFamily="49" charset="0"/>
              </a:rPr>
              <a:t>        QBrowse.Open;// Buka Browse (QBrowse.Active:=True)</a:t>
            </a:r>
          </a:p>
          <a:p>
            <a:pPr eaLnBrk="1" hangingPunct="1">
              <a:lnSpc>
                <a:spcPct val="80000"/>
              </a:lnSpc>
              <a:buFont typeface="Wingdings" pitchFamily="2" charset="2"/>
              <a:buNone/>
            </a:pPr>
            <a:r>
              <a:rPr lang="en-US" sz="1300" smtClean="0">
                <a:latin typeface="Courier New" pitchFamily="49" charset="0"/>
              </a:rPr>
              <a:t>        QBrowse.Locate('EmpNo',ENoPeg.Text,[]);// Cari EmpNo sesuai NoPeg</a:t>
            </a:r>
          </a:p>
          <a:p>
            <a:pPr eaLnBrk="1" hangingPunct="1">
              <a:lnSpc>
                <a:spcPct val="80000"/>
              </a:lnSpc>
              <a:buFont typeface="Wingdings" pitchFamily="2" charset="2"/>
              <a:buNone/>
            </a:pPr>
            <a:r>
              <a:rPr lang="en-US" sz="1300" smtClean="0">
                <a:latin typeface="Courier New" pitchFamily="49" charset="0"/>
              </a:rPr>
              <a:t>        QBrowse.EnableControls;// Aktifkan perubahan di Control</a:t>
            </a:r>
          </a:p>
          <a:p>
            <a:pPr eaLnBrk="1" hangingPunct="1">
              <a:lnSpc>
                <a:spcPct val="80000"/>
              </a:lnSpc>
              <a:buFont typeface="Wingdings" pitchFamily="2" charset="2"/>
              <a:buNone/>
            </a:pPr>
            <a:r>
              <a:rPr lang="en-US" sz="1300" smtClean="0">
                <a:latin typeface="Courier New" pitchFamily="49" charset="0"/>
              </a:rPr>
              <a:t>     except</a:t>
            </a:r>
          </a:p>
          <a:p>
            <a:pPr eaLnBrk="1" hangingPunct="1">
              <a:lnSpc>
                <a:spcPct val="80000"/>
              </a:lnSpc>
              <a:buFont typeface="Wingdings" pitchFamily="2" charset="2"/>
              <a:buNone/>
            </a:pPr>
            <a:r>
              <a:rPr lang="en-US" sz="1300" smtClean="0">
                <a:latin typeface="Courier New" pitchFamily="49" charset="0"/>
              </a:rPr>
              <a:t>           On E: Exception do</a:t>
            </a:r>
          </a:p>
          <a:p>
            <a:pPr eaLnBrk="1" hangingPunct="1">
              <a:lnSpc>
                <a:spcPct val="80000"/>
              </a:lnSpc>
              <a:buFont typeface="Wingdings" pitchFamily="2" charset="2"/>
              <a:buNone/>
            </a:pPr>
            <a:r>
              <a:rPr lang="en-US" sz="1300" smtClean="0">
                <a:latin typeface="Courier New" pitchFamily="49" charset="0"/>
              </a:rPr>
              <a:t>           ShowMessage('Ada Error : '+#13+#13+E.Message); // Tampilkan Error</a:t>
            </a:r>
          </a:p>
          <a:p>
            <a:pPr eaLnBrk="1" hangingPunct="1">
              <a:lnSpc>
                <a:spcPct val="80000"/>
              </a:lnSpc>
              <a:buFont typeface="Wingdings" pitchFamily="2" charset="2"/>
              <a:buNone/>
            </a:pPr>
            <a:r>
              <a:rPr lang="en-US" sz="1300" smtClean="0">
                <a:latin typeface="Courier New" pitchFamily="49" charset="0"/>
              </a:rPr>
              <a:t>     end;</a:t>
            </a:r>
          </a:p>
          <a:p>
            <a:pPr eaLnBrk="1" hangingPunct="1">
              <a:lnSpc>
                <a:spcPct val="80000"/>
              </a:lnSpc>
              <a:buFont typeface="Wingdings" pitchFamily="2" charset="2"/>
              <a:buNone/>
            </a:pPr>
            <a:r>
              <a:rPr lang="en-US" sz="1300" smtClean="0">
                <a:latin typeface="Courier New" pitchFamily="49" charset="0"/>
              </a:rPr>
              <a:t>end;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Bekerja dengan Query di Delphi</a:t>
            </a:r>
          </a:p>
        </p:txBody>
      </p:sp>
      <p:sp>
        <p:nvSpPr>
          <p:cNvPr id="36867" name="WordArt 3"/>
          <p:cNvSpPr>
            <a:spLocks noChangeArrowheads="1" noChangeShapeType="1" noTextEdit="1"/>
          </p:cNvSpPr>
          <p:nvPr/>
        </p:nvSpPr>
        <p:spPr bwMode="auto">
          <a:xfrm>
            <a:off x="1295400" y="1905000"/>
            <a:ext cx="6553200" cy="2667000"/>
          </a:xfrm>
          <a:prstGeom prst="rect">
            <a:avLst/>
          </a:prstGeom>
        </p:spPr>
        <p:txBody>
          <a:bodyPr wrap="none" fromWordArt="1">
            <a:prstTxWarp prst="textPlain">
              <a:avLst>
                <a:gd name="adj" fmla="val 50000"/>
              </a:avLst>
            </a:prstTxWarp>
          </a:bodyPr>
          <a:lstStyle/>
          <a:p>
            <a:pPr algn="ctr"/>
            <a:r>
              <a:rPr lang="en-US" sz="3600" kern="10">
                <a:ln w="9525">
                  <a:solidFill>
                    <a:schemeClr val="bg1"/>
                  </a:solidFill>
                  <a:round/>
                  <a:headEnd/>
                  <a:tailEnd/>
                </a:ln>
                <a:latin typeface="Arial Black"/>
              </a:rPr>
              <a:t>CARA 2</a:t>
            </a:r>
          </a:p>
        </p:txBody>
      </p:sp>
      <p:sp>
        <p:nvSpPr>
          <p:cNvPr id="36868" name="Text Box 4"/>
          <p:cNvSpPr txBox="1">
            <a:spLocks noChangeArrowheads="1"/>
          </p:cNvSpPr>
          <p:nvPr/>
        </p:nvSpPr>
        <p:spPr bwMode="auto">
          <a:xfrm>
            <a:off x="0" y="4800600"/>
            <a:ext cx="9144000" cy="457200"/>
          </a:xfrm>
          <a:prstGeom prst="rect">
            <a:avLst/>
          </a:prstGeom>
          <a:noFill/>
          <a:ln w="9525">
            <a:noFill/>
            <a:miter lim="800000"/>
            <a:headEnd/>
            <a:tailEnd/>
          </a:ln>
        </p:spPr>
        <p:txBody>
          <a:bodyPr>
            <a:spAutoFit/>
          </a:bodyPr>
          <a:lstStyle/>
          <a:p>
            <a:pPr algn="ctr">
              <a:spcBef>
                <a:spcPct val="50000"/>
              </a:spcBef>
            </a:pPr>
            <a:r>
              <a:rPr lang="en-US" sz="2400" b="1"/>
              <a:t>MENGGUNAKAN PARAMETER DATA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Bekerja dengan Query di Delphi</a:t>
            </a:r>
          </a:p>
        </p:txBody>
      </p:sp>
      <p:sp>
        <p:nvSpPr>
          <p:cNvPr id="37891" name="Rectangle 3"/>
          <p:cNvSpPr>
            <a:spLocks noGrp="1" noChangeArrowheads="1"/>
          </p:cNvSpPr>
          <p:nvPr>
            <p:ph type="body" idx="1"/>
          </p:nvPr>
        </p:nvSpPr>
        <p:spPr/>
        <p:txBody>
          <a:bodyPr/>
          <a:lstStyle/>
          <a:p>
            <a:pPr eaLnBrk="1" hangingPunct="1">
              <a:buFont typeface="Wingdings" pitchFamily="2" charset="2"/>
              <a:buNone/>
            </a:pPr>
            <a:r>
              <a:rPr lang="en-US" smtClean="0"/>
              <a:t>Untuk tiap proses sebaiknya menggunakan komponen TQuery masing-masing. Jadi untuk Tambah data memerlukan sebuah TQuery, untuk Edit data memerlukan sebuah query dan untuk Hapus data juga memerlukan query. Perintah SQL di setiap TQuery berbeda-beda, disesuaikan dengan kegunaannya.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smtClean="0"/>
          </a:p>
        </p:txBody>
      </p:sp>
      <p:sp>
        <p:nvSpPr>
          <p:cNvPr id="38915" name="Rectangle 3"/>
          <p:cNvSpPr>
            <a:spLocks noGrp="1" noChangeArrowheads="1"/>
          </p:cNvSpPr>
          <p:nvPr>
            <p:ph type="body" idx="1"/>
          </p:nvPr>
        </p:nvSpPr>
        <p:spPr/>
        <p:txBody>
          <a:bodyPr/>
          <a:lstStyle/>
          <a:p>
            <a:pPr eaLnBrk="1" hangingPunct="1">
              <a:lnSpc>
                <a:spcPct val="80000"/>
              </a:lnSpc>
            </a:pPr>
            <a:r>
              <a:rPr lang="en-US" sz="2100" smtClean="0"/>
              <a:t>Tempatkan sebuah TUpdateSQL di form, atur propertinya :</a:t>
            </a:r>
          </a:p>
          <a:p>
            <a:pPr lvl="1" eaLnBrk="1" hangingPunct="1">
              <a:lnSpc>
                <a:spcPct val="80000"/>
              </a:lnSpc>
            </a:pPr>
            <a:r>
              <a:rPr lang="en-US" sz="2000" smtClean="0"/>
              <a:t>Name	: QTambah</a:t>
            </a:r>
          </a:p>
          <a:p>
            <a:pPr lvl="1" eaLnBrk="1" hangingPunct="1">
              <a:lnSpc>
                <a:spcPct val="80000"/>
              </a:lnSpc>
            </a:pPr>
            <a:r>
              <a:rPr lang="en-US" sz="2000" smtClean="0"/>
              <a:t>SQL	: insert into employee values( </a:t>
            </a:r>
            <a:r>
              <a:rPr lang="en-US" sz="2000" u="sng" smtClean="0"/>
              <a:t>:EmpNo</a:t>
            </a:r>
            <a:r>
              <a:rPr lang="en-US" sz="2000" smtClean="0"/>
              <a:t>, </a:t>
            </a:r>
            <a:r>
              <a:rPr lang="en-US" sz="2000" u="sng" smtClean="0"/>
              <a:t>:LastName</a:t>
            </a:r>
            <a:r>
              <a:rPr lang="en-US" sz="2000" smtClean="0"/>
              <a:t>, </a:t>
            </a:r>
            <a:r>
              <a:rPr lang="en-US" sz="2000" u="sng" smtClean="0"/>
              <a:t>:FirstName</a:t>
            </a:r>
            <a:r>
              <a:rPr lang="en-US" sz="2000" smtClean="0"/>
              <a:t>, </a:t>
            </a:r>
            <a:r>
              <a:rPr lang="en-US" sz="2000" u="sng" smtClean="0"/>
              <a:t>:PhoneExt</a:t>
            </a:r>
            <a:r>
              <a:rPr lang="en-US" sz="2000" smtClean="0"/>
              <a:t>, </a:t>
            </a:r>
            <a:r>
              <a:rPr lang="en-US" sz="2000" u="sng" smtClean="0"/>
              <a:t>:HireDate</a:t>
            </a:r>
            <a:r>
              <a:rPr lang="en-US" sz="2000" smtClean="0"/>
              <a:t>, </a:t>
            </a:r>
            <a:r>
              <a:rPr lang="en-US" sz="2000" u="sng" smtClean="0"/>
              <a:t>:Gaji</a:t>
            </a:r>
            <a:r>
              <a:rPr lang="en-US" sz="2000" smtClean="0"/>
              <a:t>)</a:t>
            </a:r>
          </a:p>
          <a:p>
            <a:pPr lvl="1" eaLnBrk="1" hangingPunct="1">
              <a:lnSpc>
                <a:spcPct val="80000"/>
              </a:lnSpc>
            </a:pPr>
            <a:r>
              <a:rPr lang="en-US" sz="2000" smtClean="0"/>
              <a:t>Atur Parameternya.</a:t>
            </a:r>
          </a:p>
          <a:p>
            <a:pPr lvl="2" eaLnBrk="1" hangingPunct="1">
              <a:lnSpc>
                <a:spcPct val="80000"/>
              </a:lnSpc>
            </a:pPr>
            <a:r>
              <a:rPr lang="en-US" sz="1800" smtClean="0"/>
              <a:t>Klik QTambah, Klik […] di properti Params</a:t>
            </a:r>
          </a:p>
          <a:p>
            <a:pPr lvl="2" eaLnBrk="1" hangingPunct="1">
              <a:lnSpc>
                <a:spcPct val="80000"/>
              </a:lnSpc>
            </a:pPr>
            <a:r>
              <a:rPr lang="en-US" sz="1800" smtClean="0"/>
              <a:t>Ganti DataType</a:t>
            </a:r>
          </a:p>
          <a:p>
            <a:pPr lvl="3" eaLnBrk="1" hangingPunct="1">
              <a:lnSpc>
                <a:spcPct val="80000"/>
              </a:lnSpc>
            </a:pPr>
            <a:r>
              <a:rPr lang="en-US" sz="1600" smtClean="0"/>
              <a:t>Klik parameter EmpNo, properti DataType diisi ftInteger</a:t>
            </a:r>
          </a:p>
          <a:p>
            <a:pPr lvl="3" eaLnBrk="1" hangingPunct="1">
              <a:lnSpc>
                <a:spcPct val="80000"/>
              </a:lnSpc>
            </a:pPr>
            <a:r>
              <a:rPr lang="en-US" sz="1600" smtClean="0"/>
              <a:t>Klik parameter LastName, properti DataType diisi ftString</a:t>
            </a:r>
          </a:p>
          <a:p>
            <a:pPr lvl="3" eaLnBrk="1" hangingPunct="1">
              <a:lnSpc>
                <a:spcPct val="80000"/>
              </a:lnSpc>
            </a:pPr>
            <a:r>
              <a:rPr lang="en-US" sz="1600" smtClean="0"/>
              <a:t>Klik parameter FirstName, properti DataType diisi ftString</a:t>
            </a:r>
          </a:p>
          <a:p>
            <a:pPr lvl="3" eaLnBrk="1" hangingPunct="1">
              <a:lnSpc>
                <a:spcPct val="80000"/>
              </a:lnSpc>
            </a:pPr>
            <a:r>
              <a:rPr lang="en-US" sz="1600" smtClean="0"/>
              <a:t>Klik parameter PhoneExt, properti DataType diisi ftString</a:t>
            </a:r>
          </a:p>
          <a:p>
            <a:pPr lvl="3" eaLnBrk="1" hangingPunct="1">
              <a:lnSpc>
                <a:spcPct val="80000"/>
              </a:lnSpc>
            </a:pPr>
            <a:r>
              <a:rPr lang="en-US" sz="1600" smtClean="0"/>
              <a:t>Klik parameter HireDate, properti DataType diisi ftDate</a:t>
            </a:r>
          </a:p>
          <a:p>
            <a:pPr lvl="3" eaLnBrk="1" hangingPunct="1">
              <a:lnSpc>
                <a:spcPct val="80000"/>
              </a:lnSpc>
            </a:pPr>
            <a:r>
              <a:rPr lang="en-US" sz="1600" smtClean="0"/>
              <a:t>Klik parameter Gaji, properti DataType diisi ftCurrency</a:t>
            </a:r>
          </a:p>
          <a:p>
            <a:pPr eaLnBrk="1" hangingPunct="1">
              <a:lnSpc>
                <a:spcPct val="80000"/>
              </a:lnSpc>
            </a:pPr>
            <a:r>
              <a:rPr lang="en-US" sz="2100" smtClean="0"/>
              <a:t>Tempatkan sebuah Tombol di form, atur propertinya :</a:t>
            </a:r>
          </a:p>
          <a:p>
            <a:pPr lvl="1" eaLnBrk="1" hangingPunct="1">
              <a:lnSpc>
                <a:spcPct val="80000"/>
              </a:lnSpc>
            </a:pPr>
            <a:r>
              <a:rPr lang="en-US" sz="2000" smtClean="0"/>
              <a:t>Name	: TTambah2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en-US" smtClean="0"/>
          </a:p>
        </p:txBody>
      </p:sp>
      <p:sp>
        <p:nvSpPr>
          <p:cNvPr id="39939" name="Rectangle 3"/>
          <p:cNvSpPr>
            <a:spLocks noGrp="1" noChangeArrowheads="1"/>
          </p:cNvSpPr>
          <p:nvPr>
            <p:ph type="body" idx="1"/>
          </p:nvPr>
        </p:nvSpPr>
        <p:spPr/>
        <p:txBody>
          <a:bodyPr/>
          <a:lstStyle/>
          <a:p>
            <a:pPr eaLnBrk="1" hangingPunct="1"/>
            <a:endParaRPr lang="en-US" smtClean="0"/>
          </a:p>
        </p:txBody>
      </p:sp>
      <p:pic>
        <p:nvPicPr>
          <p:cNvPr id="39940" name="Picture 5"/>
          <p:cNvPicPr>
            <a:picLocks noChangeAspect="1" noChangeArrowheads="1"/>
          </p:cNvPicPr>
          <p:nvPr/>
        </p:nvPicPr>
        <p:blipFill>
          <a:blip r:embed="rId2" cstate="print"/>
          <a:srcRect/>
          <a:stretch>
            <a:fillRect/>
          </a:stretch>
        </p:blipFill>
        <p:spPr bwMode="auto">
          <a:xfrm>
            <a:off x="1905000" y="990600"/>
            <a:ext cx="5610225" cy="565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smtClean="0"/>
          </a:p>
        </p:txBody>
      </p:sp>
      <p:sp>
        <p:nvSpPr>
          <p:cNvPr id="4096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100" smtClean="0"/>
              <a:t>Isi event OnClick dari Tombol Tambah 2 dengan perintah di bawah ini</a:t>
            </a:r>
          </a:p>
          <a:p>
            <a:pPr eaLnBrk="1" hangingPunct="1">
              <a:lnSpc>
                <a:spcPct val="80000"/>
              </a:lnSpc>
              <a:buFont typeface="Wingdings" pitchFamily="2" charset="2"/>
              <a:buNone/>
            </a:pPr>
            <a:r>
              <a:rPr lang="en-US" sz="1200" smtClean="0">
                <a:latin typeface="Courier New" pitchFamily="49" charset="0"/>
              </a:rPr>
              <a:t>procedure TFQuery1.TTambah2Click(Sender: TObject);</a:t>
            </a:r>
          </a:p>
          <a:p>
            <a:pPr eaLnBrk="1" hangingPunct="1">
              <a:lnSpc>
                <a:spcPct val="80000"/>
              </a:lnSpc>
              <a:buFont typeface="Wingdings" pitchFamily="2" charset="2"/>
              <a:buNone/>
            </a:pPr>
            <a:r>
              <a:rPr lang="en-US" sz="1200" smtClean="0">
                <a:latin typeface="Courier New" pitchFamily="49" charset="0"/>
              </a:rPr>
              <a:t>begin</a:t>
            </a:r>
          </a:p>
          <a:p>
            <a:pPr eaLnBrk="1" hangingPunct="1">
              <a:lnSpc>
                <a:spcPct val="80000"/>
              </a:lnSpc>
              <a:buFont typeface="Wingdings" pitchFamily="2" charset="2"/>
              <a:buNone/>
            </a:pPr>
            <a:r>
              <a:rPr lang="en-US" sz="1200" smtClean="0">
                <a:latin typeface="Courier New" pitchFamily="49" charset="0"/>
              </a:rPr>
              <a:t>     try</a:t>
            </a:r>
          </a:p>
          <a:p>
            <a:pPr eaLnBrk="1" hangingPunct="1">
              <a:lnSpc>
                <a:spcPct val="80000"/>
              </a:lnSpc>
              <a:buFont typeface="Wingdings" pitchFamily="2" charset="2"/>
              <a:buNone/>
            </a:pPr>
            <a:r>
              <a:rPr lang="en-US" sz="1200" smtClean="0">
                <a:latin typeface="Courier New" pitchFamily="49" charset="0"/>
              </a:rPr>
              <a:t>        // Pengisian Parameter</a:t>
            </a:r>
          </a:p>
          <a:p>
            <a:pPr eaLnBrk="1" hangingPunct="1">
              <a:lnSpc>
                <a:spcPct val="80000"/>
              </a:lnSpc>
              <a:buFont typeface="Wingdings" pitchFamily="2" charset="2"/>
              <a:buNone/>
            </a:pPr>
            <a:r>
              <a:rPr lang="en-US" sz="1200" smtClean="0">
                <a:latin typeface="Courier New" pitchFamily="49" charset="0"/>
              </a:rPr>
              <a:t>        QTambah.ParamByName('EmpNo').AsInteger:=StrToInt(ENoPeg.Text);</a:t>
            </a:r>
          </a:p>
          <a:p>
            <a:pPr eaLnBrk="1" hangingPunct="1">
              <a:lnSpc>
                <a:spcPct val="80000"/>
              </a:lnSpc>
              <a:buFont typeface="Wingdings" pitchFamily="2" charset="2"/>
              <a:buNone/>
            </a:pPr>
            <a:r>
              <a:rPr lang="en-US" sz="1200" smtClean="0">
                <a:latin typeface="Courier New" pitchFamily="49" charset="0"/>
              </a:rPr>
              <a:t>        QTambah.ParamByName('FirstName').AsString:=ENamaDpn.Text;</a:t>
            </a:r>
          </a:p>
          <a:p>
            <a:pPr eaLnBrk="1" hangingPunct="1">
              <a:lnSpc>
                <a:spcPct val="80000"/>
              </a:lnSpc>
              <a:buFont typeface="Wingdings" pitchFamily="2" charset="2"/>
              <a:buNone/>
            </a:pPr>
            <a:r>
              <a:rPr lang="en-US" sz="1200" smtClean="0">
                <a:latin typeface="Courier New" pitchFamily="49" charset="0"/>
              </a:rPr>
              <a:t>        QTambah.ParamByName('LastName').AsString:=ENamaBlk.Text;</a:t>
            </a:r>
          </a:p>
          <a:p>
            <a:pPr eaLnBrk="1" hangingPunct="1">
              <a:lnSpc>
                <a:spcPct val="80000"/>
              </a:lnSpc>
              <a:buFont typeface="Wingdings" pitchFamily="2" charset="2"/>
              <a:buNone/>
            </a:pPr>
            <a:r>
              <a:rPr lang="en-US" sz="1200" smtClean="0">
                <a:latin typeface="Courier New" pitchFamily="49" charset="0"/>
              </a:rPr>
              <a:t>        QTambah.ParamByName('PhoneExt').AsString:=EExtTelp.Text;</a:t>
            </a:r>
          </a:p>
          <a:p>
            <a:pPr eaLnBrk="1" hangingPunct="1">
              <a:lnSpc>
                <a:spcPct val="80000"/>
              </a:lnSpc>
              <a:buFont typeface="Wingdings" pitchFamily="2" charset="2"/>
              <a:buNone/>
            </a:pPr>
            <a:r>
              <a:rPr lang="en-US" sz="1200" smtClean="0">
                <a:latin typeface="Courier New" pitchFamily="49" charset="0"/>
              </a:rPr>
              <a:t>        QTambah.ParamByName('HireDate').AsDate:=DTPTanggal.Date;</a:t>
            </a:r>
          </a:p>
          <a:p>
            <a:pPr eaLnBrk="1" hangingPunct="1">
              <a:lnSpc>
                <a:spcPct val="80000"/>
              </a:lnSpc>
              <a:buFont typeface="Wingdings" pitchFamily="2" charset="2"/>
              <a:buNone/>
            </a:pPr>
            <a:r>
              <a:rPr lang="en-US" sz="1200" smtClean="0">
                <a:latin typeface="Courier New" pitchFamily="49" charset="0"/>
              </a:rPr>
              <a:t>        QTambah.ParamByName('Gaji').AsCurrency:=StrToCurr(EGaji.Text);</a:t>
            </a:r>
          </a:p>
          <a:p>
            <a:pPr eaLnBrk="1" hangingPunct="1">
              <a:lnSpc>
                <a:spcPct val="80000"/>
              </a:lnSpc>
              <a:buFont typeface="Wingdings" pitchFamily="2" charset="2"/>
              <a:buNone/>
            </a:pPr>
            <a:r>
              <a:rPr lang="en-US" sz="1200" smtClean="0">
                <a:latin typeface="Courier New" pitchFamily="49" charset="0"/>
              </a:rPr>
              <a:t>        QTambah.ExecSQL; // Jalankan Query</a:t>
            </a:r>
          </a:p>
          <a:p>
            <a:pPr eaLnBrk="1" hangingPunct="1">
              <a:lnSpc>
                <a:spcPct val="80000"/>
              </a:lnSpc>
              <a:buFont typeface="Wingdings" pitchFamily="2" charset="2"/>
              <a:buNone/>
            </a:pPr>
            <a:r>
              <a:rPr lang="en-US" sz="1200" smtClean="0">
                <a:latin typeface="Courier New" pitchFamily="49" charset="0"/>
              </a:rPr>
              <a:t>        Showmessage('Data Berhasil disimpan');</a:t>
            </a:r>
          </a:p>
          <a:p>
            <a:pPr eaLnBrk="1" hangingPunct="1">
              <a:lnSpc>
                <a:spcPct val="80000"/>
              </a:lnSpc>
              <a:buFont typeface="Wingdings" pitchFamily="2" charset="2"/>
              <a:buNone/>
            </a:pPr>
            <a:r>
              <a:rPr lang="en-US" sz="1200" smtClean="0">
                <a:latin typeface="Courier New" pitchFamily="49" charset="0"/>
              </a:rPr>
              <a:t>        QBrowse.DisableControls;// Nonaktifkan perubahan di Control</a:t>
            </a:r>
          </a:p>
          <a:p>
            <a:pPr eaLnBrk="1" hangingPunct="1">
              <a:lnSpc>
                <a:spcPct val="80000"/>
              </a:lnSpc>
              <a:buFont typeface="Wingdings" pitchFamily="2" charset="2"/>
              <a:buNone/>
            </a:pPr>
            <a:r>
              <a:rPr lang="en-US" sz="1200" smtClean="0">
                <a:latin typeface="Courier New" pitchFamily="49" charset="0"/>
              </a:rPr>
              <a:t>        QBrowse.Close;// Tutup Browse (QBrowse.Active:=False)</a:t>
            </a:r>
          </a:p>
          <a:p>
            <a:pPr eaLnBrk="1" hangingPunct="1">
              <a:lnSpc>
                <a:spcPct val="80000"/>
              </a:lnSpc>
              <a:buFont typeface="Wingdings" pitchFamily="2" charset="2"/>
              <a:buNone/>
            </a:pPr>
            <a:r>
              <a:rPr lang="en-US" sz="1200" smtClean="0">
                <a:latin typeface="Courier New" pitchFamily="49" charset="0"/>
              </a:rPr>
              <a:t>        QBrowse.Open;// Buka Browse (QBrowse.Active:=True)</a:t>
            </a:r>
          </a:p>
          <a:p>
            <a:pPr eaLnBrk="1" hangingPunct="1">
              <a:lnSpc>
                <a:spcPct val="80000"/>
              </a:lnSpc>
              <a:buFont typeface="Wingdings" pitchFamily="2" charset="2"/>
              <a:buNone/>
            </a:pPr>
            <a:r>
              <a:rPr lang="en-US" sz="1200" smtClean="0">
                <a:latin typeface="Courier New" pitchFamily="49" charset="0"/>
              </a:rPr>
              <a:t>        QBrowse.Locate('EmpNo',ENoPeg.Text,[]);// Cari EmpNo sesuai NoPeg</a:t>
            </a:r>
          </a:p>
          <a:p>
            <a:pPr eaLnBrk="1" hangingPunct="1">
              <a:lnSpc>
                <a:spcPct val="80000"/>
              </a:lnSpc>
              <a:buFont typeface="Wingdings" pitchFamily="2" charset="2"/>
              <a:buNone/>
            </a:pPr>
            <a:r>
              <a:rPr lang="en-US" sz="1200" smtClean="0">
                <a:latin typeface="Courier New" pitchFamily="49" charset="0"/>
              </a:rPr>
              <a:t>        QBrowse.EnableControls;// Aktifkan perubahan di Control</a:t>
            </a:r>
          </a:p>
          <a:p>
            <a:pPr eaLnBrk="1" hangingPunct="1">
              <a:lnSpc>
                <a:spcPct val="80000"/>
              </a:lnSpc>
              <a:buFont typeface="Wingdings" pitchFamily="2" charset="2"/>
              <a:buNone/>
            </a:pPr>
            <a:r>
              <a:rPr lang="en-US" sz="1200" smtClean="0">
                <a:latin typeface="Courier New" pitchFamily="49" charset="0"/>
              </a:rPr>
              <a:t>     except</a:t>
            </a:r>
          </a:p>
          <a:p>
            <a:pPr eaLnBrk="1" hangingPunct="1">
              <a:lnSpc>
                <a:spcPct val="80000"/>
              </a:lnSpc>
              <a:buFont typeface="Wingdings" pitchFamily="2" charset="2"/>
              <a:buNone/>
            </a:pPr>
            <a:r>
              <a:rPr lang="en-US" sz="1200" smtClean="0">
                <a:latin typeface="Courier New" pitchFamily="49" charset="0"/>
              </a:rPr>
              <a:t>           On E: Exception do</a:t>
            </a:r>
          </a:p>
          <a:p>
            <a:pPr eaLnBrk="1" hangingPunct="1">
              <a:lnSpc>
                <a:spcPct val="80000"/>
              </a:lnSpc>
              <a:buFont typeface="Wingdings" pitchFamily="2" charset="2"/>
              <a:buNone/>
            </a:pPr>
            <a:r>
              <a:rPr lang="en-US" sz="1200" smtClean="0">
                <a:latin typeface="Courier New" pitchFamily="49" charset="0"/>
              </a:rPr>
              <a:t>           ShowMessage('Ada Error : '+#13+#13+E.Message); // Tampilkan Error</a:t>
            </a:r>
          </a:p>
          <a:p>
            <a:pPr eaLnBrk="1" hangingPunct="1">
              <a:lnSpc>
                <a:spcPct val="80000"/>
              </a:lnSpc>
              <a:buFont typeface="Wingdings" pitchFamily="2" charset="2"/>
              <a:buNone/>
            </a:pPr>
            <a:r>
              <a:rPr lang="en-US" sz="1200" smtClean="0">
                <a:latin typeface="Courier New" pitchFamily="49" charset="0"/>
              </a:rPr>
              <a:t>     end;</a:t>
            </a:r>
          </a:p>
          <a:p>
            <a:pPr eaLnBrk="1" hangingPunct="1">
              <a:lnSpc>
                <a:spcPct val="80000"/>
              </a:lnSpc>
              <a:buFont typeface="Wingdings" pitchFamily="2" charset="2"/>
              <a:buNone/>
            </a:pPr>
            <a:r>
              <a:rPr lang="en-US" sz="1200" smtClean="0">
                <a:latin typeface="Courier New" pitchFamily="49" charset="0"/>
              </a:rPr>
              <a:t>end;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en-US" smtClean="0"/>
          </a:p>
        </p:txBody>
      </p:sp>
      <p:sp>
        <p:nvSpPr>
          <p:cNvPr id="41987" name="Rectangle 3"/>
          <p:cNvSpPr>
            <a:spLocks noGrp="1" noChangeArrowheads="1"/>
          </p:cNvSpPr>
          <p:nvPr>
            <p:ph type="body" idx="1"/>
          </p:nvPr>
        </p:nvSpPr>
        <p:spPr/>
        <p:txBody>
          <a:bodyPr/>
          <a:lstStyle/>
          <a:p>
            <a:pPr eaLnBrk="1" hangingPunct="1">
              <a:buFont typeface="Wingdings" pitchFamily="2" charset="2"/>
              <a:buNone/>
            </a:pPr>
            <a:r>
              <a:rPr lang="en-US" smtClean="0"/>
              <a:t>Untuk proses Edit, dan Hapus silahkan berimprovisasi…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DDL</a:t>
            </a:r>
          </a:p>
        </p:txBody>
      </p:sp>
      <p:sp>
        <p:nvSpPr>
          <p:cNvPr id="6147" name="Rectangle 3"/>
          <p:cNvSpPr>
            <a:spLocks noGrp="1" noChangeArrowheads="1"/>
          </p:cNvSpPr>
          <p:nvPr>
            <p:ph type="body" idx="1"/>
          </p:nvPr>
        </p:nvSpPr>
        <p:spPr/>
        <p:txBody>
          <a:bodyPr/>
          <a:lstStyle/>
          <a:p>
            <a:pPr eaLnBrk="1" hangingPunct="1"/>
            <a:r>
              <a:rPr lang="en-US" smtClean="0"/>
              <a:t>Di perkuliahan Delphi, tidak akan diterangkan mengenai DDL. Diasumsikan bahwa struktur tabel yang akan diakses oleh SQL telah tersedia.</a:t>
            </a:r>
          </a:p>
          <a:p>
            <a:pPr eaLnBrk="1" hangingPunct="1"/>
            <a:r>
              <a:rPr lang="en-US" smtClean="0"/>
              <a:t>DDL akan anda dapatkan di perkuliahan Basis Data dan Praktikum Basis Data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Bekerja dengan Query di Delphi</a:t>
            </a:r>
          </a:p>
        </p:txBody>
      </p:sp>
      <p:sp>
        <p:nvSpPr>
          <p:cNvPr id="43011" name="WordArt 3"/>
          <p:cNvSpPr>
            <a:spLocks noChangeArrowheads="1" noChangeShapeType="1" noTextEdit="1"/>
          </p:cNvSpPr>
          <p:nvPr/>
        </p:nvSpPr>
        <p:spPr bwMode="auto">
          <a:xfrm>
            <a:off x="1295400" y="1905000"/>
            <a:ext cx="6553200" cy="2667000"/>
          </a:xfrm>
          <a:prstGeom prst="rect">
            <a:avLst/>
          </a:prstGeom>
        </p:spPr>
        <p:txBody>
          <a:bodyPr wrap="none" fromWordArt="1">
            <a:prstTxWarp prst="textPlain">
              <a:avLst>
                <a:gd name="adj" fmla="val 50000"/>
              </a:avLst>
            </a:prstTxWarp>
          </a:bodyPr>
          <a:lstStyle/>
          <a:p>
            <a:pPr algn="ctr"/>
            <a:r>
              <a:rPr lang="en-US" sz="3600" kern="10">
                <a:ln w="9525">
                  <a:solidFill>
                    <a:schemeClr val="bg1"/>
                  </a:solidFill>
                  <a:round/>
                  <a:headEnd/>
                  <a:tailEnd/>
                </a:ln>
                <a:latin typeface="Arial Black"/>
              </a:rPr>
              <a:t>MASTER-DETAIL</a:t>
            </a:r>
          </a:p>
          <a:p>
            <a:pPr algn="ctr"/>
            <a:r>
              <a:rPr lang="en-US" sz="3600" kern="10">
                <a:ln w="9525">
                  <a:solidFill>
                    <a:schemeClr val="bg1"/>
                  </a:solidFill>
                  <a:round/>
                  <a:headEnd/>
                  <a:tailEnd/>
                </a:ln>
                <a:latin typeface="Arial Black"/>
              </a:rPr>
              <a:t>DENGAN SQL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Aplikasi Master-Detail dengan SQL</a:t>
            </a:r>
          </a:p>
        </p:txBody>
      </p:sp>
      <p:sp>
        <p:nvSpPr>
          <p:cNvPr id="44035" name="Rectangle 3"/>
          <p:cNvSpPr>
            <a:spLocks noGrp="1" noChangeArrowheads="1"/>
          </p:cNvSpPr>
          <p:nvPr>
            <p:ph type="body" idx="1"/>
          </p:nvPr>
        </p:nvSpPr>
        <p:spPr/>
        <p:txBody>
          <a:bodyPr/>
          <a:lstStyle/>
          <a:p>
            <a:pPr eaLnBrk="1" hangingPunct="1">
              <a:lnSpc>
                <a:spcPct val="90000"/>
              </a:lnSpc>
            </a:pPr>
            <a:r>
              <a:rPr lang="en-US" sz="2100" smtClean="0"/>
              <a:t>Buat Aplikasi Baru (File </a:t>
            </a:r>
            <a:r>
              <a:rPr lang="en-US" sz="2100" smtClean="0">
                <a:sym typeface="Wingdings" pitchFamily="2" charset="2"/>
              </a:rPr>
              <a:t> New  Application)</a:t>
            </a:r>
          </a:p>
          <a:p>
            <a:pPr eaLnBrk="1" hangingPunct="1">
              <a:lnSpc>
                <a:spcPct val="90000"/>
              </a:lnSpc>
            </a:pPr>
            <a:r>
              <a:rPr lang="en-US" sz="2100" smtClean="0">
                <a:sym typeface="Wingdings" pitchFamily="2" charset="2"/>
              </a:rPr>
              <a:t>Simpan Form dan Projectnya (di folder yang ada databasenya)</a:t>
            </a:r>
          </a:p>
          <a:p>
            <a:pPr eaLnBrk="1" hangingPunct="1">
              <a:lnSpc>
                <a:spcPct val="90000"/>
              </a:lnSpc>
            </a:pPr>
            <a:r>
              <a:rPr lang="en-US" sz="2100" smtClean="0">
                <a:sym typeface="Wingdings" pitchFamily="2" charset="2"/>
              </a:rPr>
              <a:t>Tempatkan sebuah TQuery di form, atur properti :</a:t>
            </a:r>
          </a:p>
          <a:p>
            <a:pPr lvl="1" eaLnBrk="1" hangingPunct="1">
              <a:lnSpc>
                <a:spcPct val="90000"/>
              </a:lnSpc>
            </a:pPr>
            <a:r>
              <a:rPr lang="en-US" sz="2000" smtClean="0">
                <a:sym typeface="Wingdings" pitchFamily="2" charset="2"/>
              </a:rPr>
              <a:t>Name	: QOrder (untuk menampilkan data order)</a:t>
            </a:r>
          </a:p>
          <a:p>
            <a:pPr lvl="1" eaLnBrk="1" hangingPunct="1">
              <a:lnSpc>
                <a:spcPct val="90000"/>
              </a:lnSpc>
            </a:pPr>
            <a:r>
              <a:rPr lang="en-US" sz="2000" smtClean="0">
                <a:sym typeface="Wingdings" pitchFamily="2" charset="2"/>
              </a:rPr>
              <a:t>SQL	: Select * from Orders</a:t>
            </a:r>
          </a:p>
          <a:p>
            <a:pPr lvl="1" eaLnBrk="1" hangingPunct="1">
              <a:lnSpc>
                <a:spcPct val="90000"/>
              </a:lnSpc>
            </a:pPr>
            <a:r>
              <a:rPr lang="en-US" sz="2000" smtClean="0">
                <a:sym typeface="Wingdings" pitchFamily="2" charset="2"/>
              </a:rPr>
              <a:t>Active	: True</a:t>
            </a:r>
          </a:p>
          <a:p>
            <a:pPr eaLnBrk="1" hangingPunct="1">
              <a:lnSpc>
                <a:spcPct val="90000"/>
              </a:lnSpc>
            </a:pPr>
            <a:r>
              <a:rPr lang="en-US" sz="2100" smtClean="0"/>
              <a:t>Tempatkan sebuah TDataSource di form, atur propertinya :</a:t>
            </a:r>
          </a:p>
          <a:p>
            <a:pPr lvl="1" eaLnBrk="1" hangingPunct="1">
              <a:lnSpc>
                <a:spcPct val="90000"/>
              </a:lnSpc>
            </a:pPr>
            <a:r>
              <a:rPr lang="en-US" sz="2000" smtClean="0"/>
              <a:t>Name	: DsOrder</a:t>
            </a:r>
          </a:p>
          <a:p>
            <a:pPr lvl="1" eaLnBrk="1" hangingPunct="1">
              <a:lnSpc>
                <a:spcPct val="90000"/>
              </a:lnSpc>
            </a:pPr>
            <a:r>
              <a:rPr lang="en-US" sz="2000" smtClean="0"/>
              <a:t>Dataset	: QOrder</a:t>
            </a:r>
          </a:p>
          <a:p>
            <a:pPr eaLnBrk="1" hangingPunct="1">
              <a:lnSpc>
                <a:spcPct val="90000"/>
              </a:lnSpc>
            </a:pPr>
            <a:r>
              <a:rPr lang="en-US" sz="2100" smtClean="0"/>
              <a:t>Tempatkan sebuah TDbGrid di form, atur properti Datasource dengan DsOrder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Aplikasi Master-Detail dengan SQL</a:t>
            </a:r>
          </a:p>
        </p:txBody>
      </p:sp>
      <p:sp>
        <p:nvSpPr>
          <p:cNvPr id="45059" name="Rectangle 3"/>
          <p:cNvSpPr>
            <a:spLocks noGrp="1" noChangeArrowheads="1"/>
          </p:cNvSpPr>
          <p:nvPr>
            <p:ph type="body" idx="1"/>
          </p:nvPr>
        </p:nvSpPr>
        <p:spPr/>
        <p:txBody>
          <a:bodyPr/>
          <a:lstStyle/>
          <a:p>
            <a:pPr eaLnBrk="1" hangingPunct="1">
              <a:lnSpc>
                <a:spcPct val="90000"/>
              </a:lnSpc>
            </a:pPr>
            <a:r>
              <a:rPr lang="en-US" sz="2100" smtClean="0">
                <a:sym typeface="Wingdings" pitchFamily="2" charset="2"/>
              </a:rPr>
              <a:t>Tempatkan sebuah TQuery di form, atur properti :</a:t>
            </a:r>
          </a:p>
          <a:p>
            <a:pPr lvl="1" eaLnBrk="1" hangingPunct="1">
              <a:lnSpc>
                <a:spcPct val="90000"/>
              </a:lnSpc>
            </a:pPr>
            <a:r>
              <a:rPr lang="en-US" sz="2000" smtClean="0">
                <a:sym typeface="Wingdings" pitchFamily="2" charset="2"/>
              </a:rPr>
              <a:t>Name	: QDetailOrder (untuk menampilkan data detail order)</a:t>
            </a:r>
          </a:p>
          <a:p>
            <a:pPr lvl="1" eaLnBrk="1" hangingPunct="1">
              <a:lnSpc>
                <a:spcPct val="90000"/>
              </a:lnSpc>
            </a:pPr>
            <a:r>
              <a:rPr lang="en-US" sz="2000" smtClean="0">
                <a:sym typeface="Wingdings" pitchFamily="2" charset="2"/>
              </a:rPr>
              <a:t>SQL	: select a.ItemNo, a.PartNo, b.Description, a.Qty, b.ListPrice, (a.Qty*b.ListPrice) as SubTotal  from items a join parts b on a.PartNo=b.PartNo where a.OrderNo=</a:t>
            </a:r>
            <a:r>
              <a:rPr lang="en-US" sz="2000" u="sng" smtClean="0">
                <a:sym typeface="Wingdings" pitchFamily="2" charset="2"/>
              </a:rPr>
              <a:t>:OrderNo</a:t>
            </a:r>
            <a:endParaRPr lang="en-US" sz="2000" smtClean="0">
              <a:sym typeface="Wingdings" pitchFamily="2" charset="2"/>
            </a:endParaRPr>
          </a:p>
          <a:p>
            <a:pPr lvl="2" eaLnBrk="1" hangingPunct="1">
              <a:lnSpc>
                <a:spcPct val="90000"/>
              </a:lnSpc>
              <a:buFont typeface="Wingdings" pitchFamily="2" charset="2"/>
              <a:buNone/>
            </a:pPr>
            <a:r>
              <a:rPr lang="en-US" sz="1800" smtClean="0">
                <a:sym typeface="Wingdings" pitchFamily="2" charset="2"/>
              </a:rPr>
              <a:t>[</a:t>
            </a:r>
            <a:r>
              <a:rPr lang="en-US" sz="1800" b="1" smtClean="0">
                <a:sym typeface="Wingdings" pitchFamily="2" charset="2"/>
              </a:rPr>
              <a:t>:OrderNo</a:t>
            </a:r>
            <a:r>
              <a:rPr lang="en-US" sz="1800" smtClean="0">
                <a:sym typeface="Wingdings" pitchFamily="2" charset="2"/>
              </a:rPr>
              <a:t> adalah field yang berelasi ke tabel master (table order)]</a:t>
            </a:r>
          </a:p>
          <a:p>
            <a:pPr lvl="1" eaLnBrk="1" hangingPunct="1">
              <a:lnSpc>
                <a:spcPct val="90000"/>
              </a:lnSpc>
            </a:pPr>
            <a:r>
              <a:rPr lang="en-US" sz="2000" smtClean="0">
                <a:sym typeface="Wingdings" pitchFamily="2" charset="2"/>
              </a:rPr>
              <a:t>DataSource	: DsOrder (datasource master)</a:t>
            </a:r>
          </a:p>
          <a:p>
            <a:pPr lvl="1" eaLnBrk="1" hangingPunct="1">
              <a:lnSpc>
                <a:spcPct val="90000"/>
              </a:lnSpc>
            </a:pPr>
            <a:r>
              <a:rPr lang="en-US" sz="2000" smtClean="0">
                <a:sym typeface="Wingdings" pitchFamily="2" charset="2"/>
              </a:rPr>
              <a:t>Active	: True</a:t>
            </a:r>
          </a:p>
          <a:p>
            <a:pPr eaLnBrk="1" hangingPunct="1">
              <a:lnSpc>
                <a:spcPct val="90000"/>
              </a:lnSpc>
            </a:pPr>
            <a:r>
              <a:rPr lang="en-US" sz="2100" smtClean="0"/>
              <a:t>Tempatkan sebuah TDataSource di form, atur propertinya :</a:t>
            </a:r>
          </a:p>
          <a:p>
            <a:pPr lvl="1" eaLnBrk="1" hangingPunct="1">
              <a:lnSpc>
                <a:spcPct val="90000"/>
              </a:lnSpc>
            </a:pPr>
            <a:r>
              <a:rPr lang="en-US" sz="2000" smtClean="0"/>
              <a:t>Name	: DsDetailOrder</a:t>
            </a:r>
          </a:p>
          <a:p>
            <a:pPr lvl="1" eaLnBrk="1" hangingPunct="1">
              <a:lnSpc>
                <a:spcPct val="90000"/>
              </a:lnSpc>
            </a:pPr>
            <a:r>
              <a:rPr lang="en-US" sz="2000" smtClean="0"/>
              <a:t>Dataset	: QDetailOrder</a:t>
            </a:r>
          </a:p>
          <a:p>
            <a:pPr eaLnBrk="1" hangingPunct="1">
              <a:lnSpc>
                <a:spcPct val="90000"/>
              </a:lnSpc>
            </a:pPr>
            <a:r>
              <a:rPr lang="en-US" sz="2100" smtClean="0"/>
              <a:t>Tempatkan sebuah TDbGrid di form, atur properti Datasource dengan DsDetailOrder</a:t>
            </a:r>
          </a:p>
          <a:p>
            <a:pPr eaLnBrk="1" hangingPunct="1">
              <a:lnSpc>
                <a:spcPct val="90000"/>
              </a:lnSpc>
            </a:pPr>
            <a:endParaRPr lang="en-US" sz="21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Aplikasi Master-Detail dengan SQL</a:t>
            </a:r>
          </a:p>
        </p:txBody>
      </p:sp>
      <p:sp>
        <p:nvSpPr>
          <p:cNvPr id="46083" name="Rectangle 3"/>
          <p:cNvSpPr>
            <a:spLocks noGrp="1" noChangeArrowheads="1"/>
          </p:cNvSpPr>
          <p:nvPr>
            <p:ph type="body" idx="1"/>
          </p:nvPr>
        </p:nvSpPr>
        <p:spPr/>
        <p:txBody>
          <a:bodyPr/>
          <a:lstStyle/>
          <a:p>
            <a:pPr eaLnBrk="1" hangingPunct="1">
              <a:lnSpc>
                <a:spcPct val="80000"/>
              </a:lnSpc>
            </a:pPr>
            <a:r>
              <a:rPr lang="en-US" sz="1900" smtClean="0">
                <a:sym typeface="Wingdings" pitchFamily="2" charset="2"/>
              </a:rPr>
              <a:t>Tempatkan sebuah TQuery di form, atur properti :</a:t>
            </a:r>
          </a:p>
          <a:p>
            <a:pPr lvl="1" eaLnBrk="1" hangingPunct="1">
              <a:lnSpc>
                <a:spcPct val="80000"/>
              </a:lnSpc>
            </a:pPr>
            <a:r>
              <a:rPr lang="en-US" sz="1700" smtClean="0">
                <a:sym typeface="Wingdings" pitchFamily="2" charset="2"/>
              </a:rPr>
              <a:t>Name	: QRekapDetail (untuk menampilkan perhitungan rekap detail)</a:t>
            </a:r>
          </a:p>
          <a:p>
            <a:pPr lvl="1" eaLnBrk="1" hangingPunct="1">
              <a:lnSpc>
                <a:spcPct val="80000"/>
              </a:lnSpc>
            </a:pPr>
            <a:r>
              <a:rPr lang="en-US" sz="1700" smtClean="0">
                <a:sym typeface="Wingdings" pitchFamily="2" charset="2"/>
              </a:rPr>
              <a:t>SQL	: select sum(a.Qty) as Banyak_Item, sum(a.Qty*b.ListPrice) as Total  from items a join parts b on a.PartNo=b.PartNo where a.OrderNo=:OrderNo</a:t>
            </a:r>
          </a:p>
          <a:p>
            <a:pPr lvl="2" eaLnBrk="1" hangingPunct="1">
              <a:lnSpc>
                <a:spcPct val="80000"/>
              </a:lnSpc>
              <a:buFont typeface="Wingdings" pitchFamily="2" charset="2"/>
              <a:buNone/>
            </a:pPr>
            <a:r>
              <a:rPr lang="en-US" sz="1500" smtClean="0">
                <a:sym typeface="Wingdings" pitchFamily="2" charset="2"/>
              </a:rPr>
              <a:t>[</a:t>
            </a:r>
            <a:r>
              <a:rPr lang="en-US" sz="1500" b="1" smtClean="0">
                <a:sym typeface="Wingdings" pitchFamily="2" charset="2"/>
              </a:rPr>
              <a:t>:OrderNo</a:t>
            </a:r>
            <a:r>
              <a:rPr lang="en-US" sz="1500" smtClean="0">
                <a:sym typeface="Wingdings" pitchFamily="2" charset="2"/>
              </a:rPr>
              <a:t> adalah field yang berelasi ke tabel master (table order)]</a:t>
            </a:r>
          </a:p>
          <a:p>
            <a:pPr lvl="1" eaLnBrk="1" hangingPunct="1">
              <a:lnSpc>
                <a:spcPct val="80000"/>
              </a:lnSpc>
            </a:pPr>
            <a:r>
              <a:rPr lang="en-US" sz="1700" smtClean="0">
                <a:sym typeface="Wingdings" pitchFamily="2" charset="2"/>
              </a:rPr>
              <a:t>DataSource	: DsOrder (datasource master)</a:t>
            </a:r>
          </a:p>
          <a:p>
            <a:pPr lvl="1" eaLnBrk="1" hangingPunct="1">
              <a:lnSpc>
                <a:spcPct val="80000"/>
              </a:lnSpc>
            </a:pPr>
            <a:r>
              <a:rPr lang="en-US" sz="1700" smtClean="0">
                <a:sym typeface="Wingdings" pitchFamily="2" charset="2"/>
              </a:rPr>
              <a:t>Active	: True</a:t>
            </a:r>
          </a:p>
          <a:p>
            <a:pPr eaLnBrk="1" hangingPunct="1">
              <a:lnSpc>
                <a:spcPct val="80000"/>
              </a:lnSpc>
            </a:pPr>
            <a:r>
              <a:rPr lang="en-US" sz="1900" smtClean="0"/>
              <a:t>Tempatkan sebuah TDataSource di form, atur propertinya :</a:t>
            </a:r>
          </a:p>
          <a:p>
            <a:pPr lvl="1" eaLnBrk="1" hangingPunct="1">
              <a:lnSpc>
                <a:spcPct val="80000"/>
              </a:lnSpc>
            </a:pPr>
            <a:r>
              <a:rPr lang="en-US" sz="1700" smtClean="0"/>
              <a:t>Name	: DsRekapDetail</a:t>
            </a:r>
          </a:p>
          <a:p>
            <a:pPr lvl="1" eaLnBrk="1" hangingPunct="1">
              <a:lnSpc>
                <a:spcPct val="80000"/>
              </a:lnSpc>
            </a:pPr>
            <a:r>
              <a:rPr lang="en-US" sz="1700" smtClean="0"/>
              <a:t>Dataset	: QRekapDetail</a:t>
            </a:r>
          </a:p>
          <a:p>
            <a:pPr eaLnBrk="1" hangingPunct="1">
              <a:lnSpc>
                <a:spcPct val="80000"/>
              </a:lnSpc>
            </a:pPr>
            <a:r>
              <a:rPr lang="en-US" sz="1900" smtClean="0"/>
              <a:t>Tempatkan sebuah TDbEdit di form, atur properti </a:t>
            </a:r>
          </a:p>
          <a:p>
            <a:pPr lvl="1" eaLnBrk="1" hangingPunct="1">
              <a:lnSpc>
                <a:spcPct val="80000"/>
              </a:lnSpc>
            </a:pPr>
            <a:r>
              <a:rPr lang="en-US" sz="1700" smtClean="0"/>
              <a:t>Datasource	: DsRekapDetail</a:t>
            </a:r>
          </a:p>
          <a:p>
            <a:pPr lvl="1" eaLnBrk="1" hangingPunct="1">
              <a:lnSpc>
                <a:spcPct val="80000"/>
              </a:lnSpc>
            </a:pPr>
            <a:r>
              <a:rPr lang="en-US" sz="1700" smtClean="0"/>
              <a:t>DataField	: Total</a:t>
            </a:r>
          </a:p>
          <a:p>
            <a:pPr eaLnBrk="1" hangingPunct="1">
              <a:lnSpc>
                <a:spcPct val="80000"/>
              </a:lnSpc>
            </a:pPr>
            <a:r>
              <a:rPr lang="en-US" sz="1900" smtClean="0"/>
              <a:t>Tempatkan sebuah TDbEdit di form, atur properti </a:t>
            </a:r>
          </a:p>
          <a:p>
            <a:pPr lvl="1" eaLnBrk="1" hangingPunct="1">
              <a:lnSpc>
                <a:spcPct val="80000"/>
              </a:lnSpc>
            </a:pPr>
            <a:r>
              <a:rPr lang="en-US" sz="1700" smtClean="0"/>
              <a:t>Datasource	: DsRekapDetail</a:t>
            </a:r>
          </a:p>
          <a:p>
            <a:pPr lvl="1" eaLnBrk="1" hangingPunct="1">
              <a:lnSpc>
                <a:spcPct val="80000"/>
              </a:lnSpc>
            </a:pPr>
            <a:r>
              <a:rPr lang="en-US" sz="1700" smtClean="0"/>
              <a:t>FieldName	: Banyak_Item</a:t>
            </a:r>
          </a:p>
          <a:p>
            <a:pPr eaLnBrk="1" hangingPunct="1">
              <a:lnSpc>
                <a:spcPct val="80000"/>
              </a:lnSpc>
            </a:pPr>
            <a:endParaRPr lang="en-US" sz="1900" smtClean="0"/>
          </a:p>
          <a:p>
            <a:pPr eaLnBrk="1" hangingPunct="1">
              <a:lnSpc>
                <a:spcPct val="80000"/>
              </a:lnSpc>
            </a:pPr>
            <a:endParaRPr lang="en-US" sz="19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n-US" smtClean="0"/>
          </a:p>
        </p:txBody>
      </p:sp>
      <p:sp>
        <p:nvSpPr>
          <p:cNvPr id="47107" name="Rectangle 3"/>
          <p:cNvSpPr>
            <a:spLocks noGrp="1" noChangeArrowheads="1"/>
          </p:cNvSpPr>
          <p:nvPr>
            <p:ph type="body" idx="1"/>
          </p:nvPr>
        </p:nvSpPr>
        <p:spPr/>
        <p:txBody>
          <a:bodyPr/>
          <a:lstStyle/>
          <a:p>
            <a:pPr eaLnBrk="1" hangingPunct="1"/>
            <a:endParaRPr lang="en-US" smtClean="0"/>
          </a:p>
        </p:txBody>
      </p:sp>
      <p:pic>
        <p:nvPicPr>
          <p:cNvPr id="47108" name="Picture 4"/>
          <p:cNvPicPr>
            <a:picLocks noChangeAspect="1" noChangeArrowheads="1"/>
          </p:cNvPicPr>
          <p:nvPr/>
        </p:nvPicPr>
        <p:blipFill>
          <a:blip r:embed="rId2" cstate="print"/>
          <a:srcRect/>
          <a:stretch>
            <a:fillRect/>
          </a:stretch>
        </p:blipFill>
        <p:spPr bwMode="auto">
          <a:xfrm>
            <a:off x="1752600" y="1905000"/>
            <a:ext cx="5419725" cy="390525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Spread your wings</a:t>
            </a:r>
          </a:p>
        </p:txBody>
      </p:sp>
      <p:sp>
        <p:nvSpPr>
          <p:cNvPr id="48131" name="Rectangle 3"/>
          <p:cNvSpPr>
            <a:spLocks noGrp="1" noChangeArrowheads="1"/>
          </p:cNvSpPr>
          <p:nvPr>
            <p:ph type="body" idx="1"/>
          </p:nvPr>
        </p:nvSpPr>
        <p:spPr/>
        <p:txBody>
          <a:bodyPr/>
          <a:lstStyle/>
          <a:p>
            <a:pPr eaLnBrk="1" hangingPunct="1">
              <a:lnSpc>
                <a:spcPct val="90000"/>
              </a:lnSpc>
            </a:pPr>
            <a:r>
              <a:rPr lang="en-US" smtClean="0"/>
              <a:t>Mulai gunakan database server yang untuk Client/Server (Oracle, Interbase, PostgreSQL, SQL Server, MySQL, FireBird)</a:t>
            </a:r>
          </a:p>
          <a:p>
            <a:pPr eaLnBrk="1" hangingPunct="1">
              <a:lnSpc>
                <a:spcPct val="90000"/>
              </a:lnSpc>
            </a:pPr>
            <a:r>
              <a:rPr lang="en-US" smtClean="0"/>
              <a:t>Pelajari terus SQL, karena SQL adalah bahasa standar untuk berkomunikasi dengan database server</a:t>
            </a:r>
          </a:p>
          <a:p>
            <a:pPr eaLnBrk="1" hangingPunct="1">
              <a:lnSpc>
                <a:spcPct val="90000"/>
              </a:lnSpc>
            </a:pPr>
            <a:r>
              <a:rPr lang="en-US" smtClean="0"/>
              <a:t>Be a MultiSkilled person (memahami banyak hal secara mendalam). Jangan hanya CrossSkilled (mengetahui banyak hal tapi hanya dasarnya saja) </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DML</a:t>
            </a:r>
          </a:p>
        </p:txBody>
      </p:sp>
      <p:sp>
        <p:nvSpPr>
          <p:cNvPr id="7171" name="Rectangle 3"/>
          <p:cNvSpPr>
            <a:spLocks noGrp="1" noChangeArrowheads="1"/>
          </p:cNvSpPr>
          <p:nvPr>
            <p:ph type="body" idx="1"/>
          </p:nvPr>
        </p:nvSpPr>
        <p:spPr/>
        <p:txBody>
          <a:bodyPr/>
          <a:lstStyle/>
          <a:p>
            <a:pPr eaLnBrk="1" hangingPunct="1"/>
            <a:r>
              <a:rPr lang="en-US" sz="2600" smtClean="0"/>
              <a:t>Perintah Select</a:t>
            </a:r>
          </a:p>
          <a:p>
            <a:pPr eaLnBrk="1" hangingPunct="1">
              <a:buFont typeface="Wingdings" pitchFamily="2" charset="2"/>
              <a:buNone/>
            </a:pPr>
            <a:r>
              <a:rPr lang="en-US" sz="2600" smtClean="0"/>
              <a:t>	Digunakan untuk mengambil data dari database.</a:t>
            </a:r>
          </a:p>
          <a:p>
            <a:pPr eaLnBrk="1" hangingPunct="1"/>
            <a:r>
              <a:rPr lang="en-US" sz="2600" smtClean="0"/>
              <a:t>Perintah Insert</a:t>
            </a:r>
          </a:p>
          <a:p>
            <a:pPr eaLnBrk="1" hangingPunct="1">
              <a:buFont typeface="Wingdings" pitchFamily="2" charset="2"/>
              <a:buNone/>
            </a:pPr>
            <a:r>
              <a:rPr lang="en-US" sz="2600" smtClean="0"/>
              <a:t>	Digunakan untuk menyisipkan record baru ke suatu tabel yang ada dalam database</a:t>
            </a:r>
          </a:p>
          <a:p>
            <a:pPr eaLnBrk="1" hangingPunct="1"/>
            <a:r>
              <a:rPr lang="en-US" sz="2600" smtClean="0"/>
              <a:t>Perintah Update</a:t>
            </a:r>
          </a:p>
          <a:p>
            <a:pPr eaLnBrk="1" hangingPunct="1">
              <a:buFont typeface="Wingdings" pitchFamily="2" charset="2"/>
              <a:buNone/>
            </a:pPr>
            <a:r>
              <a:rPr lang="en-US" sz="2600" smtClean="0"/>
              <a:t>	Mengupdate/Edit data yang ada di suatu tabel</a:t>
            </a:r>
          </a:p>
          <a:p>
            <a:pPr eaLnBrk="1" hangingPunct="1"/>
            <a:r>
              <a:rPr lang="en-US" sz="2600" smtClean="0"/>
              <a:t>Perintah Delete</a:t>
            </a:r>
          </a:p>
          <a:p>
            <a:pPr lvl="1" eaLnBrk="1" hangingPunct="1">
              <a:buFont typeface="Wingdings" pitchFamily="2" charset="2"/>
              <a:buNone/>
            </a:pPr>
            <a:r>
              <a:rPr lang="en-US" sz="2200" smtClean="0"/>
              <a:t>Menghapus data yang ada di suatu tabel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Skema Relasi Pada Contoh Database</a:t>
            </a:r>
          </a:p>
        </p:txBody>
      </p:sp>
      <p:sp>
        <p:nvSpPr>
          <p:cNvPr id="8195" name="Rectangle 3"/>
          <p:cNvSpPr>
            <a:spLocks noGrp="1" noChangeArrowheads="1"/>
          </p:cNvSpPr>
          <p:nvPr>
            <p:ph type="body" idx="1"/>
          </p:nvPr>
        </p:nvSpPr>
        <p:spPr/>
        <p:txBody>
          <a:bodyPr/>
          <a:lstStyle/>
          <a:p>
            <a:pPr eaLnBrk="1" hangingPunct="1"/>
            <a:endParaRPr lang="en-US" smtClean="0"/>
          </a:p>
        </p:txBody>
      </p:sp>
      <p:pic>
        <p:nvPicPr>
          <p:cNvPr id="8196" name="Picture 7"/>
          <p:cNvPicPr>
            <a:picLocks noChangeAspect="1" noChangeArrowheads="1"/>
          </p:cNvPicPr>
          <p:nvPr/>
        </p:nvPicPr>
        <p:blipFill>
          <a:blip r:embed="rId2" cstate="print">
            <a:clrChange>
              <a:clrFrom>
                <a:srgbClr val="ECE9D8"/>
              </a:clrFrom>
              <a:clrTo>
                <a:srgbClr val="ECE9D8">
                  <a:alpha val="0"/>
                </a:srgbClr>
              </a:clrTo>
            </a:clrChange>
          </a:blip>
          <a:srcRect/>
          <a:stretch>
            <a:fillRect/>
          </a:stretch>
        </p:blipFill>
        <p:spPr bwMode="auto">
          <a:xfrm>
            <a:off x="762000" y="1600200"/>
            <a:ext cx="7467600" cy="4484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Perintah Select</a:t>
            </a:r>
          </a:p>
        </p:txBody>
      </p:sp>
      <p:sp>
        <p:nvSpPr>
          <p:cNvPr id="9219" name="Rectangle 3"/>
          <p:cNvSpPr>
            <a:spLocks noGrp="1" noChangeArrowheads="1"/>
          </p:cNvSpPr>
          <p:nvPr>
            <p:ph type="body" idx="1"/>
          </p:nvPr>
        </p:nvSpPr>
        <p:spPr/>
        <p:txBody>
          <a:bodyPr/>
          <a:lstStyle/>
          <a:p>
            <a:pPr eaLnBrk="1" hangingPunct="1">
              <a:lnSpc>
                <a:spcPct val="90000"/>
              </a:lnSpc>
            </a:pPr>
            <a:r>
              <a:rPr lang="en-US" sz="2600" smtClean="0"/>
              <a:t>Select digunakan untuk mengambil seluruh field, sebagian field dari satu atau banyak tabel yang berelasi.</a:t>
            </a:r>
          </a:p>
          <a:p>
            <a:pPr eaLnBrk="1" hangingPunct="1">
              <a:lnSpc>
                <a:spcPct val="90000"/>
              </a:lnSpc>
            </a:pPr>
            <a:r>
              <a:rPr lang="en-US" sz="2600" smtClean="0"/>
              <a:t>Struktur dasar perintah select adalah :</a:t>
            </a:r>
          </a:p>
          <a:p>
            <a:pPr eaLnBrk="1" hangingPunct="1">
              <a:lnSpc>
                <a:spcPct val="90000"/>
              </a:lnSpc>
              <a:buFont typeface="Wingdings" pitchFamily="2" charset="2"/>
              <a:buNone/>
            </a:pPr>
            <a:r>
              <a:rPr lang="en-US" sz="2600" smtClean="0"/>
              <a:t>	</a:t>
            </a:r>
            <a:r>
              <a:rPr lang="en-US" sz="1800" smtClean="0"/>
              <a:t>SELECT [ DISTINCT ] * | daftar_field </a:t>
            </a:r>
            <a:r>
              <a:rPr lang="en-US" sz="1800" smtClean="0">
                <a:hlinkClick r:id="rId2" action="ppaction://hlinkfile"/>
              </a:rPr>
              <a:t>FROM</a:t>
            </a:r>
            <a:r>
              <a:rPr lang="en-US" sz="1800" smtClean="0"/>
              <a:t> nama_tabel</a:t>
            </a:r>
            <a:br>
              <a:rPr lang="en-US" sz="1800" smtClean="0"/>
            </a:br>
            <a:r>
              <a:rPr lang="en-US" sz="1800" smtClean="0"/>
              <a:t>   [</a:t>
            </a:r>
            <a:r>
              <a:rPr lang="en-US" sz="1800" smtClean="0">
                <a:hlinkClick r:id="rId3" action="ppaction://hlinkfile"/>
              </a:rPr>
              <a:t>WHERE</a:t>
            </a:r>
            <a:r>
              <a:rPr lang="en-US" sz="1800" smtClean="0"/>
              <a:t> daftar_kondisi_where]</a:t>
            </a:r>
            <a:br>
              <a:rPr lang="en-US" sz="1800" smtClean="0"/>
            </a:br>
            <a:r>
              <a:rPr lang="en-US" sz="1800" smtClean="0"/>
              <a:t>   [</a:t>
            </a:r>
            <a:r>
              <a:rPr lang="en-US" sz="1800" smtClean="0">
                <a:hlinkClick r:id="rId4" action="ppaction://hlinkfile"/>
              </a:rPr>
              <a:t>ORDER BY</a:t>
            </a:r>
            <a:r>
              <a:rPr lang="en-US" sz="1800" smtClean="0"/>
              <a:t> daftar_field_pengurutan]</a:t>
            </a:r>
            <a:br>
              <a:rPr lang="en-US" sz="1800" smtClean="0"/>
            </a:br>
            <a:r>
              <a:rPr lang="en-US" sz="1800" smtClean="0"/>
              <a:t>   [</a:t>
            </a:r>
            <a:r>
              <a:rPr lang="en-US" sz="1800" smtClean="0">
                <a:hlinkClick r:id="rId5" action="ppaction://hlinkfile"/>
              </a:rPr>
              <a:t>GROUP BY</a:t>
            </a:r>
            <a:r>
              <a:rPr lang="en-US" sz="1800" smtClean="0"/>
              <a:t> dafar_field_group]</a:t>
            </a:r>
            <a:br>
              <a:rPr lang="en-US" sz="1800" smtClean="0"/>
            </a:br>
            <a:r>
              <a:rPr lang="en-US" sz="1800" smtClean="0"/>
              <a:t>   [</a:t>
            </a:r>
            <a:r>
              <a:rPr lang="en-US" sz="1800" smtClean="0">
                <a:hlinkClick r:id="rId6" action="ppaction://hlinkfile"/>
              </a:rPr>
              <a:t>HAVING</a:t>
            </a:r>
            <a:r>
              <a:rPr lang="en-US" sz="1800" smtClean="0"/>
              <a:t> kondisi_having]</a:t>
            </a:r>
          </a:p>
          <a:p>
            <a:pPr eaLnBrk="1" hangingPunct="1">
              <a:lnSpc>
                <a:spcPct val="90000"/>
              </a:lnSpc>
              <a:buFont typeface="Wingdings" pitchFamily="2" charset="2"/>
              <a:buNone/>
            </a:pPr>
            <a:r>
              <a:rPr lang="en-US" sz="1800" smtClean="0"/>
              <a:t>	</a:t>
            </a:r>
          </a:p>
          <a:p>
            <a:pPr eaLnBrk="1" hangingPunct="1">
              <a:lnSpc>
                <a:spcPct val="90000"/>
              </a:lnSpc>
              <a:buFont typeface="Wingdings" pitchFamily="2" charset="2"/>
              <a:buNone/>
            </a:pPr>
            <a:r>
              <a:rPr lang="en-US" sz="1800" smtClean="0"/>
              <a:t>	</a:t>
            </a:r>
            <a:r>
              <a:rPr lang="en-US" sz="1800" b="1" smtClean="0">
                <a:solidFill>
                  <a:srgbClr val="FF0505"/>
                </a:solidFill>
              </a:rPr>
              <a:t>Catatan :</a:t>
            </a:r>
            <a:r>
              <a:rPr lang="en-US" sz="1800" smtClean="0"/>
              <a:t> Perintah yang diapit [ ] boleh tidak dicantumkan (tidak wajib ada)</a:t>
            </a:r>
          </a:p>
          <a:p>
            <a:pPr eaLnBrk="1" hangingPunct="1">
              <a:lnSpc>
                <a:spcPct val="90000"/>
              </a:lnSpc>
              <a:buFont typeface="Wingdings" pitchFamily="2" charset="2"/>
              <a:buNone/>
            </a:pPr>
            <a:r>
              <a:rPr lang="en-US" sz="1800" smtClean="0"/>
              <a:t>	Perintah * | daftar_field berarti boleh semua (*) atau (|) field tertentu saja yang ada dalam daftar_field	</a:t>
            </a:r>
          </a:p>
          <a:p>
            <a:pPr eaLnBrk="1" hangingPunct="1">
              <a:lnSpc>
                <a:spcPct val="90000"/>
              </a:lnSpc>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Contoh Perintah Select 1 tabel</a:t>
            </a:r>
          </a:p>
        </p:txBody>
      </p:sp>
      <p:sp>
        <p:nvSpPr>
          <p:cNvPr id="10243" name="Rectangle 3"/>
          <p:cNvSpPr>
            <a:spLocks noGrp="1" noChangeArrowheads="1"/>
          </p:cNvSpPr>
          <p:nvPr>
            <p:ph type="body" idx="1"/>
          </p:nvPr>
        </p:nvSpPr>
        <p:spPr/>
        <p:txBody>
          <a:bodyPr/>
          <a:lstStyle/>
          <a:p>
            <a:pPr eaLnBrk="1" hangingPunct="1">
              <a:lnSpc>
                <a:spcPct val="80000"/>
              </a:lnSpc>
            </a:pPr>
            <a:r>
              <a:rPr lang="en-US" sz="1900" smtClean="0"/>
              <a:t>Select * from employee</a:t>
            </a:r>
          </a:p>
          <a:p>
            <a:pPr lvl="1" eaLnBrk="1" hangingPunct="1">
              <a:lnSpc>
                <a:spcPct val="80000"/>
              </a:lnSpc>
            </a:pPr>
            <a:r>
              <a:rPr lang="en-US" sz="1700" smtClean="0"/>
              <a:t>Tampilkan semua (*) field dari tabel employee</a:t>
            </a:r>
          </a:p>
          <a:p>
            <a:pPr eaLnBrk="1" hangingPunct="1">
              <a:lnSpc>
                <a:spcPct val="80000"/>
              </a:lnSpc>
            </a:pPr>
            <a:r>
              <a:rPr lang="en-US" sz="1900" smtClean="0"/>
              <a:t>Select FirstName,Lastname,Salary from Employee order by salary</a:t>
            </a:r>
          </a:p>
          <a:p>
            <a:pPr lvl="1" eaLnBrk="1" hangingPunct="1">
              <a:lnSpc>
                <a:spcPct val="80000"/>
              </a:lnSpc>
            </a:pPr>
            <a:r>
              <a:rPr lang="en-US" sz="1700" smtClean="0"/>
              <a:t>Tampilkan hanya field FirstName, LastName dan Salary dari tabel Employee, dengan data terurut berdasarkan Salary secara ascending (kalau tidak disebut = ascending)</a:t>
            </a:r>
          </a:p>
          <a:p>
            <a:pPr eaLnBrk="1" hangingPunct="1">
              <a:lnSpc>
                <a:spcPct val="80000"/>
              </a:lnSpc>
            </a:pPr>
            <a:r>
              <a:rPr lang="en-US" sz="1900" smtClean="0"/>
              <a:t>Select FirstName,Lastname,Salary from Employee order by salary desc</a:t>
            </a:r>
          </a:p>
          <a:p>
            <a:pPr lvl="1" eaLnBrk="1" hangingPunct="1">
              <a:lnSpc>
                <a:spcPct val="80000"/>
              </a:lnSpc>
            </a:pPr>
            <a:r>
              <a:rPr lang="en-US" sz="1700" smtClean="0"/>
              <a:t>Tampilkan hanya field FirstName, LastName dan Salary dari tabel Employee, dengan data terurut berdasarkan Salary secara ascending (kalau tidak disebut = ascending)</a:t>
            </a:r>
          </a:p>
          <a:p>
            <a:pPr eaLnBrk="1" hangingPunct="1">
              <a:lnSpc>
                <a:spcPct val="80000"/>
              </a:lnSpc>
            </a:pPr>
            <a:r>
              <a:rPr lang="en-US" sz="1900" smtClean="0"/>
              <a:t>Select (FirstName||' '|| Lastname) as Nama_Lengkap,Salary from Employee order by Nama_Lengkap</a:t>
            </a:r>
          </a:p>
          <a:p>
            <a:pPr lvl="1" eaLnBrk="1" hangingPunct="1">
              <a:lnSpc>
                <a:spcPct val="80000"/>
              </a:lnSpc>
            </a:pPr>
            <a:r>
              <a:rPr lang="en-US" sz="1700" smtClean="0"/>
              <a:t>Tampilkan Nama_Lengkap (gabungan FirstName+’ ‘+LastName)) kemudian diurutkan berdasarkan nama lengkapnya. Perintah as digunakan untuk memberi nama lain ke suatu field.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Contoh Perintah Select 1 tabel</a:t>
            </a:r>
          </a:p>
        </p:txBody>
      </p:sp>
      <p:sp>
        <p:nvSpPr>
          <p:cNvPr id="11267" name="Rectangle 3"/>
          <p:cNvSpPr>
            <a:spLocks noGrp="1" noChangeArrowheads="1"/>
          </p:cNvSpPr>
          <p:nvPr>
            <p:ph type="body" idx="1"/>
          </p:nvPr>
        </p:nvSpPr>
        <p:spPr>
          <a:xfrm>
            <a:off x="457200" y="1600200"/>
            <a:ext cx="8229600" cy="4876800"/>
          </a:xfrm>
        </p:spPr>
        <p:txBody>
          <a:bodyPr/>
          <a:lstStyle/>
          <a:p>
            <a:pPr eaLnBrk="1" hangingPunct="1">
              <a:lnSpc>
                <a:spcPct val="90000"/>
              </a:lnSpc>
            </a:pPr>
            <a:r>
              <a:rPr lang="en-US" sz="2100" smtClean="0"/>
              <a:t>select min(salary) as Gaji_Terkecil, max(salary) as Gaji_Terbesar, avg(salary) as Rata_Rata_Gaji, sum(salary) as Total_Gaji, Count(*) as Banyak_Record from employee</a:t>
            </a:r>
          </a:p>
          <a:p>
            <a:pPr lvl="1" eaLnBrk="1" hangingPunct="1">
              <a:lnSpc>
                <a:spcPct val="90000"/>
              </a:lnSpc>
            </a:pPr>
            <a:r>
              <a:rPr lang="en-US" sz="2000" smtClean="0"/>
              <a:t>Tampilkan Gaji terkecil [min(salary)], gaji terbesar [max(salary)], Rata-rata Gaji [avg(salary)], dan jumlah semua salary [sum(salary)], serta banyak record [count(*)] dari tabel Employee.</a:t>
            </a:r>
          </a:p>
          <a:p>
            <a:pPr eaLnBrk="1" hangingPunct="1">
              <a:lnSpc>
                <a:spcPct val="90000"/>
              </a:lnSpc>
            </a:pPr>
            <a:r>
              <a:rPr lang="en-US" sz="2100" smtClean="0"/>
              <a:t>select * from customer where CustNo=1221</a:t>
            </a:r>
          </a:p>
          <a:p>
            <a:pPr lvl="1" eaLnBrk="1" hangingPunct="1">
              <a:lnSpc>
                <a:spcPct val="90000"/>
              </a:lnSpc>
            </a:pPr>
            <a:r>
              <a:rPr lang="en-US" sz="2000" smtClean="0"/>
              <a:t>Tampilkan semua field dari tabel Customer yang field CustNo-nya adalah 1221</a:t>
            </a:r>
          </a:p>
          <a:p>
            <a:pPr eaLnBrk="1" hangingPunct="1">
              <a:lnSpc>
                <a:spcPct val="90000"/>
              </a:lnSpc>
            </a:pPr>
            <a:r>
              <a:rPr lang="en-US" sz="2100" smtClean="0"/>
              <a:t>select * from parts where Description like 'Regulator%‘</a:t>
            </a:r>
          </a:p>
          <a:p>
            <a:pPr lvl="1" eaLnBrk="1" hangingPunct="1">
              <a:lnSpc>
                <a:spcPct val="90000"/>
              </a:lnSpc>
            </a:pPr>
            <a:r>
              <a:rPr lang="en-US" sz="2000" smtClean="0"/>
              <a:t>Tampilkan semua field dari tabel parts yang dalam field Description diawali dengan kata Regulator</a:t>
            </a:r>
          </a:p>
          <a:p>
            <a:pPr eaLnBrk="1" hangingPunct="1">
              <a:lnSpc>
                <a:spcPct val="90000"/>
              </a:lnSpc>
            </a:pPr>
            <a:r>
              <a:rPr lang="en-US" sz="2100" smtClean="0"/>
              <a:t>select * from parts where Description like ‘%Regulator‘</a:t>
            </a:r>
          </a:p>
          <a:p>
            <a:pPr lvl="1" eaLnBrk="1" hangingPunct="1">
              <a:lnSpc>
                <a:spcPct val="90000"/>
              </a:lnSpc>
            </a:pPr>
            <a:r>
              <a:rPr lang="en-US" sz="2000" smtClean="0"/>
              <a:t>Tampilkan semua field dari tabel parts yang dalam field Description diakhiri dengan kata Regulator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1141</TotalTime>
  <Words>2118</Words>
  <Application>Microsoft Office PowerPoint</Application>
  <PresentationFormat>On-screen Show (4:3)</PresentationFormat>
  <Paragraphs>312</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Garamond</vt:lpstr>
      <vt:lpstr>Wingdings</vt:lpstr>
      <vt:lpstr>Courier New</vt:lpstr>
      <vt:lpstr>Times New Roman</vt:lpstr>
      <vt:lpstr>Edge</vt:lpstr>
      <vt:lpstr>SQL (Structured Query Language)  Dengan Delphi</vt:lpstr>
      <vt:lpstr>What is SQL</vt:lpstr>
      <vt:lpstr>Jenis-Jenis perintah SQL</vt:lpstr>
      <vt:lpstr>DDL</vt:lpstr>
      <vt:lpstr>DML</vt:lpstr>
      <vt:lpstr>Skema Relasi Pada Contoh Database</vt:lpstr>
      <vt:lpstr>Perintah Select</vt:lpstr>
      <vt:lpstr>Contoh Perintah Select 1 tabel</vt:lpstr>
      <vt:lpstr>Contoh Perintah Select 1 tabel</vt:lpstr>
      <vt:lpstr>Contoh Perintah Select 1 tabel</vt:lpstr>
      <vt:lpstr>Contoh Perintah Select 1 tabel</vt:lpstr>
      <vt:lpstr>Contoh Perintah Select 1 tabel</vt:lpstr>
      <vt:lpstr>Contoh Perintah Select 1 tabel dengan Fungsi Agregasi</vt:lpstr>
      <vt:lpstr>Perintah Insert (Menambahkan Data)</vt:lpstr>
      <vt:lpstr>Perintah Insert (Menambahkan Data)</vt:lpstr>
      <vt:lpstr>Perintah Update (Mengedit Data)</vt:lpstr>
      <vt:lpstr>Perintah Update (Mengedit Data)</vt:lpstr>
      <vt:lpstr>Perintah Delete (Menghapus Data)</vt:lpstr>
      <vt:lpstr>Perintah Delete (Menghapus Data)</vt:lpstr>
      <vt:lpstr>Perintah Select ke 2 Tabel dengan menggunakan perintah WHERE</vt:lpstr>
      <vt:lpstr>Perintah Select ke 2 Tabel dengan menggunakan perintah JOIN</vt:lpstr>
      <vt:lpstr>Perintah Select ke Banyak Tabel dengan menggunakan perintah WHERE</vt:lpstr>
      <vt:lpstr>Perintah Select ke Banyak Tabel dengan menggunakan perintah JOIN</vt:lpstr>
      <vt:lpstr>Latihan SQL</vt:lpstr>
      <vt:lpstr>Select Banyak Tabel + Fungsi Agregasi</vt:lpstr>
      <vt:lpstr>Latihan SQL</vt:lpstr>
      <vt:lpstr>Latihan SQL</vt:lpstr>
      <vt:lpstr>Slide 28</vt:lpstr>
      <vt:lpstr>Bekerja dengan Query di Delphi</vt:lpstr>
      <vt:lpstr>Bekerja dengan Query di Delphi</vt:lpstr>
      <vt:lpstr>Bekerja dengan Query di Delphi</vt:lpstr>
      <vt:lpstr>Bekerja dengan Query di Delphi</vt:lpstr>
      <vt:lpstr>Bekerja dengan Query di Delphi</vt:lpstr>
      <vt:lpstr>Bekerja dengan Query di Delphi</vt:lpstr>
      <vt:lpstr>Bekerja dengan Query di Delphi</vt:lpstr>
      <vt:lpstr>Slide 36</vt:lpstr>
      <vt:lpstr>Slide 37</vt:lpstr>
      <vt:lpstr>Slide 38</vt:lpstr>
      <vt:lpstr>Slide 39</vt:lpstr>
      <vt:lpstr>Bekerja dengan Query di Delphi</vt:lpstr>
      <vt:lpstr>Aplikasi Master-Detail dengan SQL</vt:lpstr>
      <vt:lpstr>Aplikasi Master-Detail dengan SQL</vt:lpstr>
      <vt:lpstr>Aplikasi Master-Detail dengan SQL</vt:lpstr>
      <vt:lpstr>Slide 44</vt:lpstr>
      <vt:lpstr>Spread your wings</vt:lpstr>
    </vt:vector>
  </TitlesOfParts>
  <Company>Sweetwater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(Structured Query Language)  Dengan Delphi</dc:title>
  <dc:creator>UR-PC</dc:creator>
  <cp:lastModifiedBy>Valued Acer Customer</cp:lastModifiedBy>
  <cp:revision>66</cp:revision>
  <dcterms:created xsi:type="dcterms:W3CDTF">2008-05-27T06:01:50Z</dcterms:created>
  <dcterms:modified xsi:type="dcterms:W3CDTF">2010-05-29T11:05:19Z</dcterms:modified>
</cp:coreProperties>
</file>