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0" r:id="rId4"/>
    <p:sldId id="261" r:id="rId5"/>
    <p:sldId id="258" r:id="rId6"/>
    <p:sldId id="262" r:id="rId7"/>
    <p:sldId id="264" r:id="rId8"/>
    <p:sldId id="263" r:id="rId9"/>
    <p:sldId id="265" r:id="rId10"/>
    <p:sldId id="266" r:id="rId11"/>
    <p:sldId id="267" r:id="rId12"/>
    <p:sldId id="269" r:id="rId13"/>
    <p:sldId id="270" r:id="rId14"/>
    <p:sldId id="271" r:id="rId15"/>
    <p:sldId id="272" r:id="rId16"/>
    <p:sldId id="268" r:id="rId17"/>
    <p:sldId id="273" r:id="rId18"/>
    <p:sldId id="274" r:id="rId19"/>
    <p:sldId id="278" r:id="rId20"/>
    <p:sldId id="277" r:id="rId21"/>
    <p:sldId id="275" r:id="rId22"/>
    <p:sldId id="279" r:id="rId23"/>
    <p:sldId id="280" r:id="rId24"/>
    <p:sldId id="281" r:id="rId25"/>
    <p:sldId id="283" r:id="rId26"/>
    <p:sldId id="282" r:id="rId27"/>
    <p:sldId id="284" r:id="rId28"/>
    <p:sldId id="287" r:id="rId29"/>
    <p:sldId id="285" r:id="rId30"/>
    <p:sldId id="288" r:id="rId31"/>
    <p:sldId id="286" r:id="rId32"/>
    <p:sldId id="289" r:id="rId33"/>
    <p:sldId id="259" r:id="rId34"/>
    <p:sldId id="290" r:id="rId35"/>
    <p:sldId id="291" r:id="rId36"/>
    <p:sldId id="293" r:id="rId37"/>
    <p:sldId id="294" r:id="rId38"/>
    <p:sldId id="295" r:id="rId39"/>
    <p:sldId id="296" r:id="rId40"/>
    <p:sldId id="297" r:id="rId41"/>
    <p:sldId id="298" r:id="rId42"/>
    <p:sldId id="292"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0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0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FFF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218" name="Group 2"/>
          <p:cNvGrpSpPr>
            <a:grpSpLocks/>
          </p:cNvGrpSpPr>
          <p:nvPr/>
        </p:nvGrpSpPr>
        <p:grpSpPr bwMode="auto">
          <a:xfrm>
            <a:off x="0" y="0"/>
            <a:ext cx="9148763" cy="6851650"/>
            <a:chOff x="1" y="0"/>
            <a:chExt cx="5763" cy="4316"/>
          </a:xfrm>
        </p:grpSpPr>
        <p:sp>
          <p:nvSpPr>
            <p:cNvPr id="921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922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922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9222" name="Group 6"/>
            <p:cNvGrpSpPr>
              <a:grpSpLocks/>
            </p:cNvGrpSpPr>
            <p:nvPr/>
          </p:nvGrpSpPr>
          <p:grpSpPr bwMode="auto">
            <a:xfrm>
              <a:off x="288" y="0"/>
              <a:ext cx="5098" cy="4316"/>
              <a:chOff x="288" y="0"/>
              <a:chExt cx="5098" cy="4316"/>
            </a:xfrm>
          </p:grpSpPr>
          <p:sp>
            <p:nvSpPr>
              <p:cNvPr id="922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2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923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923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923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923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923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924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924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924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924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924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924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924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9247" name="Group 31"/>
            <p:cNvGrpSpPr>
              <a:grpSpLocks/>
            </p:cNvGrpSpPr>
            <p:nvPr/>
          </p:nvGrpSpPr>
          <p:grpSpPr bwMode="auto">
            <a:xfrm>
              <a:off x="1" y="392"/>
              <a:ext cx="5758" cy="1571"/>
              <a:chOff x="1" y="392"/>
              <a:chExt cx="5758" cy="1571"/>
            </a:xfrm>
          </p:grpSpPr>
          <p:sp>
            <p:nvSpPr>
              <p:cNvPr id="924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924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925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925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925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925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925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9255"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925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257" name="Rectangle 41"/>
          <p:cNvSpPr>
            <a:spLocks noGrp="1" noChangeArrowheads="1"/>
          </p:cNvSpPr>
          <p:nvPr>
            <p:ph type="dt" sz="quarter" idx="2"/>
          </p:nvPr>
        </p:nvSpPr>
        <p:spPr/>
        <p:txBody>
          <a:bodyPr/>
          <a:lstStyle>
            <a:lvl1pPr>
              <a:defRPr/>
            </a:lvl1pPr>
          </a:lstStyle>
          <a:p>
            <a:endParaRPr lang="en-US"/>
          </a:p>
        </p:txBody>
      </p:sp>
      <p:sp>
        <p:nvSpPr>
          <p:cNvPr id="9258" name="Rectangle 42"/>
          <p:cNvSpPr>
            <a:spLocks noGrp="1" noChangeArrowheads="1"/>
          </p:cNvSpPr>
          <p:nvPr>
            <p:ph type="ftr" sz="quarter" idx="3"/>
          </p:nvPr>
        </p:nvSpPr>
        <p:spPr/>
        <p:txBody>
          <a:bodyPr/>
          <a:lstStyle>
            <a:lvl1pPr>
              <a:defRPr/>
            </a:lvl1pPr>
          </a:lstStyle>
          <a:p>
            <a:endParaRPr lang="en-US"/>
          </a:p>
        </p:txBody>
      </p:sp>
      <p:sp>
        <p:nvSpPr>
          <p:cNvPr id="9259" name="Rectangle 43"/>
          <p:cNvSpPr>
            <a:spLocks noGrp="1" noChangeArrowheads="1"/>
          </p:cNvSpPr>
          <p:nvPr>
            <p:ph type="sldNum" sz="quarter" idx="4"/>
          </p:nvPr>
        </p:nvSpPr>
        <p:spPr/>
        <p:txBody>
          <a:bodyPr/>
          <a:lstStyle>
            <a:lvl1pPr>
              <a:defRPr/>
            </a:lvl1pPr>
          </a:lstStyle>
          <a:p>
            <a:fld id="{0F897688-9A95-481F-8254-C39508740D82}"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214788-FC9D-4941-B06B-7458685F695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7AA296-E9E4-4669-8346-6DBAB1C7C41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D4AF823-A14E-4D7F-B599-AE0A0519309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3E311C-D68F-4DBD-AB57-919A16C90DE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2C0B14-9D31-44C6-9FF3-C8DC84189E4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172FD1-65B5-4532-AA44-8D3743749DE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DBDDDD-83F7-420B-A3B1-3D8BD3AE351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E06D245-70B5-4FC1-B320-F6FA751A947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799A3C9-E799-4F64-BE7C-860AA1BC0DE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E76DF7-F42E-47D5-BB08-8AA3EA2E937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E54BF6-274A-4AEC-86BF-8153CC59039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1588" y="0"/>
            <a:ext cx="9148762" cy="6851650"/>
            <a:chOff x="1" y="0"/>
            <a:chExt cx="5763" cy="4316"/>
          </a:xfrm>
        </p:grpSpPr>
        <p:sp>
          <p:nvSpPr>
            <p:cNvPr id="819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819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819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8198" name="Group 6"/>
            <p:cNvGrpSpPr>
              <a:grpSpLocks/>
            </p:cNvGrpSpPr>
            <p:nvPr/>
          </p:nvGrpSpPr>
          <p:grpSpPr bwMode="auto">
            <a:xfrm>
              <a:off x="288" y="0"/>
              <a:ext cx="5098" cy="4316"/>
              <a:chOff x="288" y="0"/>
              <a:chExt cx="5098" cy="4316"/>
            </a:xfrm>
          </p:grpSpPr>
          <p:sp>
            <p:nvSpPr>
              <p:cNvPr id="8199"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0"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1"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2"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3"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4"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5"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6"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7"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8"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09"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10"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8211"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8212"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8213"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8214"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8215"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8216"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8217"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8218"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8219"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8220"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8221"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8222"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8223" name="Group 31"/>
            <p:cNvGrpSpPr>
              <a:grpSpLocks/>
            </p:cNvGrpSpPr>
            <p:nvPr/>
          </p:nvGrpSpPr>
          <p:grpSpPr bwMode="auto">
            <a:xfrm>
              <a:off x="1" y="392"/>
              <a:ext cx="5758" cy="1571"/>
              <a:chOff x="1" y="392"/>
              <a:chExt cx="5758" cy="1571"/>
            </a:xfrm>
          </p:grpSpPr>
          <p:sp>
            <p:nvSpPr>
              <p:cNvPr id="822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822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822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822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822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8229"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8230"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8231"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8232"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8233"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8234"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52CED735-C054-4107-93F8-C42D1E7CD639}" type="slidenum">
              <a:rPr lang="en-US"/>
              <a:pPr/>
              <a:t>‹#›</a:t>
            </a:fld>
            <a:endParaRPr lang="en-US"/>
          </a:p>
        </p:txBody>
      </p:sp>
      <p:sp>
        <p:nvSpPr>
          <p:cNvPr id="8235"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11425"/>
            <a:ext cx="8001000" cy="1679575"/>
          </a:xfrm>
        </p:spPr>
        <p:txBody>
          <a:bodyPr/>
          <a:lstStyle/>
          <a:p>
            <a:r>
              <a:rPr lang="en-US" sz="4800" dirty="0"/>
              <a:t>MANAJEMEN SISTEM</a:t>
            </a:r>
            <a:br>
              <a:rPr lang="en-US" sz="4800" dirty="0"/>
            </a:br>
            <a:r>
              <a:rPr lang="en-US" sz="4800" dirty="0"/>
              <a:t>INPUT/OUTPUT</a:t>
            </a:r>
          </a:p>
        </p:txBody>
      </p:sp>
      <p:sp>
        <p:nvSpPr>
          <p:cNvPr id="2051" name="Rectangle 3"/>
          <p:cNvSpPr>
            <a:spLocks noGrp="1" noChangeArrowheads="1"/>
          </p:cNvSpPr>
          <p:nvPr>
            <p:ph type="subTitle" idx="1"/>
          </p:nvPr>
        </p:nvSpPr>
        <p:spPr>
          <a:xfrm>
            <a:off x="1752600" y="1143000"/>
            <a:ext cx="5867400" cy="1143000"/>
          </a:xfrm>
        </p:spPr>
        <p:txBody>
          <a:bodyPr/>
          <a:lstStyle/>
          <a:p>
            <a:r>
              <a:rPr lang="en-US" sz="7200" dirty="0" smtClean="0"/>
              <a:t>BAB-VIII</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PERANGKAT KERAS I/O</a:t>
            </a:r>
          </a:p>
        </p:txBody>
      </p:sp>
      <p:sp>
        <p:nvSpPr>
          <p:cNvPr id="48131" name="Rectangle 3"/>
          <p:cNvSpPr>
            <a:spLocks noGrp="1" noChangeArrowheads="1"/>
          </p:cNvSpPr>
          <p:nvPr>
            <p:ph type="body" idx="1"/>
          </p:nvPr>
        </p:nvSpPr>
        <p:spPr>
          <a:xfrm>
            <a:off x="228600" y="1219200"/>
            <a:ext cx="8610600" cy="5334000"/>
          </a:xfrm>
        </p:spPr>
        <p:txBody>
          <a:bodyPr/>
          <a:lstStyle/>
          <a:p>
            <a:pPr>
              <a:lnSpc>
                <a:spcPct val="80000"/>
              </a:lnSpc>
              <a:buFont typeface="Wingdings" pitchFamily="2" charset="2"/>
              <a:buNone/>
            </a:pPr>
            <a:r>
              <a:rPr lang="en-US" sz="2000" b="1">
                <a:solidFill>
                  <a:srgbClr val="FFFF00"/>
                </a:solidFill>
                <a:effectLst/>
              </a:rPr>
              <a:t>Handshaking</a:t>
            </a:r>
          </a:p>
          <a:p>
            <a:pPr>
              <a:lnSpc>
                <a:spcPct val="80000"/>
              </a:lnSpc>
              <a:buFont typeface="Wingdings" pitchFamily="2" charset="2"/>
              <a:buNone/>
            </a:pPr>
            <a:endParaRPr lang="en-US" sz="2000" b="1">
              <a:solidFill>
                <a:srgbClr val="FFFF00"/>
              </a:solidFill>
              <a:effectLst/>
            </a:endParaRPr>
          </a:p>
          <a:p>
            <a:pPr>
              <a:lnSpc>
                <a:spcPct val="80000"/>
              </a:lnSpc>
            </a:pPr>
            <a:r>
              <a:rPr lang="en-US" sz="1800" b="1">
                <a:effectLst/>
              </a:rPr>
              <a:t>Proses </a:t>
            </a:r>
            <a:r>
              <a:rPr lang="en-US" sz="1800" b="1" i="1">
                <a:effectLst/>
              </a:rPr>
              <a:t>handshaking</a:t>
            </a:r>
            <a:r>
              <a:rPr lang="en-US" sz="1800" b="1">
                <a:effectLst/>
              </a:rPr>
              <a:t> antara DMA </a:t>
            </a:r>
            <a:r>
              <a:rPr lang="en-US" sz="1800" b="1" i="1">
                <a:effectLst/>
              </a:rPr>
              <a:t>controller</a:t>
            </a:r>
            <a:r>
              <a:rPr lang="en-US" sz="1800" b="1">
                <a:effectLst/>
              </a:rPr>
              <a:t> dan </a:t>
            </a:r>
            <a:r>
              <a:rPr lang="en-US" sz="1800" b="1" i="1">
                <a:effectLst/>
              </a:rPr>
              <a:t>device controller</a:t>
            </a:r>
            <a:r>
              <a:rPr lang="en-US" sz="1800" b="1">
                <a:effectLst/>
              </a:rPr>
              <a:t> dilakukan melalui sepasang kabel yang disebut DMA-</a:t>
            </a:r>
            <a:r>
              <a:rPr lang="en-US" sz="1800" b="1" i="1">
                <a:effectLst/>
              </a:rPr>
              <a:t>request</a:t>
            </a:r>
            <a:r>
              <a:rPr lang="en-US" sz="1800" b="1">
                <a:effectLst/>
              </a:rPr>
              <a:t> dan DMA-</a:t>
            </a:r>
            <a:r>
              <a:rPr lang="en-US" sz="1800" b="1" i="1">
                <a:effectLst/>
              </a:rPr>
              <a:t>acknowledge</a:t>
            </a:r>
            <a:r>
              <a:rPr lang="en-US" sz="1800" b="1">
                <a:effectLst/>
              </a:rPr>
              <a:t>. Device controller mengirimkan sinyal melalui DMA-</a:t>
            </a:r>
            <a:r>
              <a:rPr lang="en-US" sz="1800" b="1" i="1">
                <a:effectLst/>
              </a:rPr>
              <a:t>request</a:t>
            </a:r>
            <a:r>
              <a:rPr lang="en-US" sz="1800" b="1">
                <a:effectLst/>
              </a:rPr>
              <a:t> ketika akan mentransfer data sebanyak satu </a:t>
            </a:r>
            <a:r>
              <a:rPr lang="en-US" sz="1800" b="1" i="1">
                <a:effectLst/>
              </a:rPr>
              <a:t>word</a:t>
            </a:r>
            <a:r>
              <a:rPr lang="en-US" sz="1800" b="1">
                <a:effectLst/>
              </a:rPr>
              <a:t>. Hal ini kemudian akan mengakibatkan DMA </a:t>
            </a:r>
            <a:r>
              <a:rPr lang="en-US" sz="1800" b="1" i="1">
                <a:effectLst/>
              </a:rPr>
              <a:t>controller</a:t>
            </a:r>
            <a:r>
              <a:rPr lang="en-US" sz="1800" b="1">
                <a:effectLst/>
              </a:rPr>
              <a:t> memasukkan alamat-alamat yang dinginkan ke kabel alamat memori, dan mengirimkan sinyal melalui kabel DMA-</a:t>
            </a:r>
            <a:r>
              <a:rPr lang="en-US" sz="1800" b="1" i="1">
                <a:effectLst/>
              </a:rPr>
              <a:t>acknowledge</a:t>
            </a:r>
            <a:r>
              <a:rPr lang="en-US" sz="1800" b="1">
                <a:effectLst/>
              </a:rPr>
              <a:t>. Setelah sinyal melalui kabel DMA-</a:t>
            </a:r>
            <a:r>
              <a:rPr lang="en-US" sz="1800" b="1" i="1">
                <a:effectLst/>
              </a:rPr>
              <a:t>acknowledge</a:t>
            </a:r>
            <a:r>
              <a:rPr lang="en-US" sz="1800" b="1">
                <a:effectLst/>
              </a:rPr>
              <a:t> diterima, </a:t>
            </a:r>
            <a:r>
              <a:rPr lang="en-US" sz="1800" b="1" i="1">
                <a:effectLst/>
              </a:rPr>
              <a:t>device controller</a:t>
            </a:r>
            <a:r>
              <a:rPr lang="en-US" sz="1800" b="1">
                <a:effectLst/>
              </a:rPr>
              <a:t> mengirimkan data yang dimaksud dan mematikan sinyal pada DMA-</a:t>
            </a:r>
            <a:r>
              <a:rPr lang="en-US" sz="1800" b="1" i="1">
                <a:effectLst/>
              </a:rPr>
              <a:t>request</a:t>
            </a:r>
            <a:r>
              <a:rPr lang="en-US" sz="1800" b="1">
                <a:effectLst/>
              </a:rPr>
              <a:t>. </a:t>
            </a:r>
          </a:p>
          <a:p>
            <a:pPr>
              <a:lnSpc>
                <a:spcPct val="80000"/>
              </a:lnSpc>
            </a:pPr>
            <a:r>
              <a:rPr lang="en-US" sz="1800" b="1">
                <a:effectLst/>
              </a:rPr>
              <a:t>Hal ini berlangsung berulang-ulang sehingga disebut </a:t>
            </a:r>
            <a:r>
              <a:rPr lang="en-US" sz="1800" b="1" i="1">
                <a:effectLst/>
              </a:rPr>
              <a:t>handshaking</a:t>
            </a:r>
            <a:r>
              <a:rPr lang="en-US" sz="1800" b="1">
                <a:effectLst/>
              </a:rPr>
              <a:t>. Pada saat DMA </a:t>
            </a:r>
            <a:r>
              <a:rPr lang="en-US" sz="1800" b="1" i="1">
                <a:effectLst/>
              </a:rPr>
              <a:t>controller</a:t>
            </a:r>
            <a:r>
              <a:rPr lang="en-US" sz="1800" b="1">
                <a:effectLst/>
              </a:rPr>
              <a:t> mengambil alih memori, CPU sementara tidak dapat mengakses memori (dihalangi), walau pun masih dapat mengaksees data pada cache primer dan sekunder. Hal ini disebut </a:t>
            </a:r>
            <a:r>
              <a:rPr lang="en-US" sz="1800" b="1" i="1">
                <a:effectLst/>
              </a:rPr>
              <a:t>cycle stealing</a:t>
            </a:r>
            <a:r>
              <a:rPr lang="en-US" sz="1800" b="1">
                <a:effectLst/>
              </a:rPr>
              <a:t>, yang walau pun memperlambat komputasi CPU, tidak menurunkan kinerja karena memindahkan pekerjaan data transfer ke DMA </a:t>
            </a:r>
            <a:r>
              <a:rPr lang="en-US" sz="1800" b="1" i="1">
                <a:effectLst/>
              </a:rPr>
              <a:t>controller</a:t>
            </a:r>
            <a:r>
              <a:rPr lang="en-US" sz="1800" b="1">
                <a:effectLst/>
              </a:rPr>
              <a:t> meningkatkan performa sistem secara keseluruhan.</a:t>
            </a:r>
            <a:r>
              <a:rPr lang="en-US" sz="1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PERANGKAT KERAS I/O</a:t>
            </a:r>
          </a:p>
        </p:txBody>
      </p:sp>
      <p:sp>
        <p:nvSpPr>
          <p:cNvPr id="49155" name="Rectangle 3"/>
          <p:cNvSpPr>
            <a:spLocks noGrp="1" noChangeArrowheads="1"/>
          </p:cNvSpPr>
          <p:nvPr>
            <p:ph type="body" idx="1"/>
          </p:nvPr>
        </p:nvSpPr>
        <p:spPr>
          <a:xfrm>
            <a:off x="304800" y="1371600"/>
            <a:ext cx="8610600" cy="4191000"/>
          </a:xfrm>
        </p:spPr>
        <p:txBody>
          <a:bodyPr/>
          <a:lstStyle/>
          <a:p>
            <a:pPr>
              <a:lnSpc>
                <a:spcPct val="80000"/>
              </a:lnSpc>
              <a:buFont typeface="Wingdings" pitchFamily="2" charset="2"/>
              <a:buNone/>
            </a:pPr>
            <a:r>
              <a:rPr lang="en-US" sz="2400">
                <a:solidFill>
                  <a:srgbClr val="FFFF00"/>
                </a:solidFill>
                <a:effectLst/>
              </a:rPr>
              <a:t>Cara-cara Implementasi DMA</a:t>
            </a:r>
          </a:p>
          <a:p>
            <a:pPr>
              <a:lnSpc>
                <a:spcPct val="80000"/>
              </a:lnSpc>
              <a:buFont typeface="Wingdings" pitchFamily="2" charset="2"/>
              <a:buNone/>
            </a:pPr>
            <a:endParaRPr lang="en-US" sz="2400">
              <a:solidFill>
                <a:srgbClr val="FFFF00"/>
              </a:solidFill>
              <a:effectLst/>
            </a:endParaRPr>
          </a:p>
          <a:p>
            <a:pPr>
              <a:lnSpc>
                <a:spcPct val="80000"/>
              </a:lnSpc>
            </a:pPr>
            <a:r>
              <a:rPr lang="en-US" sz="2400">
                <a:effectLst/>
              </a:rPr>
              <a:t>Dalam pelaksanaannya, beberapa komputer menggunakan memori fisik untuk proses DMA , sedangkan jenis komputer lain menggunakan alamat virtual dengan melalui tahap "penerjemahan" dari alamat memori virtual menjadi alamat memori fisik, hal ini disebut </a:t>
            </a:r>
            <a:r>
              <a:rPr lang="en-US" sz="2400" i="1">
                <a:effectLst/>
              </a:rPr>
              <a:t>direct virtual-memory address</a:t>
            </a:r>
            <a:r>
              <a:rPr lang="en-US" sz="2400">
                <a:effectLst/>
              </a:rPr>
              <a:t> atau DVMA.</a:t>
            </a:r>
          </a:p>
          <a:p>
            <a:pPr>
              <a:lnSpc>
                <a:spcPct val="80000"/>
              </a:lnSpc>
            </a:pPr>
            <a:r>
              <a:rPr lang="en-US" sz="2400">
                <a:effectLst/>
              </a:rPr>
              <a:t>Keuntungan dari DVMA adalah dapat mendukung transfer antara dua </a:t>
            </a:r>
            <a:r>
              <a:rPr lang="en-US" sz="2400" i="1">
                <a:effectLst/>
              </a:rPr>
              <a:t>memory mapped device</a:t>
            </a:r>
            <a:r>
              <a:rPr lang="en-US" sz="2400">
                <a:effectLst/>
              </a:rPr>
              <a:t> tanpa intervensi CPU.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i="1"/>
              <a:t>Interface</a:t>
            </a:r>
            <a:r>
              <a:rPr lang="en-US"/>
              <a:t> Aplikasi I/O </a:t>
            </a:r>
          </a:p>
        </p:txBody>
      </p:sp>
      <p:sp>
        <p:nvSpPr>
          <p:cNvPr id="52227" name="Rectangle 3"/>
          <p:cNvSpPr>
            <a:spLocks noGrp="1" noChangeArrowheads="1"/>
          </p:cNvSpPr>
          <p:nvPr>
            <p:ph type="body" idx="1"/>
          </p:nvPr>
        </p:nvSpPr>
        <p:spPr>
          <a:xfrm>
            <a:off x="228600" y="1295400"/>
            <a:ext cx="8610600" cy="5334000"/>
          </a:xfrm>
        </p:spPr>
        <p:txBody>
          <a:bodyPr/>
          <a:lstStyle/>
          <a:p>
            <a:pPr>
              <a:lnSpc>
                <a:spcPct val="80000"/>
              </a:lnSpc>
              <a:buFont typeface="Wingdings" pitchFamily="2" charset="2"/>
              <a:buNone/>
            </a:pPr>
            <a:r>
              <a:rPr lang="en-US" sz="2000" b="1">
                <a:solidFill>
                  <a:srgbClr val="FFFF00"/>
                </a:solidFill>
                <a:effectLst/>
              </a:rPr>
              <a:t>PENDAHULUAN</a:t>
            </a:r>
          </a:p>
          <a:p>
            <a:pPr>
              <a:lnSpc>
                <a:spcPct val="80000"/>
              </a:lnSpc>
            </a:pPr>
            <a:r>
              <a:rPr lang="en-US" sz="1900">
                <a:effectLst/>
              </a:rPr>
              <a:t>Ketika suatu aplikasi ingin membuka data yang ada dalam suatu disk, sebenarnya aplikasi tersebut harus dapat membedakan jenis disk apa yang akan diaksesnya. Untuk mempermudah pengaksesan, sistem operasi melakukan standarisasi cara pengaksesan pada peralatan I/O. Pendekatan inilah yang dinamakan </a:t>
            </a:r>
            <a:r>
              <a:rPr lang="en-US" sz="1900" i="1">
                <a:effectLst/>
              </a:rPr>
              <a:t>interface</a:t>
            </a:r>
            <a:r>
              <a:rPr lang="en-US" sz="1900">
                <a:effectLst/>
              </a:rPr>
              <a:t> aplikasi I/O.</a:t>
            </a:r>
            <a:endParaRPr lang="en-US" sz="1900" i="1">
              <a:effectLst/>
            </a:endParaRPr>
          </a:p>
          <a:p>
            <a:pPr>
              <a:lnSpc>
                <a:spcPct val="80000"/>
              </a:lnSpc>
            </a:pPr>
            <a:r>
              <a:rPr lang="en-US" sz="1900" i="1">
                <a:effectLst/>
              </a:rPr>
              <a:t>Interface</a:t>
            </a:r>
            <a:r>
              <a:rPr lang="en-US" sz="1900">
                <a:effectLst/>
              </a:rPr>
              <a:t> aplikasi I/O melibatkan abstraksi, enkapsulasi, dan </a:t>
            </a:r>
            <a:r>
              <a:rPr lang="en-US" sz="1900" i="1">
                <a:effectLst/>
              </a:rPr>
              <a:t>software layering</a:t>
            </a:r>
            <a:r>
              <a:rPr lang="en-US" sz="1900">
                <a:effectLst/>
              </a:rPr>
              <a:t>. Abstraksi dilakukan dengan membagi-bagi detail peralatan-peralatan I/O ke dalam kelas-kelas yang lebih umum. Dengan adanya kelas-kelas yang umum ini, maka akan lebih mudah untuk membuat fungsi-fungsi standar (</a:t>
            </a:r>
            <a:r>
              <a:rPr lang="en-US" sz="1900" i="1">
                <a:effectLst/>
              </a:rPr>
              <a:t>interface</a:t>
            </a:r>
            <a:r>
              <a:rPr lang="en-US" sz="1900">
                <a:effectLst/>
              </a:rPr>
              <a:t>) untuk mengaksesnya. Lalu kemudian adanya </a:t>
            </a:r>
            <a:r>
              <a:rPr lang="en-US" sz="1900" i="1">
                <a:effectLst/>
              </a:rPr>
              <a:t>device driver</a:t>
            </a:r>
            <a:r>
              <a:rPr lang="en-US" sz="1900">
                <a:effectLst/>
              </a:rPr>
              <a:t> pada masing-masing peralatan I/O, berfungsi untuk enkapsulasi perbedaan-perbedaan yang ada dari masing-masing anggota kelas-kelas yang umum tadi. </a:t>
            </a:r>
            <a:r>
              <a:rPr lang="en-US" sz="1900" i="1">
                <a:effectLst/>
              </a:rPr>
              <a:t>Device driver</a:t>
            </a:r>
            <a:r>
              <a:rPr lang="en-US" sz="1900">
                <a:effectLst/>
              </a:rPr>
              <a:t> mengenkapsulasi tiap -tiap peralatan I/O ke dalam masing-masing 1 kelas yang umum tadi (</a:t>
            </a:r>
            <a:r>
              <a:rPr lang="en-US" sz="1900" i="1">
                <a:effectLst/>
              </a:rPr>
              <a:t>interface</a:t>
            </a:r>
            <a:r>
              <a:rPr lang="en-US" sz="1900">
                <a:effectLst/>
              </a:rPr>
              <a:t> standar). Tujuan dari adanya lapisan </a:t>
            </a:r>
            <a:r>
              <a:rPr lang="en-US" sz="1900" i="1">
                <a:effectLst/>
              </a:rPr>
              <a:t>device driver</a:t>
            </a:r>
            <a:r>
              <a:rPr lang="en-US" sz="1900">
                <a:effectLst/>
              </a:rPr>
              <a:t> ini adalah untuk menyembunyikan perbedaan-perbedaan yang ada pada </a:t>
            </a:r>
            <a:r>
              <a:rPr lang="en-US" sz="1900" i="1">
                <a:effectLst/>
              </a:rPr>
              <a:t>device controller</a:t>
            </a:r>
            <a:r>
              <a:rPr lang="en-US" sz="1900">
                <a:effectLst/>
              </a:rPr>
              <a:t> dari subsistem I/O pada kernel. Karena hal ini, subsistem I/O dapat bersifat independen dari </a:t>
            </a:r>
            <a:r>
              <a:rPr lang="en-US" sz="1900" i="1">
                <a:effectLst/>
              </a:rPr>
              <a:t>hardware</a:t>
            </a:r>
            <a:r>
              <a:rPr lang="en-US" sz="1900">
                <a:effectLst/>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i="1"/>
              <a:t>Interface</a:t>
            </a:r>
            <a:r>
              <a:rPr lang="en-US"/>
              <a:t> Aplikasi I/O </a:t>
            </a:r>
          </a:p>
        </p:txBody>
      </p:sp>
      <p:sp>
        <p:nvSpPr>
          <p:cNvPr id="56323" name="Rectangle 3"/>
          <p:cNvSpPr>
            <a:spLocks noGrp="1" noChangeArrowheads="1"/>
          </p:cNvSpPr>
          <p:nvPr>
            <p:ph type="body" idx="1"/>
          </p:nvPr>
        </p:nvSpPr>
        <p:spPr>
          <a:xfrm>
            <a:off x="304800" y="1600200"/>
            <a:ext cx="8610600" cy="4114800"/>
          </a:xfrm>
        </p:spPr>
        <p:txBody>
          <a:bodyPr/>
          <a:lstStyle/>
          <a:p>
            <a:pPr>
              <a:lnSpc>
                <a:spcPct val="80000"/>
              </a:lnSpc>
              <a:buFont typeface="Wingdings" pitchFamily="2" charset="2"/>
              <a:buNone/>
            </a:pPr>
            <a:r>
              <a:rPr lang="en-US" sz="2400" b="1">
                <a:solidFill>
                  <a:srgbClr val="FFFF00"/>
                </a:solidFill>
                <a:effectLst/>
              </a:rPr>
              <a:t>Peralatan </a:t>
            </a:r>
            <a:r>
              <a:rPr lang="en-US" sz="2400" b="1" i="1">
                <a:solidFill>
                  <a:srgbClr val="FFFF00"/>
                </a:solidFill>
                <a:effectLst/>
              </a:rPr>
              <a:t>Block</a:t>
            </a:r>
            <a:r>
              <a:rPr lang="en-US" sz="2400" b="1">
                <a:solidFill>
                  <a:srgbClr val="FFFF00"/>
                </a:solidFill>
                <a:effectLst/>
              </a:rPr>
              <a:t> dan Karakter</a:t>
            </a:r>
          </a:p>
          <a:p>
            <a:pPr>
              <a:lnSpc>
                <a:spcPct val="80000"/>
              </a:lnSpc>
              <a:buFont typeface="Wingdings" pitchFamily="2" charset="2"/>
              <a:buNone/>
            </a:pPr>
            <a:endParaRPr lang="en-US" sz="2400" b="1">
              <a:solidFill>
                <a:srgbClr val="FFFF00"/>
              </a:solidFill>
              <a:effectLst/>
            </a:endParaRPr>
          </a:p>
          <a:p>
            <a:pPr>
              <a:lnSpc>
                <a:spcPct val="80000"/>
              </a:lnSpc>
            </a:pPr>
            <a:r>
              <a:rPr lang="en-US" sz="2000">
                <a:effectLst/>
              </a:rPr>
              <a:t>Peralatan block diharapkan dapat memenuhi kebutuhan akses pada berbagai macam disk drive dan juga peralatan </a:t>
            </a:r>
            <a:r>
              <a:rPr lang="en-US" sz="2000" i="1">
                <a:effectLst/>
              </a:rPr>
              <a:t>block</a:t>
            </a:r>
            <a:r>
              <a:rPr lang="en-US" sz="2000">
                <a:effectLst/>
              </a:rPr>
              <a:t> lainnya. </a:t>
            </a:r>
            <a:r>
              <a:rPr lang="en-US" sz="2000" i="1">
                <a:effectLst/>
              </a:rPr>
              <a:t>Block device</a:t>
            </a:r>
            <a:r>
              <a:rPr lang="en-US" sz="2000">
                <a:effectLst/>
              </a:rPr>
              <a:t> diharapkan dapat memenuhi/mengerti perintah baca, tulis dan juga perintah pencarian data pada peralatan yang memiliki sifat </a:t>
            </a:r>
            <a:r>
              <a:rPr lang="en-US" sz="2000" i="1">
                <a:effectLst/>
              </a:rPr>
              <a:t>random-access</a:t>
            </a:r>
            <a:r>
              <a:rPr lang="en-US" sz="2000">
                <a:effectLst/>
              </a:rPr>
              <a:t>.</a:t>
            </a:r>
          </a:p>
          <a:p>
            <a:pPr>
              <a:lnSpc>
                <a:spcPct val="80000"/>
              </a:lnSpc>
            </a:pPr>
            <a:r>
              <a:rPr lang="en-US" sz="2000">
                <a:effectLst/>
              </a:rPr>
              <a:t>Keyboard adalah salah satu contoh alat yang dapat mengakses </a:t>
            </a:r>
            <a:r>
              <a:rPr lang="en-US" sz="2000" i="1">
                <a:effectLst/>
              </a:rPr>
              <a:t>stream</a:t>
            </a:r>
            <a:r>
              <a:rPr lang="en-US" sz="2000">
                <a:effectLst/>
              </a:rPr>
              <a:t>-karakter. </a:t>
            </a:r>
            <a:r>
              <a:rPr lang="en-US" sz="2000" i="1">
                <a:effectLst/>
              </a:rPr>
              <a:t>System call</a:t>
            </a:r>
            <a:r>
              <a:rPr lang="en-US" sz="2000">
                <a:effectLst/>
              </a:rPr>
              <a:t> dasar dari </a:t>
            </a:r>
            <a:r>
              <a:rPr lang="en-US" sz="2000" i="1">
                <a:effectLst/>
              </a:rPr>
              <a:t>interface</a:t>
            </a:r>
            <a:r>
              <a:rPr lang="en-US" sz="2000">
                <a:effectLst/>
              </a:rPr>
              <a:t> ini dapat membuat sebuah aplikasi mengerti tentang bagaimana cara untuk mengambil dan menuliskan sebuah karakter. Kemudian pada pengembangan lanjutannya, kita dapat membuat </a:t>
            </a:r>
            <a:r>
              <a:rPr lang="en-US" sz="2000" i="1">
                <a:effectLst/>
              </a:rPr>
              <a:t>library</a:t>
            </a:r>
            <a:r>
              <a:rPr lang="en-US" sz="2000">
                <a:effectLst/>
              </a:rPr>
              <a:t> yang dapat mengakses data/pesan per-baris.</a:t>
            </a:r>
          </a:p>
          <a:p>
            <a:pPr>
              <a:lnSpc>
                <a:spcPct val="80000"/>
              </a:lnSpc>
              <a:buFont typeface="Wingdings" pitchFamily="2" charset="2"/>
              <a:buNone/>
            </a:pPr>
            <a:endParaRPr 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i="1"/>
              <a:t>Interface</a:t>
            </a:r>
            <a:r>
              <a:rPr lang="en-US"/>
              <a:t> Aplikasi I/O </a:t>
            </a:r>
          </a:p>
        </p:txBody>
      </p:sp>
      <p:sp>
        <p:nvSpPr>
          <p:cNvPr id="57347" name="Rectangle 3"/>
          <p:cNvSpPr>
            <a:spLocks noGrp="1" noChangeArrowheads="1"/>
          </p:cNvSpPr>
          <p:nvPr>
            <p:ph type="body" idx="1"/>
          </p:nvPr>
        </p:nvSpPr>
        <p:spPr>
          <a:xfrm>
            <a:off x="381000" y="1447800"/>
            <a:ext cx="8001000" cy="4953000"/>
          </a:xfrm>
        </p:spPr>
        <p:txBody>
          <a:bodyPr/>
          <a:lstStyle/>
          <a:p>
            <a:pPr>
              <a:lnSpc>
                <a:spcPct val="80000"/>
              </a:lnSpc>
              <a:buFont typeface="Wingdings" pitchFamily="2" charset="2"/>
              <a:buNone/>
            </a:pPr>
            <a:r>
              <a:rPr lang="en-US" sz="2000" b="1">
                <a:solidFill>
                  <a:srgbClr val="FFFF00"/>
                </a:solidFill>
                <a:effectLst/>
              </a:rPr>
              <a:t>Peralatan Jaringan</a:t>
            </a:r>
          </a:p>
          <a:p>
            <a:pPr>
              <a:lnSpc>
                <a:spcPct val="80000"/>
              </a:lnSpc>
              <a:buFont typeface="Wingdings" pitchFamily="2" charset="2"/>
              <a:buNone/>
            </a:pPr>
            <a:endParaRPr lang="en-US" sz="2000" b="1">
              <a:solidFill>
                <a:srgbClr val="FFFF00"/>
              </a:solidFill>
              <a:effectLst/>
            </a:endParaRPr>
          </a:p>
          <a:p>
            <a:pPr>
              <a:lnSpc>
                <a:spcPct val="80000"/>
              </a:lnSpc>
            </a:pPr>
            <a:r>
              <a:rPr lang="en-US" sz="2000">
                <a:effectLst/>
              </a:rPr>
              <a:t>Karena adanya perbedaan dalam kinerja dan pengalamatan dari jaringan I/O, maka biasanya sistem operasi memiliki </a:t>
            </a:r>
            <a:r>
              <a:rPr lang="en-US" sz="2000" i="1">
                <a:effectLst/>
              </a:rPr>
              <a:t>interface</a:t>
            </a:r>
            <a:r>
              <a:rPr lang="en-US" sz="2000">
                <a:effectLst/>
              </a:rPr>
              <a:t> I/O yang berbeda dari baca, tulis dan pencarian pada disk. Salah satu yang banyak digunakan pada sistem operasi adalah </a:t>
            </a:r>
            <a:r>
              <a:rPr lang="en-US" sz="2000" i="1">
                <a:effectLst/>
              </a:rPr>
              <a:t>interface socket</a:t>
            </a:r>
            <a:r>
              <a:rPr lang="en-US" sz="2000">
                <a:effectLst/>
              </a:rPr>
              <a:t>.</a:t>
            </a:r>
          </a:p>
          <a:p>
            <a:pPr>
              <a:lnSpc>
                <a:spcPct val="80000"/>
              </a:lnSpc>
            </a:pPr>
            <a:endParaRPr lang="en-US" sz="2000" i="1">
              <a:effectLst/>
            </a:endParaRPr>
          </a:p>
          <a:p>
            <a:pPr>
              <a:lnSpc>
                <a:spcPct val="80000"/>
              </a:lnSpc>
            </a:pPr>
            <a:r>
              <a:rPr lang="en-US" sz="2000" i="1">
                <a:effectLst/>
              </a:rPr>
              <a:t>Socket</a:t>
            </a:r>
            <a:r>
              <a:rPr lang="en-US" sz="2000">
                <a:effectLst/>
              </a:rPr>
              <a:t> berfungsi untuk menghubungkan komputer ke jaringan. </a:t>
            </a:r>
            <a:r>
              <a:rPr lang="en-US" sz="2000" i="1">
                <a:effectLst/>
              </a:rPr>
              <a:t>System call</a:t>
            </a:r>
            <a:r>
              <a:rPr lang="en-US" sz="2000">
                <a:effectLst/>
              </a:rPr>
              <a:t> pada </a:t>
            </a:r>
            <a:r>
              <a:rPr lang="en-US" sz="2000" i="1">
                <a:effectLst/>
              </a:rPr>
              <a:t>socket</a:t>
            </a:r>
            <a:r>
              <a:rPr lang="en-US" sz="2000">
                <a:effectLst/>
              </a:rPr>
              <a:t> interface dapat memudahkan suatu aplikasi untuk membuat </a:t>
            </a:r>
            <a:r>
              <a:rPr lang="en-US" sz="2000" i="1">
                <a:effectLst/>
              </a:rPr>
              <a:t>local socket</a:t>
            </a:r>
            <a:r>
              <a:rPr lang="en-US" sz="2000">
                <a:effectLst/>
              </a:rPr>
              <a:t>, dan menghubungkannya ke </a:t>
            </a:r>
            <a:r>
              <a:rPr lang="en-US" sz="2000" i="1">
                <a:effectLst/>
              </a:rPr>
              <a:t>remote socket</a:t>
            </a:r>
            <a:r>
              <a:rPr lang="en-US" sz="2000">
                <a:effectLst/>
              </a:rPr>
              <a:t>. Dengan menghubungkan komputer ke socket, maka komunikasi antar komputer dapat dilakukan.</a:t>
            </a:r>
          </a:p>
          <a:p>
            <a:pPr>
              <a:lnSpc>
                <a:spcPct val="80000"/>
              </a:lnSpc>
              <a:buFont typeface="Wingdings" pitchFamily="2" charset="2"/>
              <a:buNone/>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i="1"/>
              <a:t>Interface</a:t>
            </a:r>
            <a:r>
              <a:rPr lang="en-US"/>
              <a:t> Aplikasi I/O </a:t>
            </a:r>
          </a:p>
        </p:txBody>
      </p:sp>
      <p:sp>
        <p:nvSpPr>
          <p:cNvPr id="58371" name="Rectangle 3"/>
          <p:cNvSpPr>
            <a:spLocks noGrp="1" noChangeArrowheads="1"/>
          </p:cNvSpPr>
          <p:nvPr>
            <p:ph type="body" idx="1"/>
          </p:nvPr>
        </p:nvSpPr>
        <p:spPr>
          <a:xfrm>
            <a:off x="228600" y="1295400"/>
            <a:ext cx="8382000" cy="5257800"/>
          </a:xfrm>
        </p:spPr>
        <p:txBody>
          <a:bodyPr/>
          <a:lstStyle/>
          <a:p>
            <a:pPr>
              <a:lnSpc>
                <a:spcPct val="80000"/>
              </a:lnSpc>
              <a:buFont typeface="Wingdings" pitchFamily="2" charset="2"/>
              <a:buNone/>
            </a:pPr>
            <a:r>
              <a:rPr lang="en-US" sz="2000" b="1">
                <a:solidFill>
                  <a:srgbClr val="FFFF00"/>
                </a:solidFill>
                <a:effectLst/>
              </a:rPr>
              <a:t>Jam dan </a:t>
            </a:r>
            <a:r>
              <a:rPr lang="en-US" sz="2000" b="1" i="1">
                <a:solidFill>
                  <a:srgbClr val="FFFF00"/>
                </a:solidFill>
                <a:effectLst/>
              </a:rPr>
              <a:t>Timer</a:t>
            </a:r>
            <a:endParaRPr lang="en-US" sz="2000" b="1">
              <a:solidFill>
                <a:srgbClr val="FFFF00"/>
              </a:solidFill>
              <a:effectLst/>
            </a:endParaRPr>
          </a:p>
          <a:p>
            <a:pPr>
              <a:lnSpc>
                <a:spcPct val="80000"/>
              </a:lnSpc>
            </a:pPr>
            <a:r>
              <a:rPr lang="en-US" sz="2000">
                <a:effectLst/>
              </a:rPr>
              <a:t>Adanya jam dan timer pada </a:t>
            </a:r>
            <a:r>
              <a:rPr lang="en-US" sz="2000" i="1">
                <a:effectLst/>
              </a:rPr>
              <a:t>hardware</a:t>
            </a:r>
            <a:r>
              <a:rPr lang="en-US" sz="2000">
                <a:effectLst/>
              </a:rPr>
              <a:t> komputer, setidaknya memiliki tiga fungsi, memberi informasi waktu saat ini, memberi informasi lamanya waktu sebuah proses, sebagai trigger untuk suatu operasi pada suatu waktu. Fungsi fungsi ini sering digunakan oleh sistem operasi. Sayangnya, </a:t>
            </a:r>
            <a:r>
              <a:rPr lang="en-US" sz="2000" i="1">
                <a:effectLst/>
              </a:rPr>
              <a:t>system call</a:t>
            </a:r>
            <a:r>
              <a:rPr lang="en-US" sz="2000">
                <a:effectLst/>
              </a:rPr>
              <a:t> untuk pemanggilan fungsi ini tidak di-standarisasi antar sistem operasi</a:t>
            </a:r>
          </a:p>
          <a:p>
            <a:pPr>
              <a:lnSpc>
                <a:spcPct val="80000"/>
              </a:lnSpc>
            </a:pPr>
            <a:r>
              <a:rPr lang="en-US" sz="2000" i="1">
                <a:effectLst/>
              </a:rPr>
              <a:t>Hardware</a:t>
            </a:r>
            <a:r>
              <a:rPr lang="en-US" sz="2000">
                <a:effectLst/>
              </a:rPr>
              <a:t> yang mengukur waktu dan melakukan operasi </a:t>
            </a:r>
            <a:r>
              <a:rPr lang="en-US" sz="2000" i="1">
                <a:effectLst/>
              </a:rPr>
              <a:t>trigger</a:t>
            </a:r>
            <a:r>
              <a:rPr lang="en-US" sz="2000">
                <a:effectLst/>
              </a:rPr>
              <a:t> dinamakan </a:t>
            </a:r>
            <a:r>
              <a:rPr lang="en-US" sz="2000" i="1">
                <a:effectLst/>
              </a:rPr>
              <a:t>programmable interval timer</a:t>
            </a:r>
            <a:r>
              <a:rPr lang="en-US" sz="2000">
                <a:effectLst/>
              </a:rPr>
              <a:t>. Dia dapat di set untuk menunggu waktu tertentu dan kemudian melakukan interupsi. Contoh penerapannya ada pada </a:t>
            </a:r>
            <a:r>
              <a:rPr lang="en-US" sz="2000" i="1">
                <a:effectLst/>
              </a:rPr>
              <a:t>scheduler</a:t>
            </a:r>
            <a:r>
              <a:rPr lang="en-US" sz="2000">
                <a:effectLst/>
              </a:rPr>
              <a:t>, dimana dia akan melakukan interupsi yang akan memberhentikan suatu proses pada akhir dari bagian waktunya. </a:t>
            </a:r>
          </a:p>
          <a:p>
            <a:pPr>
              <a:lnSpc>
                <a:spcPct val="80000"/>
              </a:lnSpc>
            </a:pPr>
            <a:r>
              <a:rPr lang="en-US" sz="2000">
                <a:effectLst/>
              </a:rPr>
              <a:t>Sistem operasi dapat mendukung lebih dari banyak </a:t>
            </a:r>
            <a:r>
              <a:rPr lang="en-US" sz="2000" i="1">
                <a:effectLst/>
              </a:rPr>
              <a:t>timer request</a:t>
            </a:r>
            <a:r>
              <a:rPr lang="en-US" sz="2000">
                <a:effectLst/>
              </a:rPr>
              <a:t> daripada banyaknya jumlah </a:t>
            </a:r>
            <a:r>
              <a:rPr lang="en-US" sz="2000" i="1">
                <a:effectLst/>
              </a:rPr>
              <a:t>hardware timer</a:t>
            </a:r>
            <a:r>
              <a:rPr lang="en-US" sz="2000">
                <a:effectLst/>
              </a:rPr>
              <a:t>. Dengan kondisi seperti ini, maka kernel atau </a:t>
            </a:r>
            <a:r>
              <a:rPr lang="en-US" sz="2000" i="1">
                <a:effectLst/>
              </a:rPr>
              <a:t>device driver</a:t>
            </a:r>
            <a:r>
              <a:rPr lang="en-US" sz="2000">
                <a:effectLst/>
              </a:rPr>
              <a:t> mengatur list dari interupsi dengan urutan yang duluan datang yang duluan dilayani.</a:t>
            </a:r>
          </a:p>
          <a:p>
            <a:pPr>
              <a:lnSpc>
                <a:spcPct val="80000"/>
              </a:lnSpc>
              <a:buFont typeface="Wingdings" pitchFamily="2" charset="2"/>
              <a:buNone/>
            </a:pPr>
            <a:endParaRPr 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i="1"/>
              <a:t>Interface</a:t>
            </a:r>
            <a:r>
              <a:rPr lang="en-US"/>
              <a:t> Aplikasi I/O</a:t>
            </a:r>
          </a:p>
        </p:txBody>
      </p:sp>
      <p:sp>
        <p:nvSpPr>
          <p:cNvPr id="51203" name="Rectangle 3"/>
          <p:cNvSpPr>
            <a:spLocks noGrp="1" noChangeArrowheads="1"/>
          </p:cNvSpPr>
          <p:nvPr>
            <p:ph type="body" idx="1"/>
          </p:nvPr>
        </p:nvSpPr>
        <p:spPr/>
        <p:txBody>
          <a:bodyPr/>
          <a:lstStyle/>
          <a:p>
            <a:pPr>
              <a:lnSpc>
                <a:spcPct val="80000"/>
              </a:lnSpc>
              <a:buFont typeface="Wingdings" pitchFamily="2" charset="2"/>
              <a:buNone/>
            </a:pPr>
            <a:r>
              <a:rPr lang="en-US" sz="2400" b="1" i="1">
                <a:solidFill>
                  <a:srgbClr val="FFFF00"/>
                </a:solidFill>
                <a:effectLst/>
              </a:rPr>
              <a:t>Blocking</a:t>
            </a:r>
            <a:r>
              <a:rPr lang="en-US" sz="2400" b="1">
                <a:solidFill>
                  <a:srgbClr val="FFFF00"/>
                </a:solidFill>
                <a:effectLst/>
              </a:rPr>
              <a:t> dan </a:t>
            </a:r>
            <a:r>
              <a:rPr lang="en-US" sz="2400" b="1" i="1">
                <a:solidFill>
                  <a:srgbClr val="FFFF00"/>
                </a:solidFill>
                <a:effectLst/>
              </a:rPr>
              <a:t>Nonblocking</a:t>
            </a:r>
            <a:r>
              <a:rPr lang="en-US" sz="2400" b="1">
                <a:solidFill>
                  <a:srgbClr val="FFFF00"/>
                </a:solidFill>
                <a:effectLst/>
              </a:rPr>
              <a:t> I/O</a:t>
            </a:r>
          </a:p>
          <a:p>
            <a:pPr>
              <a:lnSpc>
                <a:spcPct val="80000"/>
              </a:lnSpc>
            </a:pPr>
            <a:r>
              <a:rPr lang="en-US" sz="2400">
                <a:effectLst/>
              </a:rPr>
              <a:t>Ketika suatu aplikasi menggunakan sebuah blocking </a:t>
            </a:r>
            <a:r>
              <a:rPr lang="en-US" sz="2400" i="1">
                <a:effectLst/>
              </a:rPr>
              <a:t>system call</a:t>
            </a:r>
            <a:r>
              <a:rPr lang="en-US" sz="2400">
                <a:effectLst/>
              </a:rPr>
              <a:t>, eksekusi aplikasi itu akan diberhentikan untuk sementara. aplikasi tersebut akan dipindahkan ke </a:t>
            </a:r>
            <a:r>
              <a:rPr lang="en-US" sz="2400" i="1">
                <a:effectLst/>
              </a:rPr>
              <a:t>wait queue</a:t>
            </a:r>
            <a:r>
              <a:rPr lang="en-US" sz="2400">
                <a:effectLst/>
              </a:rPr>
              <a:t>. Dan setelah </a:t>
            </a:r>
            <a:r>
              <a:rPr lang="en-US" sz="2400" i="1">
                <a:effectLst/>
              </a:rPr>
              <a:t>system call</a:t>
            </a:r>
            <a:r>
              <a:rPr lang="en-US" sz="2400">
                <a:effectLst/>
              </a:rPr>
              <a:t> tersebut selesai, aplikasi tersebut dikembalikan ke </a:t>
            </a:r>
            <a:r>
              <a:rPr lang="en-US" sz="2400" i="1">
                <a:effectLst/>
              </a:rPr>
              <a:t>run queue</a:t>
            </a:r>
            <a:r>
              <a:rPr lang="en-US" sz="2400">
                <a:effectLst/>
              </a:rPr>
              <a:t>, sehingga pengeksekusian aplikasi tersebut akan dilanjutkan. </a:t>
            </a:r>
          </a:p>
          <a:p>
            <a:pPr>
              <a:lnSpc>
                <a:spcPct val="80000"/>
              </a:lnSpc>
            </a:pPr>
            <a:r>
              <a:rPr lang="en-US" sz="2400" i="1">
                <a:effectLst/>
              </a:rPr>
              <a:t>Physical action</a:t>
            </a:r>
            <a:r>
              <a:rPr lang="en-US" sz="2400">
                <a:effectLst/>
              </a:rPr>
              <a:t> dari peralatan I/O biasanya bersifat </a:t>
            </a:r>
            <a:r>
              <a:rPr lang="en-US" sz="2400" i="1">
                <a:effectLst/>
              </a:rPr>
              <a:t>asynchronous</a:t>
            </a:r>
            <a:r>
              <a:rPr lang="en-US" sz="2400">
                <a:effectLst/>
              </a:rPr>
              <a:t>. Akan tetapi, banyak sistem operasi yang bersifat </a:t>
            </a:r>
            <a:r>
              <a:rPr lang="en-US" sz="2400" i="1">
                <a:effectLst/>
              </a:rPr>
              <a:t>blocking</a:t>
            </a:r>
            <a:r>
              <a:rPr lang="en-US" sz="2400">
                <a:effectLst/>
              </a:rPr>
              <a:t>, hal ini terjadi karena </a:t>
            </a:r>
            <a:r>
              <a:rPr lang="en-US" sz="2400" i="1">
                <a:effectLst/>
              </a:rPr>
              <a:t>blocking application</a:t>
            </a:r>
            <a:r>
              <a:rPr lang="en-US" sz="2400">
                <a:effectLst/>
              </a:rPr>
              <a:t> lebih mudah dimengerti dari pada </a:t>
            </a:r>
            <a:r>
              <a:rPr lang="en-US" sz="2400" i="1">
                <a:effectLst/>
              </a:rPr>
              <a:t>nonblocking application</a:t>
            </a:r>
            <a:r>
              <a:rPr lang="en-US" sz="2400">
                <a:effectLst/>
              </a:rPr>
              <a:t>.</a:t>
            </a:r>
          </a:p>
          <a:p>
            <a:pPr>
              <a:lnSpc>
                <a:spcPct val="80000"/>
              </a:lnSpc>
            </a:pPr>
            <a:endParaRPr lang="en-US" sz="240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i="1"/>
              <a:t>Kernel I/O Subsystem</a:t>
            </a:r>
            <a:r>
              <a:rPr lang="en-US"/>
              <a:t> </a:t>
            </a:r>
          </a:p>
        </p:txBody>
      </p:sp>
      <p:sp>
        <p:nvSpPr>
          <p:cNvPr id="59395" name="Rectangle 3"/>
          <p:cNvSpPr>
            <a:spLocks noGrp="1" noChangeArrowheads="1"/>
          </p:cNvSpPr>
          <p:nvPr>
            <p:ph type="body" idx="1"/>
          </p:nvPr>
        </p:nvSpPr>
        <p:spPr>
          <a:xfrm>
            <a:off x="609600" y="1600200"/>
            <a:ext cx="7848600" cy="4530725"/>
          </a:xfrm>
        </p:spPr>
        <p:txBody>
          <a:bodyPr/>
          <a:lstStyle/>
          <a:p>
            <a:r>
              <a:rPr lang="en-US" sz="2400">
                <a:effectLst/>
              </a:rPr>
              <a:t>Kernel menyediakan banyak service yang berhubungan dengan </a:t>
            </a:r>
            <a:r>
              <a:rPr lang="en-US" sz="2400" i="1">
                <a:effectLst/>
              </a:rPr>
              <a:t>I/O</a:t>
            </a:r>
            <a:r>
              <a:rPr lang="en-US" sz="2400">
                <a:effectLst/>
              </a:rPr>
              <a:t>. Pada bagian ini, kita akan mendeskripsikan beberapa service yang disediakan oleh kernel </a:t>
            </a:r>
            <a:r>
              <a:rPr lang="en-US" sz="2400" i="1">
                <a:effectLst/>
              </a:rPr>
              <a:t>I/O subsystem</a:t>
            </a:r>
            <a:r>
              <a:rPr lang="en-US" sz="2400">
                <a:effectLst/>
              </a:rPr>
              <a:t>, dan kita akan membahas bagaimana caranya membuat infrastruktur </a:t>
            </a:r>
            <a:r>
              <a:rPr lang="en-US" sz="2400" i="1">
                <a:effectLst/>
              </a:rPr>
              <a:t>hardware</a:t>
            </a:r>
            <a:r>
              <a:rPr lang="en-US" sz="2400">
                <a:effectLst/>
              </a:rPr>
              <a:t> dan </a:t>
            </a:r>
            <a:r>
              <a:rPr lang="en-US" sz="2400" i="1">
                <a:effectLst/>
              </a:rPr>
              <a:t>device-driver</a:t>
            </a:r>
            <a:r>
              <a:rPr lang="en-US" sz="2400">
                <a:effectLst/>
              </a:rPr>
              <a:t>. </a:t>
            </a:r>
          </a:p>
          <a:p>
            <a:r>
              <a:rPr lang="en-US" sz="2400">
                <a:effectLst/>
              </a:rPr>
              <a:t>Service yang akan kita bahas adalah </a:t>
            </a:r>
            <a:r>
              <a:rPr lang="en-US" sz="2400" i="1">
                <a:effectLst/>
              </a:rPr>
              <a:t>I/O scheduling, buffering, caching, spooling, reservasi device, error handling</a:t>
            </a:r>
            <a:r>
              <a:rPr lang="en-US" sz="2400">
                <a:effectLst/>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i="1"/>
              <a:t>Kernel I/O Subsystem</a:t>
            </a:r>
            <a:r>
              <a:rPr lang="en-US"/>
              <a:t> </a:t>
            </a:r>
          </a:p>
        </p:txBody>
      </p:sp>
      <p:sp>
        <p:nvSpPr>
          <p:cNvPr id="61443" name="Rectangle 3"/>
          <p:cNvSpPr>
            <a:spLocks noGrp="1" noChangeArrowheads="1"/>
          </p:cNvSpPr>
          <p:nvPr>
            <p:ph type="body" idx="1"/>
          </p:nvPr>
        </p:nvSpPr>
        <p:spPr>
          <a:xfrm>
            <a:off x="381000" y="1447800"/>
            <a:ext cx="8458200" cy="4530725"/>
          </a:xfrm>
        </p:spPr>
        <p:txBody>
          <a:bodyPr/>
          <a:lstStyle/>
          <a:p>
            <a:pPr>
              <a:lnSpc>
                <a:spcPct val="80000"/>
              </a:lnSpc>
              <a:buFont typeface="Wingdings" pitchFamily="2" charset="2"/>
              <a:buNone/>
            </a:pPr>
            <a:r>
              <a:rPr lang="en-US" sz="2000" b="1" i="1">
                <a:solidFill>
                  <a:srgbClr val="FFFF00"/>
                </a:solidFill>
                <a:effectLst/>
              </a:rPr>
              <a:t>I/O Scheduling</a:t>
            </a:r>
          </a:p>
          <a:p>
            <a:pPr>
              <a:lnSpc>
                <a:spcPct val="80000"/>
              </a:lnSpc>
              <a:buFont typeface="Wingdings" pitchFamily="2" charset="2"/>
              <a:buNone/>
            </a:pPr>
            <a:endParaRPr lang="en-US" sz="2000" b="1">
              <a:solidFill>
                <a:srgbClr val="FFFF00"/>
              </a:solidFill>
              <a:effectLst/>
            </a:endParaRPr>
          </a:p>
          <a:p>
            <a:pPr>
              <a:lnSpc>
                <a:spcPct val="80000"/>
              </a:lnSpc>
            </a:pPr>
            <a:r>
              <a:rPr lang="en-US" sz="2000">
                <a:effectLst/>
              </a:rPr>
              <a:t>Untuk menjadualkan sebuah set permintaan </a:t>
            </a:r>
            <a:r>
              <a:rPr lang="en-US" sz="2000" i="1">
                <a:effectLst/>
              </a:rPr>
              <a:t>I/O</a:t>
            </a:r>
            <a:r>
              <a:rPr lang="en-US" sz="2000">
                <a:effectLst/>
              </a:rPr>
              <a:t>, kita harus menetukan urutan yang bagus untuk mengeksekusi permintaan tersebut. </a:t>
            </a:r>
            <a:r>
              <a:rPr lang="en-US" sz="2000" i="1">
                <a:effectLst/>
              </a:rPr>
              <a:t>Scheduling</a:t>
            </a:r>
            <a:r>
              <a:rPr lang="en-US" sz="2000">
                <a:effectLst/>
              </a:rPr>
              <a:t> dapat meningkatkan kemampuan sistem secara keseluruhan, dapat membagi device secara rata di antara proses-proses, dan dapat mengurangi waktu tunggu rata-rata untuk menyelesaikan </a:t>
            </a:r>
            <a:r>
              <a:rPr lang="en-US" sz="2000" i="1">
                <a:effectLst/>
              </a:rPr>
              <a:t>I/O</a:t>
            </a:r>
            <a:r>
              <a:rPr lang="en-US" sz="2000">
                <a:effectLst/>
              </a:rPr>
              <a:t>. Ini adalah contoh sederhana untuk menggambarkan definisi di atas.</a:t>
            </a:r>
          </a:p>
          <a:p>
            <a:pPr>
              <a:lnSpc>
                <a:spcPct val="80000"/>
              </a:lnSpc>
            </a:pPr>
            <a:endParaRPr lang="en-US" sz="2000">
              <a:effectLst/>
            </a:endParaRPr>
          </a:p>
          <a:p>
            <a:pPr>
              <a:lnSpc>
                <a:spcPct val="80000"/>
              </a:lnSpc>
            </a:pPr>
            <a:r>
              <a:rPr lang="en-US" sz="2000">
                <a:effectLst/>
              </a:rPr>
              <a:t>Jika sebuah </a:t>
            </a:r>
            <a:r>
              <a:rPr lang="en-US" sz="2000" i="1">
                <a:effectLst/>
              </a:rPr>
              <a:t>arm</a:t>
            </a:r>
            <a:r>
              <a:rPr lang="en-US" sz="2000">
                <a:effectLst/>
              </a:rPr>
              <a:t> disk terletak di dekat permulaan disk, dan ada tiga aplikasi yang memblokir panggilan untuk membaca untuk disk tersebut. Aplikasi 1 meminta sebuah blok dekat akhir disk, aplikasi 2 meminta blok yang dekat dengan awal, dan aplikasi 3 meminta bagian tengah dari disk.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i="1"/>
              <a:t>Kernel I/O Subsystem</a:t>
            </a:r>
            <a:r>
              <a:rPr lang="en-US"/>
              <a:t> </a:t>
            </a:r>
          </a:p>
        </p:txBody>
      </p:sp>
      <p:sp>
        <p:nvSpPr>
          <p:cNvPr id="65539" name="Rectangle 3"/>
          <p:cNvSpPr>
            <a:spLocks noGrp="1" noChangeArrowheads="1"/>
          </p:cNvSpPr>
          <p:nvPr>
            <p:ph type="body" idx="1"/>
          </p:nvPr>
        </p:nvSpPr>
        <p:spPr>
          <a:xfrm>
            <a:off x="381000" y="1295400"/>
            <a:ext cx="8458200" cy="4530725"/>
          </a:xfrm>
        </p:spPr>
        <p:txBody>
          <a:bodyPr/>
          <a:lstStyle/>
          <a:p>
            <a:pPr>
              <a:lnSpc>
                <a:spcPct val="80000"/>
              </a:lnSpc>
              <a:buFont typeface="Wingdings" pitchFamily="2" charset="2"/>
              <a:buNone/>
            </a:pPr>
            <a:r>
              <a:rPr lang="en-US" sz="1800" b="1" i="1">
                <a:solidFill>
                  <a:srgbClr val="FFFF00"/>
                </a:solidFill>
                <a:effectLst/>
              </a:rPr>
              <a:t>I/O Scheduling (LANJUTAN)</a:t>
            </a:r>
          </a:p>
          <a:p>
            <a:pPr>
              <a:lnSpc>
                <a:spcPct val="80000"/>
              </a:lnSpc>
              <a:buFont typeface="Wingdings" pitchFamily="2" charset="2"/>
              <a:buNone/>
            </a:pPr>
            <a:endParaRPr lang="en-US" sz="1800" b="1">
              <a:solidFill>
                <a:srgbClr val="FFFF00"/>
              </a:solidFill>
              <a:effectLst/>
            </a:endParaRPr>
          </a:p>
          <a:p>
            <a:pPr>
              <a:lnSpc>
                <a:spcPct val="80000"/>
              </a:lnSpc>
            </a:pPr>
            <a:r>
              <a:rPr lang="en-US" sz="2000">
                <a:effectLst/>
              </a:rPr>
              <a:t>Sistem operasi dapat mengurangi jarak yang harus ditempuh oleh </a:t>
            </a:r>
            <a:r>
              <a:rPr lang="en-US" sz="2000" i="1">
                <a:effectLst/>
              </a:rPr>
              <a:t>arm</a:t>
            </a:r>
            <a:r>
              <a:rPr lang="en-US" sz="2000">
                <a:effectLst/>
              </a:rPr>
              <a:t> disk dengan melayani aplikasi tersebut dengan urutan 2, 3, 1. Pengaturan urutan pekerjaan kembali dengan cara ini merupakan inti dari </a:t>
            </a:r>
            <a:r>
              <a:rPr lang="en-US" sz="2000" i="1">
                <a:effectLst/>
              </a:rPr>
              <a:t>I/O</a:t>
            </a:r>
            <a:r>
              <a:rPr lang="en-US" sz="2000">
                <a:effectLst/>
              </a:rPr>
              <a:t> scheduling. Sistem operasi mengembangkan implementasi scheduling dengan menetapkan antrian permintaan untuk tiap device. </a:t>
            </a:r>
          </a:p>
          <a:p>
            <a:pPr>
              <a:lnSpc>
                <a:spcPct val="80000"/>
              </a:lnSpc>
            </a:pPr>
            <a:endParaRPr lang="en-US" sz="2000">
              <a:effectLst/>
            </a:endParaRPr>
          </a:p>
          <a:p>
            <a:pPr>
              <a:lnSpc>
                <a:spcPct val="80000"/>
              </a:lnSpc>
            </a:pPr>
            <a:r>
              <a:rPr lang="en-US" sz="2000">
                <a:effectLst/>
              </a:rPr>
              <a:t>Ketika sebuah aplikasi meminta sebuah </a:t>
            </a:r>
            <a:r>
              <a:rPr lang="en-US" sz="2000" i="1">
                <a:effectLst/>
              </a:rPr>
              <a:t>blocking</a:t>
            </a:r>
            <a:r>
              <a:rPr lang="en-US" sz="2000">
                <a:effectLst/>
              </a:rPr>
              <a:t> sistem </a:t>
            </a:r>
            <a:r>
              <a:rPr lang="en-US" sz="2000" i="1">
                <a:effectLst/>
              </a:rPr>
              <a:t>I/O</a:t>
            </a:r>
            <a:r>
              <a:rPr lang="en-US" sz="2000">
                <a:effectLst/>
              </a:rPr>
              <a:t>, permintaan tersebut dimasukkan ke dalam antrian untuk device tersebut. </a:t>
            </a:r>
            <a:r>
              <a:rPr lang="en-US" sz="2000" i="1">
                <a:effectLst/>
              </a:rPr>
              <a:t>Scheduler I/O</a:t>
            </a:r>
            <a:r>
              <a:rPr lang="en-US" sz="2000">
                <a:effectLst/>
              </a:rPr>
              <a:t> mengatur urutan antrian untuk meningkatkan efisiensi dari sistem dan waktu respon rata-rata yang harus dialami oleh aplikasi.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PERANGKAT KERAS I/O</a:t>
            </a:r>
          </a:p>
        </p:txBody>
      </p:sp>
      <p:sp>
        <p:nvSpPr>
          <p:cNvPr id="3075" name="Rectangle 3"/>
          <p:cNvSpPr>
            <a:spLocks noGrp="1" noChangeArrowheads="1"/>
          </p:cNvSpPr>
          <p:nvPr>
            <p:ph type="body" sz="half" idx="1"/>
          </p:nvPr>
        </p:nvSpPr>
        <p:spPr>
          <a:xfrm>
            <a:off x="228600" y="1828800"/>
            <a:ext cx="4038600" cy="4530725"/>
          </a:xfrm>
        </p:spPr>
        <p:txBody>
          <a:bodyPr/>
          <a:lstStyle/>
          <a:p>
            <a:pPr>
              <a:lnSpc>
                <a:spcPct val="80000"/>
              </a:lnSpc>
            </a:pPr>
            <a:r>
              <a:rPr lang="en-US" sz="2000" i="1">
                <a:effectLst/>
              </a:rPr>
              <a:t>Busy-waiting/ polling</a:t>
            </a:r>
            <a:r>
              <a:rPr lang="en-US" sz="2000">
                <a:effectLst/>
              </a:rPr>
              <a:t> adalah ketika </a:t>
            </a:r>
            <a:r>
              <a:rPr lang="en-US" sz="2000" i="1">
                <a:effectLst/>
              </a:rPr>
              <a:t>host</a:t>
            </a:r>
            <a:r>
              <a:rPr lang="en-US" sz="2000">
                <a:effectLst/>
              </a:rPr>
              <a:t> mengalami </a:t>
            </a:r>
            <a:r>
              <a:rPr lang="en-US" sz="2000" i="1">
                <a:effectLst/>
              </a:rPr>
              <a:t>looping</a:t>
            </a:r>
            <a:r>
              <a:rPr lang="en-US" sz="2000">
                <a:effectLst/>
              </a:rPr>
              <a:t> yaitu membaca status register secara terus-menerus sampai status </a:t>
            </a:r>
            <a:r>
              <a:rPr lang="en-US" sz="2000" i="1">
                <a:effectLst/>
              </a:rPr>
              <a:t>busy</a:t>
            </a:r>
            <a:r>
              <a:rPr lang="en-US" sz="2000">
                <a:effectLst/>
              </a:rPr>
              <a:t> di-clear. </a:t>
            </a:r>
          </a:p>
          <a:p>
            <a:pPr>
              <a:lnSpc>
                <a:spcPct val="80000"/>
              </a:lnSpc>
            </a:pPr>
            <a:r>
              <a:rPr lang="en-US" sz="2000">
                <a:effectLst/>
              </a:rPr>
              <a:t>Pada dasarnya </a:t>
            </a:r>
            <a:r>
              <a:rPr lang="en-US" sz="2000" i="1">
                <a:effectLst/>
              </a:rPr>
              <a:t>polling</a:t>
            </a:r>
            <a:r>
              <a:rPr lang="en-US" sz="2000">
                <a:effectLst/>
              </a:rPr>
              <a:t> dapat dikatakan efisien. Akan tetapi polling menjadi tidak efisien ketika setelah berulang-ulang melakukan </a:t>
            </a:r>
            <a:r>
              <a:rPr lang="en-US" sz="2000" i="1">
                <a:effectLst/>
              </a:rPr>
              <a:t>looping</a:t>
            </a:r>
            <a:r>
              <a:rPr lang="en-US" sz="2000">
                <a:effectLst/>
              </a:rPr>
              <a:t>, hanya menemukan sedikit </a:t>
            </a:r>
            <a:r>
              <a:rPr lang="en-US" sz="2000" i="1">
                <a:effectLst/>
              </a:rPr>
              <a:t>device</a:t>
            </a:r>
            <a:r>
              <a:rPr lang="en-US" sz="2000">
                <a:effectLst/>
              </a:rPr>
              <a:t> yang siap untuk men-</a:t>
            </a:r>
            <a:r>
              <a:rPr lang="en-US" sz="2000" i="1">
                <a:effectLst/>
              </a:rPr>
              <a:t>service</a:t>
            </a:r>
            <a:r>
              <a:rPr lang="en-US" sz="2000">
                <a:effectLst/>
              </a:rPr>
              <a:t>, karena CPU </a:t>
            </a:r>
            <a:r>
              <a:rPr lang="en-US" sz="2000" i="1">
                <a:effectLst/>
              </a:rPr>
              <a:t>processing</a:t>
            </a:r>
            <a:r>
              <a:rPr lang="en-US" sz="2000">
                <a:effectLst/>
              </a:rPr>
              <a:t> yang tersisa belum selesai.</a:t>
            </a:r>
            <a:r>
              <a:rPr lang="en-US" sz="2000"/>
              <a:t> </a:t>
            </a:r>
          </a:p>
        </p:txBody>
      </p:sp>
      <p:sp>
        <p:nvSpPr>
          <p:cNvPr id="3076" name="Rectangle 4"/>
          <p:cNvSpPr>
            <a:spLocks noChangeArrowheads="1"/>
          </p:cNvSpPr>
          <p:nvPr/>
        </p:nvSpPr>
        <p:spPr bwMode="auto">
          <a:xfrm>
            <a:off x="685800" y="1295400"/>
            <a:ext cx="1882775" cy="396875"/>
          </a:xfrm>
          <a:prstGeom prst="rect">
            <a:avLst/>
          </a:prstGeom>
          <a:noFill/>
          <a:ln w="9525">
            <a:noFill/>
            <a:miter lim="800000"/>
            <a:headEnd/>
            <a:tailEnd/>
          </a:ln>
          <a:effectLst/>
        </p:spPr>
        <p:txBody>
          <a:bodyPr wrap="none">
            <a:spAutoFit/>
          </a:bodyPr>
          <a:lstStyle/>
          <a:p>
            <a:r>
              <a:rPr lang="en-US" b="1">
                <a:solidFill>
                  <a:srgbClr val="FFFF00"/>
                </a:solidFill>
              </a:rPr>
              <a:t>1. POOLING</a:t>
            </a:r>
          </a:p>
        </p:txBody>
      </p:sp>
      <p:pic>
        <p:nvPicPr>
          <p:cNvPr id="3078" name="Picture 6" descr="pollingOperation"/>
          <p:cNvPicPr>
            <a:picLocks noGrp="1" noChangeAspect="1" noChangeArrowheads="1"/>
          </p:cNvPicPr>
          <p:nvPr>
            <p:ph sz="half" idx="2"/>
          </p:nvPr>
        </p:nvPicPr>
        <p:blipFill>
          <a:blip r:embed="rId2"/>
          <a:srcRect/>
          <a:stretch>
            <a:fillRect/>
          </a:stretch>
        </p:blipFill>
        <p:spPr>
          <a:xfrm>
            <a:off x="4267200" y="1752600"/>
            <a:ext cx="4495800" cy="3460750"/>
          </a:xfrm>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i="1"/>
              <a:t>Kernel I/O Subsystem</a:t>
            </a:r>
            <a:r>
              <a:rPr lang="en-US"/>
              <a:t> </a:t>
            </a:r>
          </a:p>
        </p:txBody>
      </p:sp>
      <p:sp>
        <p:nvSpPr>
          <p:cNvPr id="64515" name="Rectangle 3"/>
          <p:cNvSpPr>
            <a:spLocks noGrp="1" noChangeArrowheads="1"/>
          </p:cNvSpPr>
          <p:nvPr>
            <p:ph type="body" idx="1"/>
          </p:nvPr>
        </p:nvSpPr>
        <p:spPr>
          <a:xfrm>
            <a:off x="381000" y="1447800"/>
            <a:ext cx="8229600" cy="4530725"/>
          </a:xfrm>
        </p:spPr>
        <p:txBody>
          <a:bodyPr/>
          <a:lstStyle/>
          <a:p>
            <a:pPr>
              <a:lnSpc>
                <a:spcPct val="80000"/>
              </a:lnSpc>
              <a:buFont typeface="Wingdings" pitchFamily="2" charset="2"/>
              <a:buNone/>
            </a:pPr>
            <a:r>
              <a:rPr lang="en-US" sz="2000" b="1" i="1">
                <a:solidFill>
                  <a:srgbClr val="FFFF00"/>
                </a:solidFill>
                <a:effectLst/>
              </a:rPr>
              <a:t>I/O Scheduling (LANJUTAN)</a:t>
            </a:r>
          </a:p>
          <a:p>
            <a:pPr>
              <a:lnSpc>
                <a:spcPct val="80000"/>
              </a:lnSpc>
              <a:buFont typeface="Wingdings" pitchFamily="2" charset="2"/>
              <a:buNone/>
            </a:pPr>
            <a:endParaRPr lang="en-US" sz="2000" b="1">
              <a:solidFill>
                <a:srgbClr val="FFFF00"/>
              </a:solidFill>
              <a:effectLst/>
            </a:endParaRPr>
          </a:p>
          <a:p>
            <a:pPr>
              <a:lnSpc>
                <a:spcPct val="80000"/>
              </a:lnSpc>
            </a:pPr>
            <a:r>
              <a:rPr lang="en-US" sz="2000">
                <a:effectLst/>
              </a:rPr>
              <a:t>Sistem operasi juga mencoba untuk bertindak secara adil, seperti tidak ada aplikasi yang menerima service yang buruk, atau dapat seperti memberi prioritas service untuk permintaan penting yang ditunda. Contohnya, pemintaan dari subsistem mungkin akan mendapatkan prioritas lebih tinggi daripada permintaan dari aplikasi. Beberapa algoritma scheduling untuk disk </a:t>
            </a:r>
            <a:r>
              <a:rPr lang="en-US" sz="2000" i="1">
                <a:effectLst/>
              </a:rPr>
              <a:t>I/O</a:t>
            </a:r>
            <a:r>
              <a:rPr lang="en-US" sz="2000">
                <a:effectLst/>
              </a:rPr>
              <a:t> akan dijelaskan ada bagian </a:t>
            </a:r>
            <a:r>
              <a:rPr lang="en-US" sz="2000" i="1">
                <a:effectLst/>
              </a:rPr>
              <a:t>Disk Scheduling</a:t>
            </a:r>
            <a:r>
              <a:rPr lang="en-US" sz="2000">
                <a:effectLst/>
              </a:rPr>
              <a:t>. </a:t>
            </a:r>
          </a:p>
          <a:p>
            <a:pPr>
              <a:lnSpc>
                <a:spcPct val="80000"/>
              </a:lnSpc>
            </a:pPr>
            <a:endParaRPr lang="en-US" sz="2000">
              <a:effectLst/>
            </a:endParaRPr>
          </a:p>
          <a:p>
            <a:pPr>
              <a:lnSpc>
                <a:spcPct val="80000"/>
              </a:lnSpc>
            </a:pPr>
            <a:r>
              <a:rPr lang="en-US" sz="2000">
                <a:effectLst/>
              </a:rPr>
              <a:t>Satu cara untuk meningkatkan efisiensi </a:t>
            </a:r>
            <a:r>
              <a:rPr lang="en-US" sz="2000" i="1">
                <a:effectLst/>
              </a:rPr>
              <a:t>I/O</a:t>
            </a:r>
            <a:r>
              <a:rPr lang="en-US" sz="2000">
                <a:effectLst/>
              </a:rPr>
              <a:t> subsistem dari sebuah komputer adalah dengan mengatur operasi </a:t>
            </a:r>
            <a:r>
              <a:rPr lang="en-US" sz="2000" i="1">
                <a:effectLst/>
              </a:rPr>
              <a:t>I/O</a:t>
            </a:r>
            <a:r>
              <a:rPr lang="en-US" sz="2000">
                <a:effectLst/>
              </a:rPr>
              <a:t>. Cara lain adalah dengan menggunakan tempat penyimpanan pada memori utama atau pada disk, melalui teknik yang disebut </a:t>
            </a:r>
            <a:r>
              <a:rPr lang="en-US" sz="2000" i="1">
                <a:effectLst/>
              </a:rPr>
              <a:t>buffering, caching, dan spooling</a:t>
            </a:r>
            <a:r>
              <a:rPr lang="en-US" sz="2000">
                <a:effectLst/>
              </a:rPr>
              <a:t>. </a:t>
            </a:r>
          </a:p>
          <a:p>
            <a:pPr>
              <a:lnSpc>
                <a:spcPct val="80000"/>
              </a:lnSpc>
            </a:pPr>
            <a:endParaRPr lang="en-US" sz="2000">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i="1"/>
              <a:t>Kernel I/O Subsystem</a:t>
            </a:r>
            <a:r>
              <a:rPr lang="en-US"/>
              <a:t> </a:t>
            </a:r>
          </a:p>
        </p:txBody>
      </p:sp>
      <p:sp>
        <p:nvSpPr>
          <p:cNvPr id="62467" name="Rectangle 3"/>
          <p:cNvSpPr>
            <a:spLocks noGrp="1" noChangeArrowheads="1"/>
          </p:cNvSpPr>
          <p:nvPr>
            <p:ph type="body" idx="1"/>
          </p:nvPr>
        </p:nvSpPr>
        <p:spPr>
          <a:xfrm>
            <a:off x="228600" y="1219200"/>
            <a:ext cx="8610600" cy="5105400"/>
          </a:xfrm>
        </p:spPr>
        <p:txBody>
          <a:bodyPr/>
          <a:lstStyle/>
          <a:p>
            <a:pPr>
              <a:lnSpc>
                <a:spcPct val="80000"/>
              </a:lnSpc>
              <a:buFont typeface="Wingdings" pitchFamily="2" charset="2"/>
              <a:buNone/>
            </a:pPr>
            <a:r>
              <a:rPr lang="en-US" b="1" i="1">
                <a:solidFill>
                  <a:srgbClr val="FFFF00"/>
                </a:solidFill>
                <a:effectLst/>
              </a:rPr>
              <a:t>Buffering</a:t>
            </a:r>
          </a:p>
          <a:p>
            <a:pPr>
              <a:lnSpc>
                <a:spcPct val="80000"/>
              </a:lnSpc>
              <a:buFont typeface="Wingdings" pitchFamily="2" charset="2"/>
              <a:buNone/>
            </a:pPr>
            <a:endParaRPr lang="en-US" sz="1600" b="1">
              <a:solidFill>
                <a:srgbClr val="FFFF00"/>
              </a:solidFill>
              <a:effectLst/>
            </a:endParaRPr>
          </a:p>
          <a:p>
            <a:pPr>
              <a:lnSpc>
                <a:spcPct val="80000"/>
              </a:lnSpc>
            </a:pPr>
            <a:r>
              <a:rPr lang="en-US" sz="2400" i="1">
                <a:effectLst/>
              </a:rPr>
              <a:t>Buffer</a:t>
            </a:r>
            <a:r>
              <a:rPr lang="en-US" sz="2400">
                <a:effectLst/>
              </a:rPr>
              <a:t> adalah area memori yang menyimpan data ketika mereka sedang dipindahkan antara dua </a:t>
            </a:r>
            <a:r>
              <a:rPr lang="en-US" sz="2400" i="1">
                <a:effectLst/>
              </a:rPr>
              <a:t>device</a:t>
            </a:r>
            <a:r>
              <a:rPr lang="en-US" sz="2400">
                <a:effectLst/>
              </a:rPr>
              <a:t> atau antara </a:t>
            </a:r>
            <a:r>
              <a:rPr lang="en-US" sz="2400" i="1">
                <a:effectLst/>
              </a:rPr>
              <a:t>device</a:t>
            </a:r>
            <a:r>
              <a:rPr lang="en-US" sz="2400">
                <a:effectLst/>
              </a:rPr>
              <a:t> dan aplikasi. </a:t>
            </a:r>
            <a:r>
              <a:rPr lang="en-US" sz="2400" i="1">
                <a:effectLst/>
              </a:rPr>
              <a:t>Buffering</a:t>
            </a:r>
            <a:r>
              <a:rPr lang="en-US" sz="2400">
                <a:effectLst/>
              </a:rPr>
              <a:t> dilakukan untuk tiga buah alasan. Alasan pertama adalah untuk men-</a:t>
            </a:r>
            <a:r>
              <a:rPr lang="en-US" sz="2400" i="1">
                <a:effectLst/>
              </a:rPr>
              <a:t>cope</a:t>
            </a:r>
            <a:r>
              <a:rPr lang="en-US" sz="2400">
                <a:effectLst/>
              </a:rPr>
              <a:t> dengan kesalahan yang terjadi karena perbedaan kecepatan antara produsen dengan konsumen dari sebuah </a:t>
            </a:r>
            <a:r>
              <a:rPr lang="en-US" sz="2400" i="1">
                <a:effectLst/>
              </a:rPr>
              <a:t>stream data</a:t>
            </a:r>
            <a:r>
              <a:rPr lang="en-US" sz="2400">
                <a:effectLst/>
              </a:rPr>
              <a:t>. Sebagai contoh, sebuah file sedang diterima melalui modem dan ditujukan ke media penyimpanan di </a:t>
            </a:r>
            <a:r>
              <a:rPr lang="en-US" sz="2400" i="1">
                <a:effectLst/>
              </a:rPr>
              <a:t>hard disk</a:t>
            </a:r>
            <a:r>
              <a:rPr lang="en-US" sz="2400">
                <a:effectLst/>
              </a:rPr>
              <a:t>. Kecepatan modem tersebut kira-kira hanyalah 1/1000 daripada </a:t>
            </a:r>
            <a:r>
              <a:rPr lang="en-US" sz="2400" i="1">
                <a:effectLst/>
              </a:rPr>
              <a:t>hard disk</a:t>
            </a:r>
            <a:r>
              <a:rPr lang="en-US" sz="2400">
                <a:effectLst/>
              </a:rPr>
              <a:t>. Jadi </a:t>
            </a:r>
            <a:r>
              <a:rPr lang="en-US" sz="2400" i="1">
                <a:effectLst/>
              </a:rPr>
              <a:t>buffer</a:t>
            </a:r>
            <a:r>
              <a:rPr lang="en-US" sz="2400">
                <a:effectLst/>
              </a:rPr>
              <a:t> dibuat di dalam memori utama untuk mengumpulkan jumlah </a:t>
            </a:r>
            <a:r>
              <a:rPr lang="en-US" sz="2400" i="1">
                <a:effectLst/>
              </a:rPr>
              <a:t>byte</a:t>
            </a:r>
            <a:r>
              <a:rPr lang="en-US" sz="2400">
                <a:effectLst/>
              </a:rPr>
              <a:t> yang diterima dari modem. Ketika keseluruhan data di </a:t>
            </a:r>
            <a:r>
              <a:rPr lang="en-US" sz="2400" i="1">
                <a:effectLst/>
              </a:rPr>
              <a:t>buffer</a:t>
            </a:r>
            <a:r>
              <a:rPr lang="en-US" sz="2400">
                <a:effectLst/>
              </a:rPr>
              <a:t> sudah sampai, buffer tersebut dapat ditulis ke disk dengan operasi tunggal. </a:t>
            </a:r>
          </a:p>
          <a:p>
            <a:pPr>
              <a:lnSpc>
                <a:spcPct val="80000"/>
              </a:lnSpc>
              <a:buFont typeface="Wingdings" pitchFamily="2" charset="2"/>
              <a:buNone/>
            </a:pPr>
            <a:endParaRPr lang="en-US" sz="2400">
              <a:effectLst/>
            </a:endParaRPr>
          </a:p>
          <a:p>
            <a:pPr>
              <a:lnSpc>
                <a:spcPct val="80000"/>
              </a:lnSpc>
            </a:pPr>
            <a:endParaRPr lang="en-US" sz="2400">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i="1"/>
              <a:t>Kernel I/O Subsystem</a:t>
            </a:r>
            <a:r>
              <a:rPr lang="en-US"/>
              <a:t> </a:t>
            </a:r>
          </a:p>
        </p:txBody>
      </p:sp>
      <p:sp>
        <p:nvSpPr>
          <p:cNvPr id="66563" name="Rectangle 3"/>
          <p:cNvSpPr>
            <a:spLocks noGrp="1" noChangeArrowheads="1"/>
          </p:cNvSpPr>
          <p:nvPr>
            <p:ph type="body" idx="1"/>
          </p:nvPr>
        </p:nvSpPr>
        <p:spPr>
          <a:xfrm>
            <a:off x="228600" y="1219200"/>
            <a:ext cx="8610600" cy="5105400"/>
          </a:xfrm>
        </p:spPr>
        <p:txBody>
          <a:bodyPr/>
          <a:lstStyle/>
          <a:p>
            <a:pPr>
              <a:lnSpc>
                <a:spcPct val="80000"/>
              </a:lnSpc>
              <a:buFont typeface="Wingdings" pitchFamily="2" charset="2"/>
              <a:buNone/>
            </a:pPr>
            <a:r>
              <a:rPr lang="en-US" sz="2400" b="1" i="1">
                <a:solidFill>
                  <a:srgbClr val="FFFF00"/>
                </a:solidFill>
                <a:effectLst/>
              </a:rPr>
              <a:t>Buffering (Lanjutan)</a:t>
            </a:r>
          </a:p>
          <a:p>
            <a:pPr>
              <a:lnSpc>
                <a:spcPct val="80000"/>
              </a:lnSpc>
              <a:buFont typeface="Wingdings" pitchFamily="2" charset="2"/>
              <a:buNone/>
            </a:pPr>
            <a:endParaRPr lang="en-US" sz="1800">
              <a:effectLst/>
            </a:endParaRPr>
          </a:p>
          <a:p>
            <a:pPr>
              <a:lnSpc>
                <a:spcPct val="80000"/>
              </a:lnSpc>
            </a:pPr>
            <a:r>
              <a:rPr lang="en-US" sz="2400">
                <a:effectLst/>
              </a:rPr>
              <a:t>Karena penulisan disk tidak terjadi dengan instan dan modem masih memerlukan tempat untuk menyimpan data yang berdatangan, maka dipakai 2 buah </a:t>
            </a:r>
            <a:r>
              <a:rPr lang="en-US" sz="2400" i="1">
                <a:effectLst/>
              </a:rPr>
              <a:t>buffer</a:t>
            </a:r>
            <a:r>
              <a:rPr lang="en-US" sz="2400">
                <a:effectLst/>
              </a:rPr>
              <a:t>. Setelah modem memenuhi </a:t>
            </a:r>
            <a:r>
              <a:rPr lang="en-US" sz="2400" i="1">
                <a:effectLst/>
              </a:rPr>
              <a:t>buffer</a:t>
            </a:r>
            <a:r>
              <a:rPr lang="en-US" sz="2400">
                <a:effectLst/>
              </a:rPr>
              <a:t> pertama, akan terjadi request untuk menulis di disk. Modem kemudian mulai memenuhi </a:t>
            </a:r>
            <a:r>
              <a:rPr lang="en-US" sz="2400" i="1">
                <a:effectLst/>
              </a:rPr>
              <a:t>buffer</a:t>
            </a:r>
            <a:r>
              <a:rPr lang="en-US" sz="2400">
                <a:effectLst/>
              </a:rPr>
              <a:t> kedua sementara </a:t>
            </a:r>
            <a:r>
              <a:rPr lang="en-US" sz="2400" i="1">
                <a:effectLst/>
              </a:rPr>
              <a:t>buffer</a:t>
            </a:r>
            <a:r>
              <a:rPr lang="en-US" sz="2400">
                <a:effectLst/>
              </a:rPr>
              <a:t> pertama dipakai untuk penulisan ke disk. Pada saat modem sudah memenuhi </a:t>
            </a:r>
            <a:r>
              <a:rPr lang="en-US" sz="2400" i="1">
                <a:effectLst/>
              </a:rPr>
              <a:t>buffer</a:t>
            </a:r>
            <a:r>
              <a:rPr lang="en-US" sz="2400">
                <a:effectLst/>
              </a:rPr>
              <a:t> kedua, penulisan ke disk dari </a:t>
            </a:r>
            <a:r>
              <a:rPr lang="en-US" sz="2400" i="1">
                <a:effectLst/>
              </a:rPr>
              <a:t>buffer</a:t>
            </a:r>
            <a:r>
              <a:rPr lang="en-US" sz="2400">
                <a:effectLst/>
              </a:rPr>
              <a:t> pertama seharusnya sudah selesai, jadi modem akan berganti kembali memenuhi </a:t>
            </a:r>
            <a:r>
              <a:rPr lang="en-US" sz="2400" i="1">
                <a:effectLst/>
              </a:rPr>
              <a:t>buffer</a:t>
            </a:r>
            <a:r>
              <a:rPr lang="en-US" sz="2400">
                <a:effectLst/>
              </a:rPr>
              <a:t> pertama dan </a:t>
            </a:r>
            <a:r>
              <a:rPr lang="en-US" sz="2400" i="1">
                <a:effectLst/>
              </a:rPr>
              <a:t>buffer</a:t>
            </a:r>
            <a:r>
              <a:rPr lang="en-US" sz="2400">
                <a:effectLst/>
              </a:rPr>
              <a:t> kedua dipakai untuk menulis. Metode </a:t>
            </a:r>
            <a:r>
              <a:rPr lang="en-US" sz="2400" i="1">
                <a:effectLst/>
              </a:rPr>
              <a:t>double buffering</a:t>
            </a:r>
            <a:r>
              <a:rPr lang="en-US" sz="2400">
                <a:effectLst/>
              </a:rPr>
              <a:t> ini membuat pasangan ganda antara produsen dan konsumen sekaligus mengurangi kebutuhan waktu di antara mereka. </a:t>
            </a:r>
          </a:p>
          <a:p>
            <a:pPr>
              <a:lnSpc>
                <a:spcPct val="80000"/>
              </a:lnSpc>
              <a:buFont typeface="Wingdings" pitchFamily="2" charset="2"/>
              <a:buNone/>
            </a:pPr>
            <a:endParaRPr lang="en-US" sz="2400">
              <a:effectLst/>
            </a:endParaRPr>
          </a:p>
          <a:p>
            <a:pPr>
              <a:lnSpc>
                <a:spcPct val="80000"/>
              </a:lnSpc>
            </a:pPr>
            <a:endParaRPr lang="en-US" sz="2400">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i="1"/>
              <a:t>Kernel I/O Subsystem</a:t>
            </a:r>
            <a:r>
              <a:rPr lang="en-US"/>
              <a:t> </a:t>
            </a:r>
          </a:p>
        </p:txBody>
      </p:sp>
      <p:sp>
        <p:nvSpPr>
          <p:cNvPr id="67587" name="Rectangle 3"/>
          <p:cNvSpPr>
            <a:spLocks noGrp="1" noChangeArrowheads="1"/>
          </p:cNvSpPr>
          <p:nvPr>
            <p:ph type="body" idx="1"/>
          </p:nvPr>
        </p:nvSpPr>
        <p:spPr>
          <a:xfrm>
            <a:off x="228600" y="1219200"/>
            <a:ext cx="8610600" cy="5105400"/>
          </a:xfrm>
        </p:spPr>
        <p:txBody>
          <a:bodyPr/>
          <a:lstStyle/>
          <a:p>
            <a:pPr>
              <a:lnSpc>
                <a:spcPct val="80000"/>
              </a:lnSpc>
              <a:buFont typeface="Wingdings" pitchFamily="2" charset="2"/>
              <a:buNone/>
            </a:pPr>
            <a:r>
              <a:rPr lang="en-US" sz="2400" b="1" i="1">
                <a:solidFill>
                  <a:srgbClr val="FFFF00"/>
                </a:solidFill>
                <a:effectLst/>
              </a:rPr>
              <a:t>Buffering (Lanjutan)</a:t>
            </a:r>
          </a:p>
          <a:p>
            <a:pPr>
              <a:lnSpc>
                <a:spcPct val="80000"/>
              </a:lnSpc>
              <a:buFont typeface="Wingdings" pitchFamily="2" charset="2"/>
              <a:buNone/>
            </a:pPr>
            <a:endParaRPr lang="en-US" sz="1800">
              <a:effectLst/>
            </a:endParaRPr>
          </a:p>
          <a:p>
            <a:pPr>
              <a:lnSpc>
                <a:spcPct val="80000"/>
              </a:lnSpc>
            </a:pPr>
            <a:r>
              <a:rPr lang="en-US" sz="2400">
                <a:effectLst/>
              </a:rPr>
              <a:t>Alasan kedua dari </a:t>
            </a:r>
            <a:r>
              <a:rPr lang="en-US" sz="2400" i="1">
                <a:effectLst/>
              </a:rPr>
              <a:t>buffering</a:t>
            </a:r>
            <a:r>
              <a:rPr lang="en-US" sz="2400">
                <a:effectLst/>
              </a:rPr>
              <a:t> adalah untuk menyesuaikan device-device yang mempunyai perbedaan dalam ukuran transfer data. Hal ini sangat umum terjadi pada jaringan komputer, dimana </a:t>
            </a:r>
            <a:r>
              <a:rPr lang="en-US" sz="2400" i="1">
                <a:effectLst/>
              </a:rPr>
              <a:t>buffer</a:t>
            </a:r>
            <a:r>
              <a:rPr lang="en-US" sz="2400">
                <a:effectLst/>
              </a:rPr>
              <a:t> dipakai secara luas untuk fragmentasi dan pengaturan kembali pesan-pesan yang diterima. Pada bagian pengirim, sebuah pesan yang besar akan dipecah ke paket-paket kecil. Paket-paket tersebut dikirim melalui jaringan, dan penerima akan meletakkan mereka di dalam </a:t>
            </a:r>
            <a:r>
              <a:rPr lang="en-US" sz="2400" i="1">
                <a:effectLst/>
              </a:rPr>
              <a:t>buffer</a:t>
            </a:r>
            <a:r>
              <a:rPr lang="en-US" sz="2400">
                <a:effectLst/>
              </a:rPr>
              <a:t> untuk disusun kembali.</a:t>
            </a:r>
            <a:r>
              <a:rPr lang="en-US" sz="2400"/>
              <a:t> </a:t>
            </a:r>
            <a:endParaRPr lang="en-US" sz="4000">
              <a:effectLst/>
            </a:endParaRPr>
          </a:p>
          <a:p>
            <a:pPr>
              <a:lnSpc>
                <a:spcPct val="80000"/>
              </a:lnSpc>
            </a:pPr>
            <a:endParaRPr lang="en-US" sz="400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i="1"/>
              <a:t>Kernel I/O Subsystem</a:t>
            </a:r>
            <a:r>
              <a:rPr lang="en-US"/>
              <a:t> </a:t>
            </a:r>
          </a:p>
        </p:txBody>
      </p:sp>
      <p:sp>
        <p:nvSpPr>
          <p:cNvPr id="68611" name="Rectangle 3"/>
          <p:cNvSpPr>
            <a:spLocks noGrp="1" noChangeArrowheads="1"/>
          </p:cNvSpPr>
          <p:nvPr>
            <p:ph type="body" idx="1"/>
          </p:nvPr>
        </p:nvSpPr>
        <p:spPr>
          <a:xfrm>
            <a:off x="228600" y="1219200"/>
            <a:ext cx="8610600" cy="5105400"/>
          </a:xfrm>
        </p:spPr>
        <p:txBody>
          <a:bodyPr/>
          <a:lstStyle/>
          <a:p>
            <a:pPr>
              <a:lnSpc>
                <a:spcPct val="80000"/>
              </a:lnSpc>
              <a:buFont typeface="Wingdings" pitchFamily="2" charset="2"/>
              <a:buNone/>
            </a:pPr>
            <a:r>
              <a:rPr lang="en-US" sz="2400" b="1" i="1">
                <a:solidFill>
                  <a:srgbClr val="FFFF00"/>
                </a:solidFill>
                <a:effectLst/>
              </a:rPr>
              <a:t>Buffering (Lanjutan)</a:t>
            </a:r>
          </a:p>
          <a:p>
            <a:pPr>
              <a:lnSpc>
                <a:spcPct val="80000"/>
              </a:lnSpc>
              <a:buFont typeface="Wingdings" pitchFamily="2" charset="2"/>
              <a:buNone/>
            </a:pPr>
            <a:endParaRPr lang="en-US" sz="1800">
              <a:effectLst/>
            </a:endParaRPr>
          </a:p>
          <a:p>
            <a:pPr>
              <a:lnSpc>
                <a:spcPct val="80000"/>
              </a:lnSpc>
            </a:pPr>
            <a:r>
              <a:rPr lang="en-US" sz="2400">
                <a:effectLst/>
              </a:rPr>
              <a:t>Alasan ketiga untuk </a:t>
            </a:r>
            <a:r>
              <a:rPr lang="en-US" sz="2400" i="1">
                <a:effectLst/>
              </a:rPr>
              <a:t>buffering</a:t>
            </a:r>
            <a:r>
              <a:rPr lang="en-US" sz="2400">
                <a:effectLst/>
              </a:rPr>
              <a:t> adalah untuk mendukung </a:t>
            </a:r>
            <a:r>
              <a:rPr lang="en-US" sz="2400" i="1">
                <a:effectLst/>
              </a:rPr>
              <a:t>copy semantics</a:t>
            </a:r>
            <a:r>
              <a:rPr lang="en-US" sz="2400">
                <a:effectLst/>
              </a:rPr>
              <a:t> untuk aplikasi </a:t>
            </a:r>
            <a:r>
              <a:rPr lang="en-US" sz="2400" i="1">
                <a:effectLst/>
              </a:rPr>
              <a:t>I/O</a:t>
            </a:r>
            <a:r>
              <a:rPr lang="en-US" sz="2400">
                <a:effectLst/>
              </a:rPr>
              <a:t>. Sebuah contoh akan menjelaskan apa arti dari </a:t>
            </a:r>
            <a:r>
              <a:rPr lang="en-US" sz="2400" i="1">
                <a:effectLst/>
              </a:rPr>
              <a:t>copy semantics</a:t>
            </a:r>
            <a:r>
              <a:rPr lang="en-US" sz="2400">
                <a:effectLst/>
              </a:rPr>
              <a:t>. Jika ada sebuah aplikasi yang mempunyai </a:t>
            </a:r>
            <a:r>
              <a:rPr lang="en-US" sz="2400" i="1">
                <a:effectLst/>
              </a:rPr>
              <a:t>buffer</a:t>
            </a:r>
            <a:r>
              <a:rPr lang="en-US" sz="2400">
                <a:effectLst/>
              </a:rPr>
              <a:t> data yang ingin dituliskan ke disk. Aplikasi tersebut akan memanggil sistem penulisan, menyediakan pointer ke </a:t>
            </a:r>
            <a:r>
              <a:rPr lang="en-US" sz="2400" i="1">
                <a:effectLst/>
              </a:rPr>
              <a:t>buffer</a:t>
            </a:r>
            <a:r>
              <a:rPr lang="en-US" sz="2400">
                <a:effectLst/>
              </a:rPr>
              <a:t>, dan sebuah </a:t>
            </a:r>
            <a:r>
              <a:rPr lang="en-US" sz="2400" i="1">
                <a:effectLst/>
              </a:rPr>
              <a:t>integer</a:t>
            </a:r>
            <a:r>
              <a:rPr lang="en-US" sz="2400">
                <a:effectLst/>
              </a:rPr>
              <a:t> untuk menunjukkan ukuran bytes yang ingin ditulis. Setelah pemanggilan tersebut, apakah yang akan terjadi jika aplikasi tersebut merubah isi dari </a:t>
            </a:r>
            <a:r>
              <a:rPr lang="en-US" sz="2400" i="1">
                <a:effectLst/>
              </a:rPr>
              <a:t>buffer</a:t>
            </a:r>
            <a:r>
              <a:rPr lang="en-US" sz="2400">
                <a:effectLst/>
              </a:rPr>
              <a:t>, dengan </a:t>
            </a:r>
            <a:r>
              <a:rPr lang="en-US" sz="2400" i="1">
                <a:effectLst/>
              </a:rPr>
              <a:t>copy semantics</a:t>
            </a:r>
            <a:r>
              <a:rPr lang="en-US" sz="2400">
                <a:effectLst/>
              </a:rPr>
              <a:t>, keutuhan data yang ingin ditulis sama dengan data waktu aplikasi ini memanggil sistem untuk menulis, tidak tergantung dengan perubahan yang terjadi pada </a:t>
            </a:r>
            <a:r>
              <a:rPr lang="en-US" sz="2400" i="1">
                <a:effectLst/>
              </a:rPr>
              <a:t>buffer</a:t>
            </a:r>
            <a:r>
              <a:rPr lang="en-US" sz="2400">
                <a:effectLst/>
              </a:rPr>
              <a:t>. </a:t>
            </a:r>
            <a:endParaRPr lang="en-US" sz="4000">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i="1"/>
              <a:t>Kernel I/O Subsystem</a:t>
            </a:r>
            <a:r>
              <a:rPr lang="en-US"/>
              <a:t> </a:t>
            </a:r>
          </a:p>
        </p:txBody>
      </p:sp>
      <p:sp>
        <p:nvSpPr>
          <p:cNvPr id="70659" name="Rectangle 3"/>
          <p:cNvSpPr>
            <a:spLocks noGrp="1" noChangeArrowheads="1"/>
          </p:cNvSpPr>
          <p:nvPr>
            <p:ph type="body" idx="1"/>
          </p:nvPr>
        </p:nvSpPr>
        <p:spPr>
          <a:xfrm>
            <a:off x="228600" y="1219200"/>
            <a:ext cx="8610600" cy="5105400"/>
          </a:xfrm>
        </p:spPr>
        <p:txBody>
          <a:bodyPr/>
          <a:lstStyle/>
          <a:p>
            <a:pPr>
              <a:lnSpc>
                <a:spcPct val="80000"/>
              </a:lnSpc>
              <a:buFont typeface="Wingdings" pitchFamily="2" charset="2"/>
              <a:buNone/>
            </a:pPr>
            <a:r>
              <a:rPr lang="en-US" sz="2400" b="1" i="1">
                <a:solidFill>
                  <a:srgbClr val="FFFF00"/>
                </a:solidFill>
                <a:effectLst/>
              </a:rPr>
              <a:t>Buffering (Lanjutan)</a:t>
            </a:r>
          </a:p>
          <a:p>
            <a:pPr>
              <a:lnSpc>
                <a:spcPct val="80000"/>
              </a:lnSpc>
              <a:buFont typeface="Wingdings" pitchFamily="2" charset="2"/>
              <a:buNone/>
            </a:pPr>
            <a:endParaRPr lang="en-US" sz="1800">
              <a:effectLst/>
            </a:endParaRPr>
          </a:p>
          <a:p>
            <a:pPr>
              <a:lnSpc>
                <a:spcPct val="80000"/>
              </a:lnSpc>
            </a:pPr>
            <a:r>
              <a:rPr lang="en-US" sz="2400">
                <a:effectLst/>
              </a:rPr>
              <a:t>Sebuah cara sederhana untuk sistem operasi untuk menjamin </a:t>
            </a:r>
            <a:r>
              <a:rPr lang="en-US" sz="2400" i="1">
                <a:effectLst/>
              </a:rPr>
              <a:t>copy semantics</a:t>
            </a:r>
            <a:r>
              <a:rPr lang="en-US" sz="2400">
                <a:effectLst/>
              </a:rPr>
              <a:t> adalah membiarkan sistem penulisan untuk mengkopi data aplikasi ke dalam </a:t>
            </a:r>
            <a:r>
              <a:rPr lang="en-US" sz="2400" i="1">
                <a:effectLst/>
              </a:rPr>
              <a:t>buffer</a:t>
            </a:r>
            <a:r>
              <a:rPr lang="en-US" sz="2400">
                <a:effectLst/>
              </a:rPr>
              <a:t> kernel sebelum mengembalikan kontrol kepada aplikasi. Jadi penulisan ke disk dilakukan pada </a:t>
            </a:r>
            <a:r>
              <a:rPr lang="en-US" sz="2400" i="1">
                <a:effectLst/>
              </a:rPr>
              <a:t>buffer</a:t>
            </a:r>
            <a:r>
              <a:rPr lang="en-US" sz="2400">
                <a:effectLst/>
              </a:rPr>
              <a:t> kernel, sehingga perubahan yang terjadi pada </a:t>
            </a:r>
            <a:r>
              <a:rPr lang="en-US" sz="2400" i="1">
                <a:effectLst/>
              </a:rPr>
              <a:t>buffer</a:t>
            </a:r>
            <a:r>
              <a:rPr lang="en-US" sz="2400">
                <a:effectLst/>
              </a:rPr>
              <a:t> aplikasi tidak akan membawa dampak apa-apa. Mengcopy data antara </a:t>
            </a:r>
            <a:r>
              <a:rPr lang="en-US" sz="2400" i="1">
                <a:effectLst/>
              </a:rPr>
              <a:t>buffer</a:t>
            </a:r>
            <a:r>
              <a:rPr lang="en-US" sz="2400">
                <a:effectLst/>
              </a:rPr>
              <a:t> kernel data aplikasi merupakan sesuatu yang umum pada sistem operasi, kecuali </a:t>
            </a:r>
            <a:r>
              <a:rPr lang="en-US" sz="2400" i="1">
                <a:effectLst/>
              </a:rPr>
              <a:t>overhead</a:t>
            </a:r>
            <a:r>
              <a:rPr lang="en-US" sz="2400">
                <a:effectLst/>
              </a:rPr>
              <a:t> yang terjadi karena operasi ini karena </a:t>
            </a:r>
            <a:r>
              <a:rPr lang="en-US" sz="2400" i="1">
                <a:effectLst/>
              </a:rPr>
              <a:t>clean semantics</a:t>
            </a:r>
            <a:r>
              <a:rPr lang="en-US" sz="2400">
                <a:effectLst/>
              </a:rPr>
              <a:t>. Kita dapat memperoleh efek yang sama yang lebih efisien dengan memanfaatkan virtual-memori mapping dan proteksi </a:t>
            </a:r>
            <a:r>
              <a:rPr lang="en-US" sz="2400" i="1">
                <a:effectLst/>
              </a:rPr>
              <a:t>copy-on-wire</a:t>
            </a:r>
            <a:r>
              <a:rPr lang="en-US" sz="2400">
                <a:effectLst/>
              </a:rPr>
              <a:t> dengan pintar.</a:t>
            </a:r>
            <a:r>
              <a:rPr lang="en-US" sz="2400"/>
              <a:t> </a:t>
            </a:r>
            <a:endParaRPr lang="en-US" sz="400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i="1"/>
              <a:t>Kernel I/O Subsystem</a:t>
            </a:r>
            <a:r>
              <a:rPr lang="en-US"/>
              <a:t> </a:t>
            </a:r>
          </a:p>
        </p:txBody>
      </p:sp>
      <p:sp>
        <p:nvSpPr>
          <p:cNvPr id="69635"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Caching</a:t>
            </a:r>
          </a:p>
          <a:p>
            <a:pPr>
              <a:lnSpc>
                <a:spcPct val="80000"/>
              </a:lnSpc>
              <a:buFont typeface="Wingdings" pitchFamily="2" charset="2"/>
              <a:buNone/>
            </a:pPr>
            <a:endParaRPr lang="en-US" sz="2800" b="1">
              <a:solidFill>
                <a:srgbClr val="FFFF00"/>
              </a:solidFill>
              <a:effectLst/>
            </a:endParaRPr>
          </a:p>
          <a:p>
            <a:pPr>
              <a:lnSpc>
                <a:spcPct val="80000"/>
              </a:lnSpc>
            </a:pPr>
            <a:r>
              <a:rPr lang="en-US" sz="2400">
                <a:effectLst/>
              </a:rPr>
              <a:t>Sebuah </a:t>
            </a:r>
            <a:r>
              <a:rPr lang="en-US" sz="2400" i="1">
                <a:effectLst/>
              </a:rPr>
              <a:t>cache</a:t>
            </a:r>
            <a:r>
              <a:rPr lang="en-US" sz="2400">
                <a:effectLst/>
              </a:rPr>
              <a:t> adalah daerah memori yang cepat yang berisikan data kopian. Akses ke sebuah kopian yang di-</a:t>
            </a:r>
            <a:r>
              <a:rPr lang="en-US" sz="2400" i="1">
                <a:effectLst/>
              </a:rPr>
              <a:t>cached</a:t>
            </a:r>
            <a:r>
              <a:rPr lang="en-US" sz="2400">
                <a:effectLst/>
              </a:rPr>
              <a:t> lebih efisien daripada akses ke data asli. Sebagai contoh, instruksi-instruksi dari proses yang sedang dijalankan disimpan ke dalam disk, dan ter-</a:t>
            </a:r>
            <a:r>
              <a:rPr lang="en-US" sz="2400" i="1">
                <a:effectLst/>
              </a:rPr>
              <a:t>cached</a:t>
            </a:r>
            <a:r>
              <a:rPr lang="en-US" sz="2400">
                <a:effectLst/>
              </a:rPr>
              <a:t> di dalam memori </a:t>
            </a:r>
            <a:r>
              <a:rPr lang="en-US" sz="2400" i="1">
                <a:effectLst/>
              </a:rPr>
              <a:t>physical</a:t>
            </a:r>
            <a:r>
              <a:rPr lang="en-US" sz="2400">
                <a:effectLst/>
              </a:rPr>
              <a:t>, dan kemudian dicopy lagi ke dalam </a:t>
            </a:r>
            <a:r>
              <a:rPr lang="en-US" sz="2400" i="1">
                <a:effectLst/>
              </a:rPr>
              <a:t>cache secondary and primary</a:t>
            </a:r>
            <a:r>
              <a:rPr lang="en-US" sz="2400">
                <a:effectLst/>
              </a:rPr>
              <a:t> dari CPU. Perbedaan antara sebuah </a:t>
            </a:r>
            <a:r>
              <a:rPr lang="en-US" sz="2400" i="1">
                <a:effectLst/>
              </a:rPr>
              <a:t>buffer</a:t>
            </a:r>
            <a:r>
              <a:rPr lang="en-US" sz="2400">
                <a:effectLst/>
              </a:rPr>
              <a:t> dan ache adalah </a:t>
            </a:r>
            <a:r>
              <a:rPr lang="en-US" sz="2400" i="1">
                <a:effectLst/>
              </a:rPr>
              <a:t>buffer</a:t>
            </a:r>
            <a:r>
              <a:rPr lang="en-US" sz="2400">
                <a:effectLst/>
              </a:rPr>
              <a:t> dapat menyimpan satu-satunya informasi datanya sedangkan sebuah cache secara definisi hanya menyimpan sebuah data dari sebuah tempat untuk dapat diakses lebih cepat. </a:t>
            </a:r>
            <a:endParaRPr lang="en-US" sz="4000">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i="1"/>
              <a:t>Kernel I/O Subsystem</a:t>
            </a:r>
            <a:r>
              <a:rPr lang="en-US"/>
              <a:t> </a:t>
            </a:r>
          </a:p>
        </p:txBody>
      </p:sp>
      <p:sp>
        <p:nvSpPr>
          <p:cNvPr id="71683"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Caching (lanjutan)</a:t>
            </a:r>
          </a:p>
          <a:p>
            <a:pPr>
              <a:lnSpc>
                <a:spcPct val="80000"/>
              </a:lnSpc>
              <a:buFont typeface="Wingdings" pitchFamily="2" charset="2"/>
              <a:buNone/>
            </a:pPr>
            <a:endParaRPr lang="en-US" sz="2800" b="1">
              <a:solidFill>
                <a:srgbClr val="FFFF00"/>
              </a:solidFill>
              <a:effectLst/>
            </a:endParaRPr>
          </a:p>
          <a:p>
            <a:pPr>
              <a:lnSpc>
                <a:spcPct val="80000"/>
              </a:lnSpc>
            </a:pPr>
            <a:r>
              <a:rPr lang="en-US" sz="2400" i="1">
                <a:effectLst/>
              </a:rPr>
              <a:t>Caching</a:t>
            </a:r>
            <a:r>
              <a:rPr lang="en-US" sz="2400">
                <a:effectLst/>
              </a:rPr>
              <a:t> dan </a:t>
            </a:r>
            <a:r>
              <a:rPr lang="en-US" sz="2400" i="1">
                <a:effectLst/>
              </a:rPr>
              <a:t>buffering</a:t>
            </a:r>
            <a:r>
              <a:rPr lang="en-US" sz="2400">
                <a:effectLst/>
              </a:rPr>
              <a:t> adalah dua fungsi yang berbeda, tetapi terkadang sebuah daerah memori dapat digunakan untuk keduanya. sebagai contoh, untuk menghemat </a:t>
            </a:r>
            <a:r>
              <a:rPr lang="en-US" sz="2400" i="1">
                <a:effectLst/>
              </a:rPr>
              <a:t>copy semantics</a:t>
            </a:r>
            <a:r>
              <a:rPr lang="en-US" sz="2400">
                <a:effectLst/>
              </a:rPr>
              <a:t> dan membuat scheduling </a:t>
            </a:r>
            <a:r>
              <a:rPr lang="en-US" sz="2400" i="1">
                <a:effectLst/>
              </a:rPr>
              <a:t>I/O</a:t>
            </a:r>
            <a:r>
              <a:rPr lang="en-US" sz="2400">
                <a:effectLst/>
              </a:rPr>
              <a:t> menjadi efisien, sistem operasi menggunakan </a:t>
            </a:r>
            <a:r>
              <a:rPr lang="en-US" sz="2400" i="1">
                <a:effectLst/>
              </a:rPr>
              <a:t>buffer</a:t>
            </a:r>
            <a:r>
              <a:rPr lang="en-US" sz="2400">
                <a:effectLst/>
              </a:rPr>
              <a:t> pada memori utama untuk menyimpan data. </a:t>
            </a:r>
            <a:r>
              <a:rPr lang="en-US" sz="2400" i="1">
                <a:effectLst/>
              </a:rPr>
              <a:t>Buffer</a:t>
            </a:r>
            <a:r>
              <a:rPr lang="en-US" sz="2400">
                <a:effectLst/>
              </a:rPr>
              <a:t> ini juga digunakan sebagai cache, untuk meningkatkan efisiensi </a:t>
            </a:r>
            <a:r>
              <a:rPr lang="en-US" sz="2400" i="1">
                <a:effectLst/>
              </a:rPr>
              <a:t>I/O</a:t>
            </a:r>
            <a:r>
              <a:rPr lang="en-US" sz="2400">
                <a:effectLst/>
              </a:rPr>
              <a:t> untuk file yang digunakan secara bersama-sama oleh beberapa aplikasi, atau yang sedang dibaca dan ditulis secara berulang-ulang. </a:t>
            </a:r>
            <a:endParaRPr 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i="1"/>
              <a:t>Kernel I/O Subsystem</a:t>
            </a:r>
            <a:r>
              <a:rPr lang="en-US"/>
              <a:t> </a:t>
            </a:r>
          </a:p>
        </p:txBody>
      </p:sp>
      <p:sp>
        <p:nvSpPr>
          <p:cNvPr id="74755"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Caching (lanjutan)</a:t>
            </a:r>
          </a:p>
          <a:p>
            <a:pPr>
              <a:lnSpc>
                <a:spcPct val="80000"/>
              </a:lnSpc>
              <a:buFont typeface="Wingdings" pitchFamily="2" charset="2"/>
              <a:buNone/>
            </a:pPr>
            <a:endParaRPr lang="en-US" sz="2800" b="1">
              <a:solidFill>
                <a:srgbClr val="FFFF00"/>
              </a:solidFill>
              <a:effectLst/>
            </a:endParaRPr>
          </a:p>
          <a:p>
            <a:pPr>
              <a:lnSpc>
                <a:spcPct val="80000"/>
              </a:lnSpc>
            </a:pPr>
            <a:r>
              <a:rPr lang="en-US" sz="2400">
                <a:effectLst/>
              </a:rPr>
              <a:t>Ketika kernel menerima sebuah permintaan file </a:t>
            </a:r>
            <a:r>
              <a:rPr lang="en-US" sz="2400" i="1">
                <a:effectLst/>
              </a:rPr>
              <a:t>I/O</a:t>
            </a:r>
            <a:r>
              <a:rPr lang="en-US" sz="2400">
                <a:effectLst/>
              </a:rPr>
              <a:t>, kernel tersebut mengakses </a:t>
            </a:r>
            <a:r>
              <a:rPr lang="en-US" sz="2400" i="1">
                <a:effectLst/>
              </a:rPr>
              <a:t>buffer cache</a:t>
            </a:r>
            <a:r>
              <a:rPr lang="en-US" sz="2400">
                <a:effectLst/>
              </a:rPr>
              <a:t>untuk melihat apakah daerah memori tersebut sudah tersedia dalam memori utama. Jika iya, sebuah </a:t>
            </a:r>
            <a:r>
              <a:rPr lang="en-US" sz="2400" i="1">
                <a:effectLst/>
              </a:rPr>
              <a:t>physical disk</a:t>
            </a:r>
            <a:r>
              <a:rPr lang="en-US" sz="2400">
                <a:effectLst/>
              </a:rPr>
              <a:t> </a:t>
            </a:r>
            <a:r>
              <a:rPr lang="en-US" sz="2400" i="1">
                <a:effectLst/>
              </a:rPr>
              <a:t>I/O</a:t>
            </a:r>
            <a:r>
              <a:rPr lang="en-US" sz="2400">
                <a:effectLst/>
              </a:rPr>
              <a:t> dapat dihindari atau tidak dipakai. penulisan disk juga terakumulasi ke dalam </a:t>
            </a:r>
            <a:r>
              <a:rPr lang="en-US" sz="2400" i="1">
                <a:effectLst/>
              </a:rPr>
              <a:t>buffer cache</a:t>
            </a:r>
            <a:r>
              <a:rPr lang="en-US" sz="2400">
                <a:effectLst/>
              </a:rPr>
              <a:t> selama beberapa detik, jadi transfer yang besar akan dikumpulkan untuk mengefisiensikan </a:t>
            </a:r>
            <a:r>
              <a:rPr lang="en-US" sz="2400" i="1">
                <a:effectLst/>
              </a:rPr>
              <a:t>schedule</a:t>
            </a:r>
            <a:r>
              <a:rPr lang="en-US" sz="2400">
                <a:effectLst/>
              </a:rPr>
              <a:t> penulisan. Cara ini akan menunda penulisan untuk meningkatkan efisiensi </a:t>
            </a:r>
            <a:r>
              <a:rPr lang="en-US" sz="2400" i="1">
                <a:effectLst/>
              </a:rPr>
              <a:t>I/O</a:t>
            </a:r>
            <a:r>
              <a:rPr lang="en-US" sz="2400">
                <a:effectLst/>
              </a:rPr>
              <a:t> akan dibahas pada bagian </a:t>
            </a:r>
            <a:r>
              <a:rPr lang="en-US" sz="2400" i="1">
                <a:effectLst/>
              </a:rPr>
              <a:t>Remote File Access</a:t>
            </a:r>
            <a:r>
              <a:rPr lang="en-US" sz="2400">
                <a:effectLst/>
              </a:rPr>
              <a:t>.</a:t>
            </a:r>
            <a:r>
              <a:rPr lang="en-US" sz="240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i="1"/>
              <a:t>Kernel I/O Subsystem</a:t>
            </a:r>
            <a:r>
              <a:rPr lang="en-US"/>
              <a:t> </a:t>
            </a:r>
          </a:p>
        </p:txBody>
      </p:sp>
      <p:sp>
        <p:nvSpPr>
          <p:cNvPr id="72707"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Spooling dan Reservasi Device</a:t>
            </a:r>
          </a:p>
          <a:p>
            <a:pPr>
              <a:lnSpc>
                <a:spcPct val="80000"/>
              </a:lnSpc>
              <a:buFont typeface="Wingdings" pitchFamily="2" charset="2"/>
              <a:buNone/>
            </a:pPr>
            <a:endParaRPr lang="en-US" sz="1200" i="1">
              <a:solidFill>
                <a:srgbClr val="FFFF00"/>
              </a:solidFill>
              <a:effectLst/>
            </a:endParaRPr>
          </a:p>
          <a:p>
            <a:pPr>
              <a:lnSpc>
                <a:spcPct val="80000"/>
              </a:lnSpc>
            </a:pPr>
            <a:r>
              <a:rPr lang="en-US" sz="2000">
                <a:effectLst/>
              </a:rPr>
              <a:t>Sebuah spool adalah sebuah buffer yang menyimpan output untuk sebuah device, seperti printer, yang tidak dapat menerima interleaved data streams. Walau pun printer hanya dapat melayani satu pekerjaan pada waktu yang sama, beberapa aplikasi dapat meminta printer untuk mencetak, tanpa harus mendapatkan hasil output mereka tercetak secara bercampur. Sistem operasi akan menyelesaikan masalah ini dengan meng-intercept semua output kepada printer. </a:t>
            </a:r>
          </a:p>
          <a:p>
            <a:pPr>
              <a:lnSpc>
                <a:spcPct val="80000"/>
              </a:lnSpc>
            </a:pPr>
            <a:r>
              <a:rPr lang="en-US" sz="2000">
                <a:effectLst/>
              </a:rPr>
              <a:t>Tiap output aplikasi sudah di-spooled ke disk file yang berbeda. Ketika sebuah aplikasi selesai mengeprint, sistem spooling akan melanjutkan ke antrian berikutnya. Di dalam beberapa sistem operasi, spooling ditangani oleh sebuah sistem proses daemon. Pada sistem operasi yang lain, sistem ini ditangani oleh in-kernel thread. Pada kedua kasus, sistem operasi menyediakan interfacekontrol yang membuat users and system administrator dapat menampilkan antrian tersebut, untuk mengenyahkan antrian-antrian yang tidak diinginkan sebelum mulai di-print.</a:t>
            </a:r>
            <a:r>
              <a:rPr lang="en-US" sz="20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PERANGKAT KERAS I/O</a:t>
            </a:r>
          </a:p>
        </p:txBody>
      </p:sp>
      <p:sp>
        <p:nvSpPr>
          <p:cNvPr id="39939" name="Rectangle 3"/>
          <p:cNvSpPr>
            <a:spLocks noGrp="1" noChangeArrowheads="1"/>
          </p:cNvSpPr>
          <p:nvPr>
            <p:ph type="body" idx="1"/>
          </p:nvPr>
        </p:nvSpPr>
        <p:spPr>
          <a:xfrm>
            <a:off x="228600" y="1219200"/>
            <a:ext cx="8915400" cy="5638800"/>
          </a:xfrm>
        </p:spPr>
        <p:txBody>
          <a:bodyPr/>
          <a:lstStyle/>
          <a:p>
            <a:pPr>
              <a:lnSpc>
                <a:spcPct val="80000"/>
              </a:lnSpc>
              <a:buFont typeface="Wingdings" pitchFamily="2" charset="2"/>
              <a:buNone/>
            </a:pPr>
            <a:r>
              <a:rPr lang="en-US" sz="2400" b="1">
                <a:solidFill>
                  <a:srgbClr val="FFFF00"/>
                </a:solidFill>
                <a:effectLst/>
              </a:rPr>
              <a:t>2. Interupsi</a:t>
            </a:r>
          </a:p>
          <a:p>
            <a:pPr>
              <a:lnSpc>
                <a:spcPct val="80000"/>
              </a:lnSpc>
              <a:buFont typeface="Wingdings" pitchFamily="2" charset="2"/>
              <a:buNone/>
            </a:pPr>
            <a:endParaRPr lang="en-US" sz="1200" b="1">
              <a:solidFill>
                <a:srgbClr val="FFFF00"/>
              </a:solidFill>
              <a:effectLst/>
            </a:endParaRPr>
          </a:p>
          <a:p>
            <a:pPr>
              <a:lnSpc>
                <a:spcPct val="80000"/>
              </a:lnSpc>
              <a:buFont typeface="Wingdings" pitchFamily="2" charset="2"/>
              <a:buNone/>
            </a:pPr>
            <a:r>
              <a:rPr lang="en-US" sz="2000">
                <a:solidFill>
                  <a:srgbClr val="FFFF00"/>
                </a:solidFill>
                <a:effectLst/>
                <a:latin typeface="Arial" charset="0"/>
              </a:rPr>
              <a:t>Mekanisme Dasar Interupsi :</a:t>
            </a:r>
          </a:p>
          <a:p>
            <a:pPr>
              <a:lnSpc>
                <a:spcPct val="80000"/>
              </a:lnSpc>
            </a:pPr>
            <a:r>
              <a:rPr lang="en-US" sz="2000">
                <a:effectLst/>
                <a:latin typeface="Arial" charset="0"/>
              </a:rPr>
              <a:t>Ketika CPU mendeteksi bahwa sebuah </a:t>
            </a:r>
            <a:r>
              <a:rPr lang="en-US" sz="2000" i="1">
                <a:effectLst/>
                <a:latin typeface="Arial" charset="0"/>
              </a:rPr>
              <a:t>controller</a:t>
            </a:r>
            <a:r>
              <a:rPr lang="en-US" sz="2000">
                <a:effectLst/>
                <a:latin typeface="Arial" charset="0"/>
              </a:rPr>
              <a:t> telah mengirimkan sebuah sinyal ke </a:t>
            </a:r>
            <a:r>
              <a:rPr lang="en-US" sz="2000" i="1">
                <a:effectLst/>
                <a:latin typeface="Arial" charset="0"/>
              </a:rPr>
              <a:t>interrupt</a:t>
            </a:r>
            <a:r>
              <a:rPr lang="en-US" sz="2000">
                <a:effectLst/>
                <a:latin typeface="Arial" charset="0"/>
              </a:rPr>
              <a:t> </a:t>
            </a:r>
            <a:r>
              <a:rPr lang="en-US" sz="2000" i="1">
                <a:effectLst/>
                <a:latin typeface="Arial" charset="0"/>
              </a:rPr>
              <a:t>request line</a:t>
            </a:r>
            <a:r>
              <a:rPr lang="en-US" sz="2000">
                <a:effectLst/>
                <a:latin typeface="Arial" charset="0"/>
              </a:rPr>
              <a:t> (membangkitkan sebuah interupsi), CPU kemudian menjawab interupsi tersebut (juga disebut menangkap interupsi) dengan menyimpan beberapa informasi mengenai </a:t>
            </a:r>
            <a:r>
              <a:rPr lang="en-US" sz="2000" i="1">
                <a:effectLst/>
                <a:latin typeface="Arial" charset="0"/>
              </a:rPr>
              <a:t>state</a:t>
            </a:r>
            <a:r>
              <a:rPr lang="en-US" sz="2000">
                <a:effectLst/>
                <a:latin typeface="Arial" charset="0"/>
              </a:rPr>
              <a:t> terkini CPU--contohnya nilai instruksi </a:t>
            </a:r>
            <a:r>
              <a:rPr lang="en-US" sz="2000" i="1">
                <a:effectLst/>
                <a:latin typeface="Arial" charset="0"/>
              </a:rPr>
              <a:t>pointer</a:t>
            </a:r>
            <a:r>
              <a:rPr lang="en-US" sz="2000">
                <a:effectLst/>
                <a:latin typeface="Arial" charset="0"/>
              </a:rPr>
              <a:t>, dan memanggil </a:t>
            </a:r>
            <a:r>
              <a:rPr lang="en-US" sz="2000" i="1">
                <a:effectLst/>
                <a:latin typeface="Arial" charset="0"/>
              </a:rPr>
              <a:t>interrupt handler</a:t>
            </a:r>
            <a:r>
              <a:rPr lang="en-US" sz="2000">
                <a:effectLst/>
                <a:latin typeface="Arial" charset="0"/>
              </a:rPr>
              <a:t> agar </a:t>
            </a:r>
            <a:r>
              <a:rPr lang="en-US" sz="2000" i="1">
                <a:effectLst/>
                <a:latin typeface="Arial" charset="0"/>
              </a:rPr>
              <a:t>handler</a:t>
            </a:r>
            <a:r>
              <a:rPr lang="en-US" sz="2000">
                <a:effectLst/>
                <a:latin typeface="Arial" charset="0"/>
              </a:rPr>
              <a:t> tersebut dapat melayani </a:t>
            </a:r>
            <a:r>
              <a:rPr lang="en-US" sz="2000" i="1">
                <a:effectLst/>
                <a:latin typeface="Arial" charset="0"/>
              </a:rPr>
              <a:t>controller</a:t>
            </a:r>
            <a:r>
              <a:rPr lang="en-US" sz="2000">
                <a:effectLst/>
                <a:latin typeface="Arial" charset="0"/>
              </a:rPr>
              <a:t> atau alat yang mengirim interupsi tersebut. </a:t>
            </a:r>
          </a:p>
          <a:p>
            <a:pPr>
              <a:lnSpc>
                <a:spcPct val="80000"/>
              </a:lnSpc>
            </a:pPr>
            <a:endParaRPr lang="en-US" sz="2000">
              <a:solidFill>
                <a:srgbClr val="FFFF00"/>
              </a:solidFill>
              <a:effectLst/>
              <a:latin typeface="Arial" charset="0"/>
            </a:endParaRPr>
          </a:p>
          <a:p>
            <a:pPr>
              <a:lnSpc>
                <a:spcPct val="80000"/>
              </a:lnSpc>
            </a:pPr>
            <a:r>
              <a:rPr lang="en-US" sz="2000">
                <a:solidFill>
                  <a:srgbClr val="FFFF00"/>
                </a:solidFill>
                <a:effectLst/>
                <a:latin typeface="Arial" charset="0"/>
              </a:rPr>
              <a:t>Fitur Tambahan pada Komputer Modern :</a:t>
            </a:r>
          </a:p>
          <a:p>
            <a:pPr>
              <a:lnSpc>
                <a:spcPct val="80000"/>
              </a:lnSpc>
            </a:pPr>
            <a:r>
              <a:rPr lang="en-US" sz="2000">
                <a:effectLst/>
                <a:latin typeface="Arial" charset="0"/>
              </a:rPr>
              <a:t>Pada arsitektur komputer modern, tiga fitur disediakan oleh CPU dan </a:t>
            </a:r>
            <a:r>
              <a:rPr lang="en-US" sz="2000" i="1">
                <a:effectLst/>
                <a:latin typeface="Arial" charset="0"/>
              </a:rPr>
              <a:t>interrupt controller</a:t>
            </a:r>
            <a:r>
              <a:rPr lang="en-US" sz="2000">
                <a:effectLst/>
                <a:latin typeface="Arial" charset="0"/>
              </a:rPr>
              <a:t> (pada perangkat keras) untuk dapat menangani interrupsi dengan lebih bagus. Fitur-fitur ini antara lain adalah kemampuan menghambat sebuah proses </a:t>
            </a:r>
            <a:r>
              <a:rPr lang="en-US" sz="2000" i="1">
                <a:effectLst/>
                <a:latin typeface="Arial" charset="0"/>
              </a:rPr>
              <a:t>interrupt handling</a:t>
            </a:r>
            <a:r>
              <a:rPr lang="en-US" sz="2000">
                <a:effectLst/>
                <a:latin typeface="Arial" charset="0"/>
              </a:rPr>
              <a:t> selama prosesi berada dalam </a:t>
            </a:r>
            <a:r>
              <a:rPr lang="en-US" sz="2000" i="1">
                <a:effectLst/>
                <a:latin typeface="Arial" charset="0"/>
              </a:rPr>
              <a:t>critical state</a:t>
            </a:r>
            <a:r>
              <a:rPr lang="en-US" sz="2000">
                <a:effectLst/>
                <a:latin typeface="Arial" charset="0"/>
              </a:rPr>
              <a:t>, efisiensi penanganan interupsi sehingga tidak perlu dilakukan polling untuk mencari </a:t>
            </a:r>
            <a:r>
              <a:rPr lang="en-US" sz="2000" i="1">
                <a:effectLst/>
                <a:latin typeface="Arial" charset="0"/>
              </a:rPr>
              <a:t>device</a:t>
            </a:r>
            <a:r>
              <a:rPr lang="en-US" sz="2000">
                <a:effectLst/>
                <a:latin typeface="Arial" charset="0"/>
              </a:rPr>
              <a:t> yang mengirimkan interupsi, dan fitur yang ketiga adalah adanya sebuah konsep </a:t>
            </a:r>
            <a:r>
              <a:rPr lang="en-US" sz="2000" i="1">
                <a:effectLst/>
                <a:latin typeface="Arial" charset="0"/>
              </a:rPr>
              <a:t>multilevel</a:t>
            </a:r>
            <a:r>
              <a:rPr lang="en-US" sz="2000">
                <a:effectLst/>
                <a:latin typeface="Arial" charset="0"/>
              </a:rPr>
              <a:t> interupsi sedemikian rupa sehingga terdapat prioritas dalam penanganan interupsi (diimplementasikan dengan </a:t>
            </a:r>
            <a:r>
              <a:rPr lang="en-US" sz="2000" i="1">
                <a:effectLst/>
                <a:latin typeface="Arial" charset="0"/>
              </a:rPr>
              <a:t>interrupt priority level system</a:t>
            </a:r>
            <a:r>
              <a:rPr lang="en-US" sz="2000">
                <a:effectLst/>
                <a:latin typeface="Arial" charset="0"/>
              </a:rPr>
              <a:t>). </a:t>
            </a:r>
          </a:p>
          <a:p>
            <a:pPr>
              <a:lnSpc>
                <a:spcPct val="80000"/>
              </a:lnSpc>
            </a:pPr>
            <a:endParaRPr lang="en-US">
              <a:effectLst/>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i="1"/>
              <a:t>Kernel I/O Subsystem</a:t>
            </a:r>
            <a:r>
              <a:rPr lang="en-US"/>
              <a:t> </a:t>
            </a:r>
          </a:p>
        </p:txBody>
      </p:sp>
      <p:sp>
        <p:nvSpPr>
          <p:cNvPr id="75779"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Spooling dan Reservasi Device (lanjutan)</a:t>
            </a:r>
          </a:p>
          <a:p>
            <a:pPr>
              <a:lnSpc>
                <a:spcPct val="80000"/>
              </a:lnSpc>
              <a:buFont typeface="Wingdings" pitchFamily="2" charset="2"/>
              <a:buNone/>
            </a:pPr>
            <a:endParaRPr lang="en-US" sz="1200" i="1">
              <a:solidFill>
                <a:srgbClr val="FFFF00"/>
              </a:solidFill>
              <a:effectLst/>
            </a:endParaRPr>
          </a:p>
          <a:p>
            <a:pPr>
              <a:lnSpc>
                <a:spcPct val="80000"/>
              </a:lnSpc>
            </a:pPr>
            <a:r>
              <a:rPr lang="en-US" sz="2000">
                <a:effectLst/>
              </a:rPr>
              <a:t>Untuk beberapa </a:t>
            </a:r>
            <a:r>
              <a:rPr lang="en-US" sz="2000" i="1">
                <a:effectLst/>
              </a:rPr>
              <a:t>device</a:t>
            </a:r>
            <a:r>
              <a:rPr lang="en-US" sz="2000">
                <a:effectLst/>
              </a:rPr>
              <a:t>, seperti </a:t>
            </a:r>
            <a:r>
              <a:rPr lang="en-US" sz="2000" i="1">
                <a:effectLst/>
              </a:rPr>
              <a:t>drive tape</a:t>
            </a:r>
            <a:r>
              <a:rPr lang="en-US" sz="2000">
                <a:effectLst/>
              </a:rPr>
              <a:t>dan printer tidak dapat me-</a:t>
            </a:r>
            <a:r>
              <a:rPr lang="en-US" sz="2000" i="1">
                <a:effectLst/>
              </a:rPr>
              <a:t>multiplex</a:t>
            </a:r>
            <a:r>
              <a:rPr lang="en-US" sz="2000">
                <a:effectLst/>
              </a:rPr>
              <a:t> permintaan </a:t>
            </a:r>
            <a:r>
              <a:rPr lang="en-US" sz="2000" i="1">
                <a:effectLst/>
              </a:rPr>
              <a:t>I/O</a:t>
            </a:r>
            <a:r>
              <a:rPr lang="en-US" sz="2000">
                <a:effectLst/>
              </a:rPr>
              <a:t> dari beberapa aplikasi. </a:t>
            </a:r>
            <a:r>
              <a:rPr lang="en-US" sz="2000" i="1">
                <a:effectLst/>
              </a:rPr>
              <a:t>Spooling</a:t>
            </a:r>
            <a:r>
              <a:rPr lang="en-US" sz="2000">
                <a:effectLst/>
              </a:rPr>
              <a:t> merupakan salah satu cara untuk mengatasi masalah ini. Cara lain adalah dengan membagi koordinasi untuk </a:t>
            </a:r>
            <a:r>
              <a:rPr lang="en-US" sz="2000" i="1">
                <a:effectLst/>
              </a:rPr>
              <a:t>multiple concurrent</a:t>
            </a:r>
            <a:r>
              <a:rPr lang="en-US" sz="2000">
                <a:effectLst/>
              </a:rPr>
              <a:t> ini. </a:t>
            </a:r>
          </a:p>
          <a:p>
            <a:pPr>
              <a:lnSpc>
                <a:spcPct val="80000"/>
              </a:lnSpc>
            </a:pPr>
            <a:r>
              <a:rPr lang="en-US" sz="2000">
                <a:effectLst/>
              </a:rPr>
              <a:t>Beberapa sistem operasi menyediakan dukungan untuk akses </a:t>
            </a:r>
            <a:r>
              <a:rPr lang="en-US" sz="2000" i="1">
                <a:effectLst/>
              </a:rPr>
              <a:t>device</a:t>
            </a:r>
            <a:r>
              <a:rPr lang="en-US" sz="2000">
                <a:effectLst/>
              </a:rPr>
              <a:t> secara eksklusif, dengan mengalokasikan proses ke </a:t>
            </a:r>
            <a:r>
              <a:rPr lang="en-US" sz="2000" i="1">
                <a:effectLst/>
              </a:rPr>
              <a:t>device idle</a:t>
            </a:r>
            <a:r>
              <a:rPr lang="en-US" sz="2000">
                <a:effectLst/>
              </a:rPr>
              <a:t>dan membuang </a:t>
            </a:r>
            <a:r>
              <a:rPr lang="en-US" sz="2000" i="1">
                <a:effectLst/>
              </a:rPr>
              <a:t>device</a:t>
            </a:r>
            <a:r>
              <a:rPr lang="en-US" sz="2000">
                <a:effectLst/>
              </a:rPr>
              <a:t> yang sudah tidak diperlukan lagi. Sistem operasi lainnya memaksakan limit suatu file untuk menangani </a:t>
            </a:r>
            <a:r>
              <a:rPr lang="en-US" sz="2000" i="1">
                <a:effectLst/>
              </a:rPr>
              <a:t>device</a:t>
            </a:r>
            <a:r>
              <a:rPr lang="en-US" sz="2000">
                <a:effectLst/>
              </a:rPr>
              <a:t> ini. </a:t>
            </a:r>
          </a:p>
          <a:p>
            <a:pPr>
              <a:lnSpc>
                <a:spcPct val="80000"/>
              </a:lnSpc>
            </a:pPr>
            <a:r>
              <a:rPr lang="en-US" sz="2000">
                <a:effectLst/>
              </a:rPr>
              <a:t>Banyak sistem operasi menyediakan fungsi yang membuat proses untuk menangani koordinat </a:t>
            </a:r>
            <a:r>
              <a:rPr lang="en-US" sz="2000" i="1">
                <a:effectLst/>
              </a:rPr>
              <a:t>exclusive</a:t>
            </a:r>
            <a:r>
              <a:rPr lang="en-US" sz="2000">
                <a:effectLst/>
              </a:rPr>
              <a:t> akses diantara mereka sendiri.</a:t>
            </a:r>
            <a:r>
              <a:rPr lang="en-US" sz="140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i="1"/>
              <a:t>Kernel I/O Subsystem</a:t>
            </a:r>
            <a:r>
              <a:rPr lang="en-US"/>
              <a:t> </a:t>
            </a:r>
          </a:p>
        </p:txBody>
      </p:sp>
      <p:sp>
        <p:nvSpPr>
          <p:cNvPr id="73731"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b="1" i="1">
                <a:solidFill>
                  <a:srgbClr val="FFFF00"/>
                </a:solidFill>
                <a:effectLst/>
              </a:rPr>
              <a:t>Error Handling</a:t>
            </a:r>
          </a:p>
          <a:p>
            <a:pPr>
              <a:lnSpc>
                <a:spcPct val="80000"/>
              </a:lnSpc>
              <a:buFont typeface="Wingdings" pitchFamily="2" charset="2"/>
              <a:buNone/>
            </a:pPr>
            <a:endParaRPr lang="en-US" b="1" i="1">
              <a:solidFill>
                <a:srgbClr val="FFFF00"/>
              </a:solidFill>
              <a:effectLst/>
            </a:endParaRPr>
          </a:p>
          <a:p>
            <a:pPr>
              <a:lnSpc>
                <a:spcPct val="80000"/>
              </a:lnSpc>
            </a:pPr>
            <a:r>
              <a:rPr lang="en-US" sz="2000">
                <a:effectLst/>
              </a:rPr>
              <a:t>Sebuah sistem operasi yang menggunakan protected memory dapat menjaga banyak kemungkinan error akibat hardware mau pun aplikasi. Devices dan transfer I/O dapat gagal dalam banyak cara, bisa karena alasan transient, seperti overloaded pada network, mau pun alasan permanen yang seperti kerusakan yang terjadi pada disk controller. </a:t>
            </a:r>
          </a:p>
          <a:p>
            <a:pPr>
              <a:lnSpc>
                <a:spcPct val="80000"/>
              </a:lnSpc>
            </a:pPr>
            <a:r>
              <a:rPr lang="en-US" sz="2000">
                <a:effectLst/>
              </a:rPr>
              <a:t>Sistem operasi seringkali dapat mengkompensasikan untuk kesalahan transient. Seperti, sebuah kesalahan baca pada disk akan mengakibatkan pembacaan ulang kembali dan sebuah kesalahan pengiriman pada network akan mengakibatkan pengiriman ulang apabila protokolnya diketahui. Akan tetapi untuk kesalahan permanent, sistem operasi pada umumnya tidak akan bisa mengembalikan situasi seperti semula. </a:t>
            </a:r>
          </a:p>
          <a:p>
            <a:pPr>
              <a:lnSpc>
                <a:spcPct val="80000"/>
              </a:lnSpc>
              <a:buFont typeface="Wingdings" pitchFamily="2" charset="2"/>
              <a:buNone/>
            </a:pPr>
            <a:endParaRPr lang="en-US" sz="5400">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i="1"/>
              <a:t>Kernel I/O Subsystem</a:t>
            </a:r>
            <a:r>
              <a:rPr lang="en-US"/>
              <a:t> </a:t>
            </a:r>
          </a:p>
        </p:txBody>
      </p:sp>
      <p:sp>
        <p:nvSpPr>
          <p:cNvPr id="80899" name="Rectangle 3"/>
          <p:cNvSpPr>
            <a:spLocks noGrp="1" noChangeArrowheads="1"/>
          </p:cNvSpPr>
          <p:nvPr>
            <p:ph type="body" idx="1"/>
          </p:nvPr>
        </p:nvSpPr>
        <p:spPr>
          <a:xfrm>
            <a:off x="228600" y="1371600"/>
            <a:ext cx="8610600" cy="5105400"/>
          </a:xfrm>
        </p:spPr>
        <p:txBody>
          <a:bodyPr/>
          <a:lstStyle/>
          <a:p>
            <a:pPr>
              <a:lnSpc>
                <a:spcPct val="80000"/>
              </a:lnSpc>
              <a:buFont typeface="Wingdings" pitchFamily="2" charset="2"/>
              <a:buNone/>
            </a:pPr>
            <a:r>
              <a:rPr lang="en-US" sz="2800" b="1" i="1">
                <a:solidFill>
                  <a:srgbClr val="FFFF00"/>
                </a:solidFill>
                <a:effectLst/>
              </a:rPr>
              <a:t>Error Handling (Lanjutan)</a:t>
            </a:r>
          </a:p>
          <a:p>
            <a:pPr>
              <a:lnSpc>
                <a:spcPct val="80000"/>
              </a:lnSpc>
              <a:buFont typeface="Wingdings" pitchFamily="2" charset="2"/>
              <a:buNone/>
            </a:pPr>
            <a:endParaRPr lang="en-US" sz="2800" b="1" i="1">
              <a:solidFill>
                <a:srgbClr val="FFFF00"/>
              </a:solidFill>
              <a:effectLst/>
            </a:endParaRPr>
          </a:p>
          <a:p>
            <a:pPr>
              <a:lnSpc>
                <a:spcPct val="80000"/>
              </a:lnSpc>
            </a:pPr>
            <a:r>
              <a:rPr lang="en-US" sz="2400">
                <a:effectLst/>
              </a:rPr>
              <a:t>Sebuah ketentuan umum, yaitu sebuah sistem </a:t>
            </a:r>
            <a:r>
              <a:rPr lang="en-US" sz="2400" i="1">
                <a:effectLst/>
              </a:rPr>
              <a:t>I/O</a:t>
            </a:r>
            <a:r>
              <a:rPr lang="en-US" sz="2400">
                <a:effectLst/>
              </a:rPr>
              <a:t> akan mengembalikan satu </a:t>
            </a:r>
            <a:r>
              <a:rPr lang="en-US" sz="2400" i="1">
                <a:effectLst/>
              </a:rPr>
              <a:t>bit</a:t>
            </a:r>
            <a:r>
              <a:rPr lang="en-US" sz="2400">
                <a:effectLst/>
              </a:rPr>
              <a:t> informasi tentang status panggilan tersebut, yang akan menandakan apakah proses tersebut berhasil atau gagal. Sistem operasi pada UNIX menggunakan </a:t>
            </a:r>
            <a:r>
              <a:rPr lang="en-US" sz="2400" i="1">
                <a:effectLst/>
              </a:rPr>
              <a:t>integer</a:t>
            </a:r>
            <a:r>
              <a:rPr lang="en-US" sz="2400">
                <a:effectLst/>
              </a:rPr>
              <a:t> tambahan yang dinamakan </a:t>
            </a:r>
            <a:r>
              <a:rPr lang="en-US" sz="2400" i="1">
                <a:effectLst/>
              </a:rPr>
              <a:t>errno</a:t>
            </a:r>
            <a:r>
              <a:rPr lang="en-US" sz="2400">
                <a:effectLst/>
              </a:rPr>
              <a:t> untuk mengembalikan kode kesalahan sekitar 1 dari 100 nilai yang mengindikasikan sebab dari kesalahan tersebut. </a:t>
            </a:r>
          </a:p>
          <a:p>
            <a:pPr>
              <a:lnSpc>
                <a:spcPct val="80000"/>
              </a:lnSpc>
            </a:pPr>
            <a:r>
              <a:rPr lang="en-US" sz="2400">
                <a:effectLst/>
              </a:rPr>
              <a:t>Akan tetapi, beberapa perangkat keras dapat menyediakan informasi kesalahan yang detail, walau pun banyak sistem operasi yang tidak mendukung fasilitas ini.</a:t>
            </a:r>
            <a:r>
              <a:rPr lang="en-US" sz="1400"/>
              <a:t> </a:t>
            </a:r>
            <a:endParaRPr lang="en-US" sz="2000">
              <a:effectLst/>
            </a:endParaRPr>
          </a:p>
          <a:p>
            <a:pPr>
              <a:lnSpc>
                <a:spcPct val="80000"/>
              </a:lnSpc>
              <a:buFont typeface="Wingdings" pitchFamily="2" charset="2"/>
              <a:buNone/>
            </a:pPr>
            <a:endParaRPr lang="en-US" sz="5400">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i="1"/>
              <a:t>Kernel I/O Subsystem</a:t>
            </a:r>
          </a:p>
        </p:txBody>
      </p:sp>
      <p:sp>
        <p:nvSpPr>
          <p:cNvPr id="38915" name="Rectangle 3"/>
          <p:cNvSpPr>
            <a:spLocks noGrp="1" noChangeArrowheads="1"/>
          </p:cNvSpPr>
          <p:nvPr>
            <p:ph type="body" idx="1"/>
          </p:nvPr>
        </p:nvSpPr>
        <p:spPr>
          <a:xfrm>
            <a:off x="457200" y="1371600"/>
            <a:ext cx="8229600" cy="5029200"/>
          </a:xfrm>
        </p:spPr>
        <p:txBody>
          <a:bodyPr/>
          <a:lstStyle/>
          <a:p>
            <a:pPr>
              <a:lnSpc>
                <a:spcPct val="80000"/>
              </a:lnSpc>
              <a:buFont typeface="Wingdings" pitchFamily="2" charset="2"/>
              <a:buNone/>
            </a:pPr>
            <a:r>
              <a:rPr lang="en-US" sz="2000" b="1" i="1">
                <a:solidFill>
                  <a:srgbClr val="FFFF00"/>
                </a:solidFill>
              </a:rPr>
              <a:t>Kernel Data Structure</a:t>
            </a:r>
          </a:p>
          <a:p>
            <a:pPr>
              <a:lnSpc>
                <a:spcPct val="80000"/>
              </a:lnSpc>
              <a:buFont typeface="Wingdings" pitchFamily="2" charset="2"/>
              <a:buNone/>
            </a:pPr>
            <a:endParaRPr lang="en-US" sz="1000" b="1">
              <a:solidFill>
                <a:srgbClr val="FFFF00"/>
              </a:solidFill>
            </a:endParaRPr>
          </a:p>
          <a:p>
            <a:pPr>
              <a:lnSpc>
                <a:spcPct val="80000"/>
              </a:lnSpc>
            </a:pPr>
            <a:r>
              <a:rPr lang="en-US" sz="2000">
                <a:effectLst/>
              </a:rPr>
              <a:t>Kernel membutuhkan informasi </a:t>
            </a:r>
            <a:r>
              <a:rPr lang="en-US" sz="2000" i="1">
                <a:effectLst/>
              </a:rPr>
              <a:t>state</a:t>
            </a:r>
            <a:r>
              <a:rPr lang="en-US" sz="2000">
                <a:effectLst/>
              </a:rPr>
              <a:t> tentang penggunakan komponen </a:t>
            </a:r>
            <a:r>
              <a:rPr lang="en-US" sz="2000" i="1">
                <a:effectLst/>
              </a:rPr>
              <a:t>I/O</a:t>
            </a:r>
            <a:r>
              <a:rPr lang="en-US" sz="2000">
                <a:effectLst/>
              </a:rPr>
              <a:t>. Kernel menggunakan banyak struktur yang mirip untuk melacak koneksi jaringan, komunikasi karakter-</a:t>
            </a:r>
            <a:r>
              <a:rPr lang="en-US" sz="2000" i="1">
                <a:effectLst/>
              </a:rPr>
              <a:t>device</a:t>
            </a:r>
            <a:r>
              <a:rPr lang="en-US" sz="2000">
                <a:effectLst/>
              </a:rPr>
              <a:t>, dan aktivitas </a:t>
            </a:r>
            <a:r>
              <a:rPr lang="en-US" sz="2000" i="1">
                <a:effectLst/>
              </a:rPr>
              <a:t>I/O</a:t>
            </a:r>
            <a:r>
              <a:rPr lang="en-US" sz="2000">
                <a:effectLst/>
              </a:rPr>
              <a:t> lainnya. </a:t>
            </a:r>
          </a:p>
          <a:p>
            <a:pPr>
              <a:lnSpc>
                <a:spcPct val="80000"/>
              </a:lnSpc>
            </a:pPr>
            <a:r>
              <a:rPr lang="en-US" sz="2000">
                <a:effectLst/>
              </a:rPr>
              <a:t>UNIX menyediakan akses sistem file untuk beberapa entiti, seperti file </a:t>
            </a:r>
            <a:r>
              <a:rPr lang="en-US" sz="2000" i="1">
                <a:effectLst/>
              </a:rPr>
              <a:t>user</a:t>
            </a:r>
            <a:r>
              <a:rPr lang="en-US" sz="2000">
                <a:effectLst/>
              </a:rPr>
              <a:t>, </a:t>
            </a:r>
            <a:r>
              <a:rPr lang="en-US" sz="2000" i="1">
                <a:effectLst/>
              </a:rPr>
              <a:t>raw devices</a:t>
            </a:r>
            <a:r>
              <a:rPr lang="en-US" sz="2000">
                <a:effectLst/>
              </a:rPr>
              <a:t>, dan alamat tempat proses. Walau pun tiap entiti ini didukung sebuah operasi baca, </a:t>
            </a:r>
            <a:r>
              <a:rPr lang="en-US" sz="2000" i="1">
                <a:effectLst/>
              </a:rPr>
              <a:t>semantics</a:t>
            </a:r>
            <a:r>
              <a:rPr lang="en-US" sz="2000">
                <a:effectLst/>
              </a:rPr>
              <a:t>-nya berbeda untuk tiap entiti. Seperti untuk membaca file user, kernel perlu memeriksa </a:t>
            </a:r>
            <a:r>
              <a:rPr lang="en-US" sz="2000" i="1">
                <a:effectLst/>
              </a:rPr>
              <a:t>buffer cache</a:t>
            </a:r>
            <a:r>
              <a:rPr lang="en-US" sz="2000">
                <a:effectLst/>
              </a:rPr>
              <a:t> sebelum memutuskan apakah akan melaksanakan </a:t>
            </a:r>
            <a:r>
              <a:rPr lang="en-US" sz="2000" i="1">
                <a:effectLst/>
              </a:rPr>
              <a:t>I/O</a:t>
            </a:r>
            <a:r>
              <a:rPr lang="en-US" sz="2000">
                <a:effectLst/>
              </a:rPr>
              <a:t> disk. Untuk membaca sebuah </a:t>
            </a:r>
            <a:r>
              <a:rPr lang="en-US" sz="2000" i="1">
                <a:effectLst/>
              </a:rPr>
              <a:t>raw disk</a:t>
            </a:r>
            <a:r>
              <a:rPr lang="en-US" sz="2000">
                <a:effectLst/>
              </a:rPr>
              <a:t>, kernel perlu untuk memastikan bahwa ukuran permintaan adalah kelipatan dari ukuran sektor disk, dan masih terdapat di dalam batas sektor. Untuk memproses citra, cukup perlu untuk mengkopi data ke dalam memori. UNIX mengkapsulasikan perbedaan-perbedaan ini di dalam struktur yang uniform dengan menggunakan teknik </a:t>
            </a:r>
            <a:r>
              <a:rPr lang="en-US" sz="2000" i="1">
                <a:effectLst/>
              </a:rPr>
              <a:t>object oriented</a:t>
            </a:r>
            <a:r>
              <a:rPr lang="en-US" sz="2000">
                <a:effectLst/>
              </a:rPr>
              <a:t>. </a:t>
            </a:r>
          </a:p>
          <a:p>
            <a:pPr>
              <a:lnSpc>
                <a:spcPct val="80000"/>
              </a:lnSpc>
            </a:pPr>
            <a:endParaRPr lang="en-US" sz="2000">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i="1"/>
              <a:t>Kernel I/O Subsystem</a:t>
            </a:r>
          </a:p>
        </p:txBody>
      </p:sp>
      <p:sp>
        <p:nvSpPr>
          <p:cNvPr id="81923" name="Rectangle 3"/>
          <p:cNvSpPr>
            <a:spLocks noGrp="1" noChangeArrowheads="1"/>
          </p:cNvSpPr>
          <p:nvPr>
            <p:ph type="body" idx="1"/>
          </p:nvPr>
        </p:nvSpPr>
        <p:spPr>
          <a:xfrm>
            <a:off x="457200" y="1371600"/>
            <a:ext cx="8229600" cy="5029200"/>
          </a:xfrm>
        </p:spPr>
        <p:txBody>
          <a:bodyPr/>
          <a:lstStyle/>
          <a:p>
            <a:pPr>
              <a:lnSpc>
                <a:spcPct val="80000"/>
              </a:lnSpc>
              <a:buFont typeface="Wingdings" pitchFamily="2" charset="2"/>
              <a:buNone/>
            </a:pPr>
            <a:r>
              <a:rPr lang="en-US" sz="2000" b="1" i="1">
                <a:solidFill>
                  <a:srgbClr val="FFFF00"/>
                </a:solidFill>
              </a:rPr>
              <a:t>Kernel Data Structure (Lanjutan)</a:t>
            </a:r>
          </a:p>
          <a:p>
            <a:pPr>
              <a:lnSpc>
                <a:spcPct val="80000"/>
              </a:lnSpc>
              <a:buFont typeface="Wingdings" pitchFamily="2" charset="2"/>
              <a:buNone/>
            </a:pPr>
            <a:endParaRPr lang="en-US" sz="1000" b="1">
              <a:solidFill>
                <a:srgbClr val="FFFF00"/>
              </a:solidFill>
            </a:endParaRPr>
          </a:p>
          <a:p>
            <a:pPr>
              <a:lnSpc>
                <a:spcPct val="80000"/>
              </a:lnSpc>
            </a:pPr>
            <a:r>
              <a:rPr lang="en-US" sz="2400">
                <a:effectLst/>
              </a:rPr>
              <a:t>Beberapa sistem operasi bahkan menggunakan metode </a:t>
            </a:r>
            <a:r>
              <a:rPr lang="en-US" sz="2400" i="1">
                <a:effectLst/>
              </a:rPr>
              <a:t>object oriented</a:t>
            </a:r>
            <a:r>
              <a:rPr lang="en-US" sz="2400">
                <a:effectLst/>
              </a:rPr>
              <a:t> secara lebih extensif. Sebagai contoh, Windows NT menggunakan implementasi </a:t>
            </a:r>
            <a:r>
              <a:rPr lang="en-US" sz="2400" i="1">
                <a:effectLst/>
              </a:rPr>
              <a:t>message-passing</a:t>
            </a:r>
            <a:r>
              <a:rPr lang="en-US" sz="2400">
                <a:effectLst/>
              </a:rPr>
              <a:t> untuk </a:t>
            </a:r>
            <a:r>
              <a:rPr lang="en-US" sz="2400" i="1">
                <a:effectLst/>
              </a:rPr>
              <a:t>I/O</a:t>
            </a:r>
            <a:r>
              <a:rPr lang="en-US" sz="2400">
                <a:effectLst/>
              </a:rPr>
              <a:t>. Sebuah permintaan </a:t>
            </a:r>
            <a:r>
              <a:rPr lang="en-US" sz="2400" i="1">
                <a:effectLst/>
              </a:rPr>
              <a:t>I/O</a:t>
            </a:r>
            <a:r>
              <a:rPr lang="en-US" sz="2400">
                <a:effectLst/>
              </a:rPr>
              <a:t> akan dikonversikan ke sebuah pesan yang dikirim melalui kernel kepada </a:t>
            </a:r>
            <a:r>
              <a:rPr lang="en-US" sz="2400" i="1">
                <a:effectLst/>
              </a:rPr>
              <a:t>I/O manager</a:t>
            </a:r>
            <a:r>
              <a:rPr lang="en-US" sz="2400">
                <a:effectLst/>
              </a:rPr>
              <a:t> dan kemudian ke </a:t>
            </a:r>
            <a:r>
              <a:rPr lang="en-US" sz="2400" i="1">
                <a:effectLst/>
              </a:rPr>
              <a:t>device driver</a:t>
            </a:r>
            <a:r>
              <a:rPr lang="en-US" sz="2400">
                <a:effectLst/>
              </a:rPr>
              <a:t>, yang masing-masing bisa mengubah isi pesan. </a:t>
            </a:r>
          </a:p>
          <a:p>
            <a:pPr>
              <a:lnSpc>
                <a:spcPct val="80000"/>
              </a:lnSpc>
            </a:pPr>
            <a:r>
              <a:rPr lang="en-US" sz="2400">
                <a:effectLst/>
              </a:rPr>
              <a:t>Untuk output, isi </a:t>
            </a:r>
            <a:r>
              <a:rPr lang="en-US" sz="2400" i="1">
                <a:effectLst/>
              </a:rPr>
              <a:t>message</a:t>
            </a:r>
            <a:r>
              <a:rPr lang="en-US" sz="2400">
                <a:effectLst/>
              </a:rPr>
              <a:t> adalah data yang akan ditulis. Untuk input, </a:t>
            </a:r>
            <a:r>
              <a:rPr lang="en-US" sz="2400" i="1">
                <a:effectLst/>
              </a:rPr>
              <a:t>message</a:t>
            </a:r>
            <a:r>
              <a:rPr lang="en-US" sz="2400">
                <a:effectLst/>
              </a:rPr>
              <a:t> berisikan </a:t>
            </a:r>
            <a:r>
              <a:rPr lang="en-US" sz="2400" i="1">
                <a:effectLst/>
              </a:rPr>
              <a:t>buffer</a:t>
            </a:r>
            <a:r>
              <a:rPr lang="en-US" sz="2400">
                <a:effectLst/>
              </a:rPr>
              <a:t> untuk menerima data. Pendekatan </a:t>
            </a:r>
            <a:r>
              <a:rPr lang="en-US" sz="2400" i="1">
                <a:effectLst/>
              </a:rPr>
              <a:t>message-passing</a:t>
            </a:r>
            <a:r>
              <a:rPr lang="en-US" sz="2400">
                <a:effectLst/>
              </a:rPr>
              <a:t> ini dapat menambah </a:t>
            </a:r>
            <a:r>
              <a:rPr lang="en-US" sz="2400" i="1">
                <a:effectLst/>
              </a:rPr>
              <a:t>overhead</a:t>
            </a:r>
            <a:r>
              <a:rPr lang="en-US" sz="2400">
                <a:effectLst/>
              </a:rPr>
              <a:t>, dengan perbandingan dengan teknik prosedural yang men-</a:t>
            </a:r>
            <a:r>
              <a:rPr lang="en-US" sz="2400" i="1">
                <a:effectLst/>
              </a:rPr>
              <a:t>share</a:t>
            </a:r>
            <a:r>
              <a:rPr lang="en-US" sz="2400">
                <a:effectLst/>
              </a:rPr>
              <a:t> struktur data, tetapi akan mensederhanakan struktur dan </a:t>
            </a:r>
            <a:r>
              <a:rPr lang="en-US" sz="2400" i="1">
                <a:effectLst/>
              </a:rPr>
              <a:t>design</a:t>
            </a:r>
            <a:r>
              <a:rPr lang="en-US" sz="2400">
                <a:effectLst/>
              </a:rPr>
              <a:t> dari sistem </a:t>
            </a:r>
            <a:r>
              <a:rPr lang="en-US" sz="2400" i="1">
                <a:effectLst/>
              </a:rPr>
              <a:t>I/O</a:t>
            </a:r>
            <a:r>
              <a:rPr lang="en-US" sz="2400">
                <a:effectLst/>
              </a:rPr>
              <a:t> tersebut dan menambah fleksibilitas.</a:t>
            </a:r>
            <a:r>
              <a:rPr lang="en-US" sz="1800"/>
              <a:t> </a:t>
            </a:r>
            <a:endParaRPr lang="en-US" sz="2000">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i="1"/>
              <a:t>Kernel I/O Subsystem</a:t>
            </a:r>
          </a:p>
        </p:txBody>
      </p:sp>
      <p:sp>
        <p:nvSpPr>
          <p:cNvPr id="82947" name="Rectangle 3"/>
          <p:cNvSpPr>
            <a:spLocks noGrp="1" noChangeArrowheads="1"/>
          </p:cNvSpPr>
          <p:nvPr>
            <p:ph type="body" idx="1"/>
          </p:nvPr>
        </p:nvSpPr>
        <p:spPr/>
        <p:txBody>
          <a:bodyPr/>
          <a:lstStyle/>
          <a:p>
            <a:pPr>
              <a:lnSpc>
                <a:spcPct val="80000"/>
              </a:lnSpc>
              <a:buFont typeface="Wingdings" pitchFamily="2" charset="2"/>
              <a:buNone/>
            </a:pPr>
            <a:r>
              <a:rPr lang="en-US" sz="2400"/>
              <a:t>Subsistem I/O mengawasi: </a:t>
            </a:r>
          </a:p>
          <a:p>
            <a:pPr>
              <a:lnSpc>
                <a:spcPct val="80000"/>
              </a:lnSpc>
              <a:buFont typeface="Wingdings" pitchFamily="2" charset="2"/>
              <a:buNone/>
            </a:pPr>
            <a:endParaRPr lang="en-US" sz="2400">
              <a:effectLst/>
            </a:endParaRPr>
          </a:p>
          <a:p>
            <a:pPr>
              <a:lnSpc>
                <a:spcPct val="80000"/>
              </a:lnSpc>
            </a:pPr>
            <a:r>
              <a:rPr lang="en-US" sz="2400">
                <a:effectLst/>
              </a:rPr>
              <a:t>Manajemen nama untuk file dan </a:t>
            </a:r>
            <a:r>
              <a:rPr lang="en-US" sz="2400" i="1">
                <a:effectLst/>
              </a:rPr>
              <a:t>device</a:t>
            </a:r>
            <a:r>
              <a:rPr lang="en-US" sz="2400">
                <a:effectLst/>
              </a:rPr>
              <a:t>. </a:t>
            </a:r>
          </a:p>
          <a:p>
            <a:pPr>
              <a:lnSpc>
                <a:spcPct val="80000"/>
              </a:lnSpc>
            </a:pPr>
            <a:r>
              <a:rPr lang="en-US" sz="2400">
                <a:effectLst/>
              </a:rPr>
              <a:t>Kontrol akses untuk file dan </a:t>
            </a:r>
            <a:r>
              <a:rPr lang="en-US" sz="2400" i="1">
                <a:effectLst/>
              </a:rPr>
              <a:t>device</a:t>
            </a:r>
            <a:r>
              <a:rPr lang="en-US" sz="2400">
                <a:effectLst/>
              </a:rPr>
              <a:t>. </a:t>
            </a:r>
          </a:p>
          <a:p>
            <a:pPr>
              <a:lnSpc>
                <a:spcPct val="80000"/>
              </a:lnSpc>
            </a:pPr>
            <a:r>
              <a:rPr lang="en-US" sz="2400">
                <a:effectLst/>
              </a:rPr>
              <a:t>Kontrol operasi, contoh: model yang tidak dapat dikenali. </a:t>
            </a:r>
          </a:p>
          <a:p>
            <a:pPr>
              <a:lnSpc>
                <a:spcPct val="80000"/>
              </a:lnSpc>
            </a:pPr>
            <a:r>
              <a:rPr lang="en-US" sz="2400">
                <a:effectLst/>
              </a:rPr>
              <a:t>Alokasi tempat sistem file. </a:t>
            </a:r>
          </a:p>
          <a:p>
            <a:pPr>
              <a:lnSpc>
                <a:spcPct val="80000"/>
              </a:lnSpc>
            </a:pPr>
            <a:r>
              <a:rPr lang="en-US" sz="2400">
                <a:effectLst/>
              </a:rPr>
              <a:t>Alokasi </a:t>
            </a:r>
            <a:r>
              <a:rPr lang="en-US" sz="2400" i="1">
                <a:effectLst/>
              </a:rPr>
              <a:t>device</a:t>
            </a:r>
            <a:r>
              <a:rPr lang="en-US" sz="2400">
                <a:effectLst/>
              </a:rPr>
              <a:t>. </a:t>
            </a:r>
          </a:p>
          <a:p>
            <a:pPr>
              <a:lnSpc>
                <a:spcPct val="80000"/>
              </a:lnSpc>
            </a:pPr>
            <a:r>
              <a:rPr lang="en-US" sz="2400" i="1">
                <a:effectLst/>
              </a:rPr>
              <a:t>Buffering, caching, spooling</a:t>
            </a:r>
            <a:r>
              <a:rPr lang="en-US" sz="2400">
                <a:effectLst/>
              </a:rPr>
              <a:t>. </a:t>
            </a:r>
          </a:p>
          <a:p>
            <a:pPr>
              <a:lnSpc>
                <a:spcPct val="80000"/>
              </a:lnSpc>
            </a:pPr>
            <a:r>
              <a:rPr lang="en-US" sz="2400" i="1">
                <a:effectLst/>
              </a:rPr>
              <a:t>I/O scheduling</a:t>
            </a:r>
            <a:r>
              <a:rPr lang="en-US" sz="2400">
                <a:effectLst/>
              </a:rPr>
              <a:t> </a:t>
            </a:r>
          </a:p>
          <a:p>
            <a:pPr>
              <a:lnSpc>
                <a:spcPct val="80000"/>
              </a:lnSpc>
            </a:pPr>
            <a:r>
              <a:rPr lang="en-US" sz="2400">
                <a:effectLst/>
              </a:rPr>
              <a:t>Mengawasi status </a:t>
            </a:r>
            <a:r>
              <a:rPr lang="en-US" sz="2400" i="1">
                <a:effectLst/>
              </a:rPr>
              <a:t>device</a:t>
            </a:r>
            <a:r>
              <a:rPr lang="en-US" sz="2400">
                <a:effectLst/>
              </a:rPr>
              <a:t>, </a:t>
            </a:r>
            <a:r>
              <a:rPr lang="en-US" sz="2400" i="1">
                <a:effectLst/>
              </a:rPr>
              <a:t>error handling</a:t>
            </a:r>
            <a:r>
              <a:rPr lang="en-US" sz="2400">
                <a:effectLst/>
              </a:rPr>
              <a:t>, dan kesalahan dalam </a:t>
            </a:r>
            <a:r>
              <a:rPr lang="en-US" sz="2400" i="1">
                <a:effectLst/>
              </a:rPr>
              <a:t>recovery</a:t>
            </a:r>
            <a:r>
              <a:rPr lang="en-US" sz="2400">
                <a:effectLst/>
              </a:rPr>
              <a:t>. </a:t>
            </a:r>
          </a:p>
          <a:p>
            <a:pPr>
              <a:lnSpc>
                <a:spcPct val="80000"/>
              </a:lnSpc>
            </a:pPr>
            <a:r>
              <a:rPr lang="en-US" sz="2400">
                <a:effectLst/>
              </a:rPr>
              <a:t>Konfigurasi dan utilisasi </a:t>
            </a:r>
            <a:r>
              <a:rPr lang="en-US" sz="2400" i="1">
                <a:effectLst/>
              </a:rPr>
              <a:t>driver device</a:t>
            </a:r>
            <a:r>
              <a:rPr lang="en-US" sz="2400">
                <a:effectLst/>
              </a:rPr>
              <a:t>. </a:t>
            </a:r>
          </a:p>
          <a:p>
            <a:pPr>
              <a:lnSpc>
                <a:spcPct val="80000"/>
              </a:lnSpc>
            </a:pPr>
            <a:endParaRPr lang="en-US" sz="2400">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i="1"/>
              <a:t>Kernel I/O Subsystem</a:t>
            </a:r>
          </a:p>
        </p:txBody>
      </p:sp>
      <p:sp>
        <p:nvSpPr>
          <p:cNvPr id="84995" name="Rectangle 3"/>
          <p:cNvSpPr>
            <a:spLocks noGrp="1" noChangeArrowheads="1"/>
          </p:cNvSpPr>
          <p:nvPr>
            <p:ph type="body" idx="1"/>
          </p:nvPr>
        </p:nvSpPr>
        <p:spPr/>
        <p:txBody>
          <a:bodyPr/>
          <a:lstStyle/>
          <a:p>
            <a:pPr>
              <a:lnSpc>
                <a:spcPct val="80000"/>
              </a:lnSpc>
              <a:buFont typeface="Wingdings" pitchFamily="2" charset="2"/>
              <a:buNone/>
            </a:pPr>
            <a:r>
              <a:rPr lang="en-US" sz="2400"/>
              <a:t>Subsistem I/O mengawasi: </a:t>
            </a:r>
          </a:p>
          <a:p>
            <a:pPr>
              <a:lnSpc>
                <a:spcPct val="80000"/>
              </a:lnSpc>
              <a:buFont typeface="Wingdings" pitchFamily="2" charset="2"/>
              <a:buNone/>
            </a:pPr>
            <a:endParaRPr lang="en-US" sz="2400">
              <a:effectLst/>
            </a:endParaRPr>
          </a:p>
          <a:p>
            <a:pPr>
              <a:lnSpc>
                <a:spcPct val="80000"/>
              </a:lnSpc>
            </a:pPr>
            <a:r>
              <a:rPr lang="en-US" sz="2400">
                <a:effectLst/>
              </a:rPr>
              <a:t>Manajemen nama untuk file dan </a:t>
            </a:r>
            <a:r>
              <a:rPr lang="en-US" sz="2400" i="1">
                <a:effectLst/>
              </a:rPr>
              <a:t>device</a:t>
            </a:r>
            <a:r>
              <a:rPr lang="en-US" sz="2400">
                <a:effectLst/>
              </a:rPr>
              <a:t>. </a:t>
            </a:r>
          </a:p>
          <a:p>
            <a:pPr>
              <a:lnSpc>
                <a:spcPct val="80000"/>
              </a:lnSpc>
            </a:pPr>
            <a:r>
              <a:rPr lang="en-US" sz="2400">
                <a:effectLst/>
              </a:rPr>
              <a:t>Kontrol akses untuk file dan </a:t>
            </a:r>
            <a:r>
              <a:rPr lang="en-US" sz="2400" i="1">
                <a:effectLst/>
              </a:rPr>
              <a:t>device</a:t>
            </a:r>
            <a:r>
              <a:rPr lang="en-US" sz="2400">
                <a:effectLst/>
              </a:rPr>
              <a:t>. </a:t>
            </a:r>
          </a:p>
          <a:p>
            <a:pPr>
              <a:lnSpc>
                <a:spcPct val="80000"/>
              </a:lnSpc>
            </a:pPr>
            <a:r>
              <a:rPr lang="en-US" sz="2400">
                <a:effectLst/>
              </a:rPr>
              <a:t>Kontrol operasi, contoh: model yang tidak dapat dikenali. </a:t>
            </a:r>
          </a:p>
          <a:p>
            <a:pPr>
              <a:lnSpc>
                <a:spcPct val="80000"/>
              </a:lnSpc>
            </a:pPr>
            <a:r>
              <a:rPr lang="en-US" sz="2400">
                <a:effectLst/>
              </a:rPr>
              <a:t>Alokasi tempat sistem file. </a:t>
            </a:r>
          </a:p>
          <a:p>
            <a:pPr>
              <a:lnSpc>
                <a:spcPct val="80000"/>
              </a:lnSpc>
            </a:pPr>
            <a:r>
              <a:rPr lang="en-US" sz="2400">
                <a:effectLst/>
              </a:rPr>
              <a:t>Alokasi </a:t>
            </a:r>
            <a:r>
              <a:rPr lang="en-US" sz="2400" i="1">
                <a:effectLst/>
              </a:rPr>
              <a:t>device</a:t>
            </a:r>
            <a:r>
              <a:rPr lang="en-US" sz="2400">
                <a:effectLst/>
              </a:rPr>
              <a:t>. </a:t>
            </a:r>
          </a:p>
          <a:p>
            <a:pPr>
              <a:lnSpc>
                <a:spcPct val="80000"/>
              </a:lnSpc>
            </a:pPr>
            <a:r>
              <a:rPr lang="en-US" sz="2400" i="1">
                <a:effectLst/>
              </a:rPr>
              <a:t>Buffering, caching, spooling</a:t>
            </a:r>
            <a:r>
              <a:rPr lang="en-US" sz="2400">
                <a:effectLst/>
              </a:rPr>
              <a:t>. </a:t>
            </a:r>
          </a:p>
          <a:p>
            <a:pPr>
              <a:lnSpc>
                <a:spcPct val="80000"/>
              </a:lnSpc>
            </a:pPr>
            <a:r>
              <a:rPr lang="en-US" sz="2400" i="1">
                <a:effectLst/>
              </a:rPr>
              <a:t>I/O scheduling</a:t>
            </a:r>
            <a:r>
              <a:rPr lang="en-US" sz="2400">
                <a:effectLst/>
              </a:rPr>
              <a:t> </a:t>
            </a:r>
          </a:p>
          <a:p>
            <a:pPr>
              <a:lnSpc>
                <a:spcPct val="80000"/>
              </a:lnSpc>
            </a:pPr>
            <a:r>
              <a:rPr lang="en-US" sz="2400">
                <a:effectLst/>
              </a:rPr>
              <a:t>Mengawasi status </a:t>
            </a:r>
            <a:r>
              <a:rPr lang="en-US" sz="2400" i="1">
                <a:effectLst/>
              </a:rPr>
              <a:t>device</a:t>
            </a:r>
            <a:r>
              <a:rPr lang="en-US" sz="2400">
                <a:effectLst/>
              </a:rPr>
              <a:t>, </a:t>
            </a:r>
            <a:r>
              <a:rPr lang="en-US" sz="2400" i="1">
                <a:effectLst/>
              </a:rPr>
              <a:t>error handling</a:t>
            </a:r>
            <a:r>
              <a:rPr lang="en-US" sz="2400">
                <a:effectLst/>
              </a:rPr>
              <a:t>, dan kesalahan dalam </a:t>
            </a:r>
            <a:r>
              <a:rPr lang="en-US" sz="2400" i="1">
                <a:effectLst/>
              </a:rPr>
              <a:t>recovery</a:t>
            </a:r>
            <a:r>
              <a:rPr lang="en-US" sz="2400">
                <a:effectLst/>
              </a:rPr>
              <a:t>. </a:t>
            </a:r>
          </a:p>
          <a:p>
            <a:pPr>
              <a:lnSpc>
                <a:spcPct val="80000"/>
              </a:lnSpc>
            </a:pPr>
            <a:r>
              <a:rPr lang="en-US" sz="2400">
                <a:effectLst/>
              </a:rPr>
              <a:t>Konfigurasi dan utilisasi </a:t>
            </a:r>
            <a:r>
              <a:rPr lang="en-US" sz="2400" i="1">
                <a:effectLst/>
              </a:rPr>
              <a:t>driver device</a:t>
            </a:r>
            <a:r>
              <a:rPr lang="en-US" sz="2400">
                <a:effectLst/>
              </a:rPr>
              <a:t>. </a:t>
            </a:r>
          </a:p>
          <a:p>
            <a:pPr>
              <a:lnSpc>
                <a:spcPct val="80000"/>
              </a:lnSpc>
            </a:pPr>
            <a:endParaRPr lang="en-US" sz="2400">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i="1"/>
              <a:t>Penanganan Permintaan I/O</a:t>
            </a:r>
          </a:p>
        </p:txBody>
      </p:sp>
      <p:sp>
        <p:nvSpPr>
          <p:cNvPr id="86019" name="Rectangle 3"/>
          <p:cNvSpPr>
            <a:spLocks noGrp="1" noChangeArrowheads="1"/>
          </p:cNvSpPr>
          <p:nvPr>
            <p:ph type="body" idx="1"/>
          </p:nvPr>
        </p:nvSpPr>
        <p:spPr/>
        <p:txBody>
          <a:bodyPr/>
          <a:lstStyle/>
          <a:p>
            <a:pPr>
              <a:lnSpc>
                <a:spcPct val="80000"/>
              </a:lnSpc>
            </a:pPr>
            <a:r>
              <a:rPr lang="en-US" sz="2400">
                <a:effectLst/>
              </a:rPr>
              <a:t>Sistem Operasi yang modern mendapatkan fleksibilitas yang signifikan dari tahapan-tahapan tabel </a:t>
            </a:r>
            <a:r>
              <a:rPr lang="en-US" sz="2400" i="1">
                <a:effectLst/>
              </a:rPr>
              <a:t>lookup</a:t>
            </a:r>
            <a:r>
              <a:rPr lang="en-US" sz="2400">
                <a:effectLst/>
              </a:rPr>
              <a:t> di jalur diantara permintaan dan </a:t>
            </a:r>
            <a:r>
              <a:rPr lang="en-US" sz="2400" i="1">
                <a:effectLst/>
              </a:rPr>
              <a:t>physical device controller</a:t>
            </a:r>
            <a:r>
              <a:rPr lang="en-US" sz="2400">
                <a:effectLst/>
              </a:rPr>
              <a:t>. Kita dapat mengenalkan </a:t>
            </a:r>
            <a:r>
              <a:rPr lang="en-US" sz="2400" i="1">
                <a:effectLst/>
              </a:rPr>
              <a:t>device</a:t>
            </a:r>
            <a:r>
              <a:rPr lang="en-US" sz="2400">
                <a:effectLst/>
              </a:rPr>
              <a:t> dan </a:t>
            </a:r>
            <a:r>
              <a:rPr lang="en-US" sz="2400" i="1">
                <a:effectLst/>
              </a:rPr>
              <a:t>driver</a:t>
            </a:r>
            <a:r>
              <a:rPr lang="en-US" sz="2400">
                <a:effectLst/>
              </a:rPr>
              <a:t> baru ke komputer tanpa harus meng-</a:t>
            </a:r>
            <a:r>
              <a:rPr lang="en-US" sz="2400" i="1">
                <a:effectLst/>
              </a:rPr>
              <a:t>compile</a:t>
            </a:r>
            <a:r>
              <a:rPr lang="en-US" sz="2400">
                <a:effectLst/>
              </a:rPr>
              <a:t> ulang kernelnya. </a:t>
            </a:r>
          </a:p>
          <a:p>
            <a:pPr>
              <a:lnSpc>
                <a:spcPct val="80000"/>
              </a:lnSpc>
            </a:pPr>
            <a:r>
              <a:rPr lang="en-US" sz="2400">
                <a:effectLst/>
              </a:rPr>
              <a:t>Sebagai fakta, ada beberapa sistem operasi yang mampu untuk me-</a:t>
            </a:r>
            <a:r>
              <a:rPr lang="en-US" sz="2400" i="1">
                <a:effectLst/>
              </a:rPr>
              <a:t>load device drivers</a:t>
            </a:r>
            <a:r>
              <a:rPr lang="en-US" sz="2400">
                <a:effectLst/>
              </a:rPr>
              <a:t> yang diinginkan. Pada waktu </a:t>
            </a:r>
            <a:r>
              <a:rPr lang="en-US" sz="2400" i="1">
                <a:effectLst/>
              </a:rPr>
              <a:t>boot</a:t>
            </a:r>
            <a:r>
              <a:rPr lang="en-US" sz="2400">
                <a:effectLst/>
              </a:rPr>
              <a:t>, sistem mula-mula meminta bus piranti keras untuk menentukan </a:t>
            </a:r>
            <a:r>
              <a:rPr lang="en-US" sz="2400" i="1">
                <a:effectLst/>
              </a:rPr>
              <a:t>device</a:t>
            </a:r>
            <a:r>
              <a:rPr lang="en-US" sz="2400">
                <a:effectLst/>
              </a:rPr>
              <a:t> apa yang ada, kemudian sistem me-</a:t>
            </a:r>
            <a:r>
              <a:rPr lang="en-US" sz="2400" i="1">
                <a:effectLst/>
              </a:rPr>
              <a:t>load</a:t>
            </a:r>
            <a:r>
              <a:rPr lang="en-US" sz="2400">
                <a:effectLst/>
              </a:rPr>
              <a:t> ke dalam </a:t>
            </a:r>
            <a:r>
              <a:rPr lang="en-US" sz="2400" i="1">
                <a:effectLst/>
              </a:rPr>
              <a:t>driver </a:t>
            </a:r>
            <a:r>
              <a:rPr lang="en-US" sz="2400">
                <a:effectLst/>
              </a:rPr>
              <a:t>yang sesuai; baik sesegera mungkin, mau pun ketika diperlukan oleh sebuah permintaan </a:t>
            </a:r>
            <a:r>
              <a:rPr lang="en-US" sz="2400" i="1">
                <a:effectLst/>
              </a:rPr>
              <a:t>I/O</a:t>
            </a:r>
            <a:r>
              <a:rPr lang="en-US" sz="2400">
                <a:effectLst/>
              </a:rPr>
              <a:t>.</a:t>
            </a:r>
            <a:r>
              <a:rPr lang="en-US" sz="240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i="1"/>
              <a:t>Penanganan Permintaan I/O</a:t>
            </a:r>
          </a:p>
        </p:txBody>
      </p:sp>
      <p:sp>
        <p:nvSpPr>
          <p:cNvPr id="87043" name="Rectangle 3"/>
          <p:cNvSpPr>
            <a:spLocks noGrp="1" noChangeArrowheads="1"/>
          </p:cNvSpPr>
          <p:nvPr>
            <p:ph type="body" idx="1"/>
          </p:nvPr>
        </p:nvSpPr>
        <p:spPr/>
        <p:txBody>
          <a:bodyPr/>
          <a:lstStyle/>
          <a:p>
            <a:pPr>
              <a:lnSpc>
                <a:spcPct val="80000"/>
              </a:lnSpc>
            </a:pPr>
            <a:r>
              <a:rPr lang="en-US" sz="2200">
                <a:effectLst/>
              </a:rPr>
              <a:t>UNIX Sistem V mempunyai mekanisme yang menarik, yang disebut </a:t>
            </a:r>
            <a:r>
              <a:rPr lang="en-US" sz="2200" i="1">
                <a:effectLst/>
              </a:rPr>
              <a:t>streams</a:t>
            </a:r>
            <a:r>
              <a:rPr lang="en-US" sz="2200">
                <a:effectLst/>
              </a:rPr>
              <a:t>, yang membolehkan aplikasi untuk men-</a:t>
            </a:r>
            <a:r>
              <a:rPr lang="en-US" sz="2200" i="1">
                <a:effectLst/>
              </a:rPr>
              <a:t>assemble pipeline</a:t>
            </a:r>
            <a:r>
              <a:rPr lang="en-US" sz="2200">
                <a:effectLst/>
              </a:rPr>
              <a:t> dari kode </a:t>
            </a:r>
            <a:r>
              <a:rPr lang="en-US" sz="2200" i="1">
                <a:effectLst/>
              </a:rPr>
              <a:t>driver</a:t>
            </a:r>
            <a:r>
              <a:rPr lang="en-US" sz="2200">
                <a:effectLst/>
              </a:rPr>
              <a:t> secara dinamis. Sebuah </a:t>
            </a:r>
            <a:r>
              <a:rPr lang="en-US" sz="2200" i="1">
                <a:effectLst/>
              </a:rPr>
              <a:t>stream</a:t>
            </a:r>
            <a:r>
              <a:rPr lang="en-US" sz="2200">
                <a:effectLst/>
              </a:rPr>
              <a:t> adalah sebuah koneksi </a:t>
            </a:r>
            <a:r>
              <a:rPr lang="en-US" sz="2200" i="1">
                <a:effectLst/>
              </a:rPr>
              <a:t>full duplex</a:t>
            </a:r>
            <a:r>
              <a:rPr lang="en-US" sz="2200">
                <a:effectLst/>
              </a:rPr>
              <a:t> antara sebuah </a:t>
            </a:r>
            <a:r>
              <a:rPr lang="en-US" sz="2200" i="1">
                <a:effectLst/>
              </a:rPr>
              <a:t>device driver</a:t>
            </a:r>
            <a:r>
              <a:rPr lang="en-US" sz="2200">
                <a:effectLst/>
              </a:rPr>
              <a:t> dan sebuah proses </a:t>
            </a:r>
            <a:r>
              <a:rPr lang="en-US" sz="2200" i="1">
                <a:effectLst/>
              </a:rPr>
              <a:t>user-level</a:t>
            </a:r>
            <a:r>
              <a:rPr lang="en-US" sz="2200">
                <a:effectLst/>
              </a:rPr>
              <a:t>. </a:t>
            </a:r>
            <a:r>
              <a:rPr lang="en-US" sz="2200" i="1">
                <a:effectLst/>
              </a:rPr>
              <a:t>Stream</a:t>
            </a:r>
            <a:r>
              <a:rPr lang="en-US" sz="2200">
                <a:effectLst/>
              </a:rPr>
              <a:t> terdiri atas sebuah </a:t>
            </a:r>
            <a:r>
              <a:rPr lang="en-US" sz="2200" i="1">
                <a:effectLst/>
              </a:rPr>
              <a:t>stream head</a:t>
            </a:r>
            <a:r>
              <a:rPr lang="en-US" sz="2200">
                <a:effectLst/>
              </a:rPr>
              <a:t> yang merupakan antarmuka dengan </a:t>
            </a:r>
            <a:r>
              <a:rPr lang="en-US" sz="2200" i="1">
                <a:effectLst/>
              </a:rPr>
              <a:t>user process</a:t>
            </a:r>
            <a:r>
              <a:rPr lang="en-US" sz="2200">
                <a:effectLst/>
              </a:rPr>
              <a:t>, sebuah </a:t>
            </a:r>
            <a:r>
              <a:rPr lang="en-US" sz="2200" i="1">
                <a:effectLst/>
              </a:rPr>
              <a:t>driver end</a:t>
            </a:r>
            <a:r>
              <a:rPr lang="en-US" sz="2200">
                <a:effectLst/>
              </a:rPr>
              <a:t> yang mengontrol </a:t>
            </a:r>
            <a:r>
              <a:rPr lang="en-US" sz="2200" i="1">
                <a:effectLst/>
              </a:rPr>
              <a:t>device</a:t>
            </a:r>
            <a:r>
              <a:rPr lang="en-US" sz="2200">
                <a:effectLst/>
              </a:rPr>
              <a:t>, dan nol atau lebih </a:t>
            </a:r>
            <a:r>
              <a:rPr lang="en-US" sz="2200" i="1">
                <a:effectLst/>
              </a:rPr>
              <a:t>stream modules</a:t>
            </a:r>
            <a:r>
              <a:rPr lang="en-US" sz="2200">
                <a:effectLst/>
              </a:rPr>
              <a:t> diantara mereka. </a:t>
            </a:r>
          </a:p>
          <a:p>
            <a:pPr>
              <a:lnSpc>
                <a:spcPct val="80000"/>
              </a:lnSpc>
            </a:pPr>
            <a:r>
              <a:rPr lang="en-US" sz="2200" i="1">
                <a:effectLst/>
              </a:rPr>
              <a:t>Modules</a:t>
            </a:r>
            <a:r>
              <a:rPr lang="en-US" sz="2200">
                <a:effectLst/>
              </a:rPr>
              <a:t> dapat didorong ke stream untuk menambah fungsionalitas di sebuah </a:t>
            </a:r>
            <a:r>
              <a:rPr lang="en-US" sz="2200" i="1">
                <a:effectLst/>
              </a:rPr>
              <a:t>layered fashion</a:t>
            </a:r>
            <a:r>
              <a:rPr lang="en-US" sz="2200">
                <a:effectLst/>
              </a:rPr>
              <a:t>. Sebagai gambaran sederhana, sebuah proses dapat membuka sebuah alat port serial melalui sebuah </a:t>
            </a:r>
            <a:r>
              <a:rPr lang="en-US" sz="2200" i="1">
                <a:effectLst/>
              </a:rPr>
              <a:t>stream</a:t>
            </a:r>
            <a:r>
              <a:rPr lang="en-US" sz="2200">
                <a:effectLst/>
              </a:rPr>
              <a:t>, dan dapat mendorong ke sebuah modul untuk memegang edit input. </a:t>
            </a:r>
            <a:r>
              <a:rPr lang="en-US" sz="2200" i="1">
                <a:effectLst/>
              </a:rPr>
              <a:t>Stream</a:t>
            </a:r>
            <a:r>
              <a:rPr lang="en-US" sz="2200">
                <a:effectLst/>
              </a:rPr>
              <a:t> dapat digunakan untuk interproses dan komunikasi jaringan. Faktanya, di Sistem V, mekanisme soket diimplementasikan dengan stream.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i="1"/>
              <a:t>Penanganan Permintaan I/O</a:t>
            </a:r>
          </a:p>
        </p:txBody>
      </p:sp>
      <p:sp>
        <p:nvSpPr>
          <p:cNvPr id="88067" name="Rectangle 3"/>
          <p:cNvSpPr>
            <a:spLocks noGrp="1" noChangeArrowheads="1"/>
          </p:cNvSpPr>
          <p:nvPr>
            <p:ph type="body" idx="1"/>
          </p:nvPr>
        </p:nvSpPr>
        <p:spPr/>
        <p:txBody>
          <a:bodyPr/>
          <a:lstStyle/>
          <a:p>
            <a:pPr marL="381000" indent="-381000">
              <a:lnSpc>
                <a:spcPct val="80000"/>
              </a:lnSpc>
              <a:buFont typeface="Wingdings" pitchFamily="2" charset="2"/>
              <a:buNone/>
            </a:pPr>
            <a:r>
              <a:rPr lang="en-US" sz="2800" i="1">
                <a:solidFill>
                  <a:srgbClr val="FFFF00"/>
                </a:solidFill>
                <a:effectLst/>
              </a:rPr>
              <a:t>lifecycle</a:t>
            </a:r>
            <a:r>
              <a:rPr lang="en-US" sz="2800">
                <a:solidFill>
                  <a:srgbClr val="FFFF00"/>
                </a:solidFill>
                <a:effectLst/>
              </a:rPr>
              <a:t> yang tipikal dari sebuah permintaan pembacaan blok : </a:t>
            </a:r>
          </a:p>
          <a:p>
            <a:pPr marL="381000" indent="-381000">
              <a:lnSpc>
                <a:spcPct val="80000"/>
              </a:lnSpc>
              <a:buFont typeface="Wingdings" pitchFamily="2" charset="2"/>
              <a:buNone/>
            </a:pPr>
            <a:endParaRPr lang="en-US" sz="2000">
              <a:solidFill>
                <a:srgbClr val="FFFF00"/>
              </a:solidFill>
              <a:effectLst/>
            </a:endParaRPr>
          </a:p>
          <a:p>
            <a:pPr marL="381000" indent="-381000">
              <a:lnSpc>
                <a:spcPct val="80000"/>
              </a:lnSpc>
            </a:pPr>
            <a:r>
              <a:rPr lang="en-US" sz="2800">
                <a:effectLst/>
              </a:rPr>
              <a:t>Sebuah proses mengeluarkan sebuah </a:t>
            </a:r>
            <a:r>
              <a:rPr lang="en-US" sz="2800" i="1">
                <a:effectLst/>
              </a:rPr>
              <a:t>blocking read system call</a:t>
            </a:r>
            <a:r>
              <a:rPr lang="en-US" sz="2800">
                <a:effectLst/>
              </a:rPr>
              <a:t> ke sebuah file deskriptor dari berkas yang telah dibuka sebelumnya. </a:t>
            </a:r>
          </a:p>
          <a:p>
            <a:pPr marL="381000" indent="-381000">
              <a:lnSpc>
                <a:spcPct val="80000"/>
              </a:lnSpc>
            </a:pPr>
            <a:r>
              <a:rPr lang="en-US" sz="2800">
                <a:effectLst/>
              </a:rPr>
              <a:t>Kode </a:t>
            </a:r>
            <a:r>
              <a:rPr lang="en-US" sz="2800" i="1">
                <a:effectLst/>
              </a:rPr>
              <a:t>system-call</a:t>
            </a:r>
            <a:r>
              <a:rPr lang="en-US" sz="2800">
                <a:effectLst/>
              </a:rPr>
              <a:t> di kernel mengecek parameter untuk kebenaran. Dalam kasus input, jika data telah siap di buffer cache, data akan dikembalikan ke proses dan permintaan </a:t>
            </a:r>
            <a:r>
              <a:rPr lang="en-US" sz="2800" i="1">
                <a:effectLst/>
              </a:rPr>
              <a:t>I/O</a:t>
            </a:r>
            <a:r>
              <a:rPr lang="en-US" sz="2800">
                <a:effectLst/>
              </a:rPr>
              <a:t> diselesaikan.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PERANGKAT KERAS I/O</a:t>
            </a:r>
          </a:p>
        </p:txBody>
      </p:sp>
      <p:sp>
        <p:nvSpPr>
          <p:cNvPr id="40963" name="Rectangle 3"/>
          <p:cNvSpPr>
            <a:spLocks noGrp="1" noChangeArrowheads="1"/>
          </p:cNvSpPr>
          <p:nvPr>
            <p:ph type="body" idx="1"/>
          </p:nvPr>
        </p:nvSpPr>
        <p:spPr>
          <a:xfrm>
            <a:off x="152400" y="1371600"/>
            <a:ext cx="8686800" cy="5029200"/>
          </a:xfrm>
        </p:spPr>
        <p:txBody>
          <a:bodyPr/>
          <a:lstStyle/>
          <a:p>
            <a:pPr>
              <a:lnSpc>
                <a:spcPct val="80000"/>
              </a:lnSpc>
              <a:buFont typeface="Wingdings" pitchFamily="2" charset="2"/>
              <a:buNone/>
            </a:pPr>
            <a:r>
              <a:rPr lang="en-US" sz="2000" i="1">
                <a:solidFill>
                  <a:srgbClr val="FFFF00"/>
                </a:solidFill>
                <a:effectLst/>
                <a:latin typeface="Arial" charset="0"/>
              </a:rPr>
              <a:t>Interrupt Request Line </a:t>
            </a:r>
            <a:endParaRPr lang="en-US" sz="2000">
              <a:solidFill>
                <a:srgbClr val="FFFF00"/>
              </a:solidFill>
              <a:effectLst/>
              <a:latin typeface="Arial" charset="0"/>
            </a:endParaRPr>
          </a:p>
          <a:p>
            <a:pPr>
              <a:lnSpc>
                <a:spcPct val="80000"/>
              </a:lnSpc>
            </a:pPr>
            <a:r>
              <a:rPr lang="en-US" sz="2000">
                <a:effectLst/>
                <a:latin typeface="Arial" charset="0"/>
              </a:rPr>
              <a:t>Pada peranti keras CPU terdapat kabel yang disebut </a:t>
            </a:r>
            <a:r>
              <a:rPr lang="en-US" sz="2000" i="1">
                <a:effectLst/>
                <a:latin typeface="Arial" charset="0"/>
              </a:rPr>
              <a:t>interrupt request line</a:t>
            </a:r>
            <a:r>
              <a:rPr lang="en-US" sz="2000">
                <a:effectLst/>
                <a:latin typeface="Arial" charset="0"/>
              </a:rPr>
              <a:t>, kebanyakan CPU memiliki dua macam </a:t>
            </a:r>
            <a:r>
              <a:rPr lang="en-US" sz="2000" i="1">
                <a:effectLst/>
                <a:latin typeface="Arial" charset="0"/>
              </a:rPr>
              <a:t>interrupt request line</a:t>
            </a:r>
            <a:r>
              <a:rPr lang="en-US" sz="2000">
                <a:effectLst/>
                <a:latin typeface="Arial" charset="0"/>
              </a:rPr>
              <a:t>, yaitu </a:t>
            </a:r>
            <a:r>
              <a:rPr lang="en-US" sz="2000" i="1">
                <a:effectLst/>
                <a:latin typeface="Arial" charset="0"/>
              </a:rPr>
              <a:t>nonmaskable interrupt</a:t>
            </a:r>
            <a:r>
              <a:rPr lang="en-US" sz="2000">
                <a:effectLst/>
                <a:latin typeface="Arial" charset="0"/>
              </a:rPr>
              <a:t> dan </a:t>
            </a:r>
            <a:r>
              <a:rPr lang="en-US" sz="2000" i="1">
                <a:effectLst/>
                <a:latin typeface="Arial" charset="0"/>
              </a:rPr>
              <a:t>maskable interrupt</a:t>
            </a:r>
            <a:r>
              <a:rPr lang="en-US" sz="2000">
                <a:effectLst/>
                <a:latin typeface="Arial" charset="0"/>
              </a:rPr>
              <a:t>. </a:t>
            </a:r>
            <a:r>
              <a:rPr lang="en-US" sz="2000" i="1">
                <a:effectLst/>
                <a:latin typeface="Arial" charset="0"/>
              </a:rPr>
              <a:t>Maskable interrupt</a:t>
            </a:r>
            <a:r>
              <a:rPr lang="en-US" sz="2000">
                <a:effectLst/>
                <a:latin typeface="Arial" charset="0"/>
              </a:rPr>
              <a:t> dapat dimatikan/ dihentikan oleh CPU sebelum pengeksekusian deretan </a:t>
            </a:r>
            <a:r>
              <a:rPr lang="en-US" sz="2000" i="1">
                <a:effectLst/>
                <a:latin typeface="Arial" charset="0"/>
              </a:rPr>
              <a:t>critical instruction (critical instruction sequence) </a:t>
            </a:r>
            <a:r>
              <a:rPr lang="en-US" sz="2000">
                <a:effectLst/>
                <a:latin typeface="Arial" charset="0"/>
              </a:rPr>
              <a:t>yang tidak boleh diinterupsi. Biasanya, interrupt jenis ini digunakan oleh </a:t>
            </a:r>
            <a:r>
              <a:rPr lang="en-US" sz="2000" i="1">
                <a:effectLst/>
                <a:latin typeface="Arial" charset="0"/>
              </a:rPr>
              <a:t>device controller</a:t>
            </a:r>
            <a:r>
              <a:rPr lang="en-US" sz="2000">
                <a:effectLst/>
                <a:latin typeface="Arial" charset="0"/>
              </a:rPr>
              <a:t> untuk meminta pelayanan CPU. </a:t>
            </a:r>
          </a:p>
          <a:p>
            <a:pPr>
              <a:lnSpc>
                <a:spcPct val="80000"/>
              </a:lnSpc>
            </a:pPr>
            <a:endParaRPr lang="en-US" sz="2000">
              <a:effectLst/>
              <a:latin typeface="Arial" charset="0"/>
            </a:endParaRPr>
          </a:p>
          <a:p>
            <a:pPr>
              <a:lnSpc>
                <a:spcPct val="80000"/>
              </a:lnSpc>
              <a:buFont typeface="Wingdings" pitchFamily="2" charset="2"/>
              <a:buNone/>
            </a:pPr>
            <a:r>
              <a:rPr lang="en-US" sz="2000" i="1">
                <a:solidFill>
                  <a:srgbClr val="FFFF00"/>
                </a:solidFill>
                <a:effectLst/>
                <a:latin typeface="Arial" charset="0"/>
              </a:rPr>
              <a:t>Interrupt Vector</a:t>
            </a:r>
            <a:r>
              <a:rPr lang="en-US" sz="2000">
                <a:solidFill>
                  <a:srgbClr val="FFFF00"/>
                </a:solidFill>
                <a:effectLst/>
                <a:latin typeface="Arial" charset="0"/>
              </a:rPr>
              <a:t> dan </a:t>
            </a:r>
            <a:r>
              <a:rPr lang="en-US" sz="2000" i="1">
                <a:solidFill>
                  <a:srgbClr val="FFFF00"/>
                </a:solidFill>
                <a:effectLst/>
                <a:latin typeface="Arial" charset="0"/>
              </a:rPr>
              <a:t>Interrupt Chaining</a:t>
            </a:r>
            <a:endParaRPr lang="en-US" sz="2000">
              <a:solidFill>
                <a:srgbClr val="FFFF00"/>
              </a:solidFill>
              <a:effectLst/>
              <a:latin typeface="Arial" charset="0"/>
            </a:endParaRPr>
          </a:p>
          <a:p>
            <a:pPr>
              <a:lnSpc>
                <a:spcPct val="80000"/>
              </a:lnSpc>
            </a:pPr>
            <a:r>
              <a:rPr lang="en-US" sz="2000">
                <a:effectLst/>
                <a:latin typeface="Arial" charset="0"/>
              </a:rPr>
              <a:t>Sebuah mekanisme interupsi akan menerima alamat </a:t>
            </a:r>
            <a:r>
              <a:rPr lang="en-US" sz="2000" i="1">
                <a:effectLst/>
                <a:latin typeface="Arial" charset="0"/>
              </a:rPr>
              <a:t>interrupt handling routine</a:t>
            </a:r>
            <a:r>
              <a:rPr lang="en-US" sz="2000">
                <a:effectLst/>
                <a:latin typeface="Arial" charset="0"/>
              </a:rPr>
              <a:t> yang spesifik dari sebuah set, pada kebanyakan arsitektur komputer yang ada sekarang ini, alamat ini biasanya berupa sekumpulan bilangan yang menyatakan </a:t>
            </a:r>
            <a:r>
              <a:rPr lang="en-US" sz="2000" i="1">
                <a:effectLst/>
                <a:latin typeface="Arial" charset="0"/>
              </a:rPr>
              <a:t>offset</a:t>
            </a:r>
            <a:r>
              <a:rPr lang="en-US" sz="2000">
                <a:effectLst/>
                <a:latin typeface="Arial" charset="0"/>
              </a:rPr>
              <a:t> pada sebuah tabel (biasa disebut </a:t>
            </a:r>
            <a:r>
              <a:rPr lang="en-US" sz="2000" i="1">
                <a:effectLst/>
                <a:latin typeface="Arial" charset="0"/>
              </a:rPr>
              <a:t>interrupt vector</a:t>
            </a:r>
            <a:r>
              <a:rPr lang="en-US" sz="2000">
                <a:effectLst/>
                <a:latin typeface="Arial" charset="0"/>
              </a:rPr>
              <a:t>). Tabel ini menyimpan alamat-alamat </a:t>
            </a:r>
            <a:r>
              <a:rPr lang="en-US" sz="2000" i="1">
                <a:effectLst/>
                <a:latin typeface="Arial" charset="0"/>
              </a:rPr>
              <a:t>interrupt handler</a:t>
            </a:r>
            <a:r>
              <a:rPr lang="en-US" sz="2000">
                <a:effectLst/>
                <a:latin typeface="Arial" charset="0"/>
              </a:rPr>
              <a:t> spesifik di dalam memori. Keuntungan dari pemakaian vektor adalah untuk mengurangi kebutuhan akan sebuah </a:t>
            </a:r>
            <a:r>
              <a:rPr lang="en-US" sz="2000" i="1">
                <a:effectLst/>
                <a:latin typeface="Arial" charset="0"/>
              </a:rPr>
              <a:t>interrupt handler</a:t>
            </a:r>
            <a:r>
              <a:rPr lang="en-US" sz="2000">
                <a:effectLst/>
                <a:latin typeface="Arial" charset="0"/>
              </a:rPr>
              <a:t> yang harus mencari semua kemungkinan sumber interupsi untuk menemukan pengirim interupsi. </a:t>
            </a:r>
          </a:p>
          <a:p>
            <a:pPr>
              <a:lnSpc>
                <a:spcPct val="80000"/>
              </a:lnSpc>
            </a:pPr>
            <a:endParaRPr lang="en-US" sz="3600">
              <a:effectLst/>
              <a:latin typeface="Arial"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i="1"/>
              <a:t>Penanganan Permintaan I/O</a:t>
            </a:r>
          </a:p>
        </p:txBody>
      </p:sp>
      <p:sp>
        <p:nvSpPr>
          <p:cNvPr id="90115" name="Rectangle 3"/>
          <p:cNvSpPr>
            <a:spLocks noGrp="1" noChangeArrowheads="1"/>
          </p:cNvSpPr>
          <p:nvPr>
            <p:ph type="body" idx="1"/>
          </p:nvPr>
        </p:nvSpPr>
        <p:spPr>
          <a:xfrm>
            <a:off x="304800" y="1447800"/>
            <a:ext cx="8610600" cy="4530725"/>
          </a:xfrm>
        </p:spPr>
        <p:txBody>
          <a:bodyPr/>
          <a:lstStyle/>
          <a:p>
            <a:pPr marL="381000" indent="-381000">
              <a:lnSpc>
                <a:spcPct val="80000"/>
              </a:lnSpc>
              <a:buFont typeface="Wingdings" pitchFamily="2" charset="2"/>
              <a:buAutoNum type="arabicPeriod"/>
            </a:pPr>
            <a:endParaRPr lang="en-US" sz="2200">
              <a:effectLst/>
            </a:endParaRPr>
          </a:p>
          <a:p>
            <a:pPr marL="381000" indent="-381000">
              <a:lnSpc>
                <a:spcPct val="80000"/>
              </a:lnSpc>
              <a:buFont typeface="Wingdings" pitchFamily="2" charset="2"/>
              <a:buAutoNum type="arabicPeriod" startAt="3"/>
            </a:pPr>
            <a:r>
              <a:rPr lang="en-US" sz="2200">
                <a:effectLst/>
              </a:rPr>
              <a:t>Jika data tidak berada dalam </a:t>
            </a:r>
            <a:r>
              <a:rPr lang="en-US" sz="2200" i="1">
                <a:effectLst/>
              </a:rPr>
              <a:t>buffer cache</a:t>
            </a:r>
            <a:r>
              <a:rPr lang="en-US" sz="2200">
                <a:effectLst/>
              </a:rPr>
              <a:t>, sebuah </a:t>
            </a:r>
            <a:r>
              <a:rPr lang="en-US" sz="2200" i="1">
                <a:effectLst/>
              </a:rPr>
              <a:t>physical I/O</a:t>
            </a:r>
            <a:r>
              <a:rPr lang="en-US" sz="2200">
                <a:effectLst/>
              </a:rPr>
              <a:t> akan bekerja, sehingga proses akan dikeluarkan dari antrian jalan (</a:t>
            </a:r>
            <a:r>
              <a:rPr lang="en-US" sz="2200" i="1">
                <a:effectLst/>
              </a:rPr>
              <a:t>run queue</a:t>
            </a:r>
            <a:r>
              <a:rPr lang="en-US" sz="2200">
                <a:effectLst/>
              </a:rPr>
              <a:t>) dan diletakkan di antrian tunggu (</a:t>
            </a:r>
            <a:r>
              <a:rPr lang="en-US" sz="2200" i="1">
                <a:effectLst/>
              </a:rPr>
              <a:t>wait queue</a:t>
            </a:r>
            <a:r>
              <a:rPr lang="en-US" sz="2200">
                <a:effectLst/>
              </a:rPr>
              <a:t>) untuk alat, dan permintaan </a:t>
            </a:r>
            <a:r>
              <a:rPr lang="en-US" sz="2200" i="1">
                <a:effectLst/>
              </a:rPr>
              <a:t>I/O</a:t>
            </a:r>
            <a:r>
              <a:rPr lang="en-US" sz="2200">
                <a:effectLst/>
              </a:rPr>
              <a:t> pun dijadwalkan. Pada akhirnya, subsistem </a:t>
            </a:r>
            <a:r>
              <a:rPr lang="en-US" sz="2200" i="1">
                <a:effectLst/>
              </a:rPr>
              <a:t>I/O</a:t>
            </a:r>
            <a:r>
              <a:rPr lang="en-US" sz="2200">
                <a:effectLst/>
              </a:rPr>
              <a:t> mengirimkan permintaan ke </a:t>
            </a:r>
            <a:r>
              <a:rPr lang="en-US" sz="2200" i="1">
                <a:effectLst/>
              </a:rPr>
              <a:t>device driver</a:t>
            </a:r>
            <a:r>
              <a:rPr lang="en-US" sz="2200">
                <a:effectLst/>
              </a:rPr>
              <a:t>. Bergantung pada sistem operasi, permintaan dikirimkan melalui </a:t>
            </a:r>
            <a:r>
              <a:rPr lang="en-US" sz="2200" i="1">
                <a:effectLst/>
              </a:rPr>
              <a:t>call</a:t>
            </a:r>
            <a:r>
              <a:rPr lang="en-US" sz="2200">
                <a:effectLst/>
              </a:rPr>
              <a:t> subrutin atau melalui pesan </a:t>
            </a:r>
            <a:r>
              <a:rPr lang="en-US" sz="2200" i="1">
                <a:effectLst/>
              </a:rPr>
              <a:t>in-kernel</a:t>
            </a:r>
            <a:r>
              <a:rPr lang="en-US" sz="2200">
                <a:effectLst/>
              </a:rPr>
              <a:t>. </a:t>
            </a:r>
          </a:p>
          <a:p>
            <a:pPr marL="381000" indent="-381000">
              <a:lnSpc>
                <a:spcPct val="80000"/>
              </a:lnSpc>
              <a:buFont typeface="Wingdings" pitchFamily="2" charset="2"/>
              <a:buAutoNum type="arabicPeriod" startAt="3"/>
            </a:pPr>
            <a:r>
              <a:rPr lang="en-US" sz="2200" i="1">
                <a:effectLst/>
              </a:rPr>
              <a:t>Device driver</a:t>
            </a:r>
            <a:r>
              <a:rPr lang="en-US" sz="2200">
                <a:effectLst/>
              </a:rPr>
              <a:t> mengalokasikan ruang </a:t>
            </a:r>
            <a:r>
              <a:rPr lang="en-US" sz="2200" i="1">
                <a:effectLst/>
              </a:rPr>
              <a:t>buffer</a:t>
            </a:r>
            <a:r>
              <a:rPr lang="en-US" sz="2200">
                <a:effectLst/>
              </a:rPr>
              <a:t> pada kernel untuk menerima data, dan menjadwalkan </a:t>
            </a:r>
            <a:r>
              <a:rPr lang="en-US" sz="2200" i="1">
                <a:effectLst/>
              </a:rPr>
              <a:t>I/O</a:t>
            </a:r>
            <a:r>
              <a:rPr lang="en-US" sz="2200">
                <a:effectLst/>
              </a:rPr>
              <a:t>. Pada akhirnya, </a:t>
            </a:r>
            <a:r>
              <a:rPr lang="en-US" sz="2200" i="1">
                <a:effectLst/>
              </a:rPr>
              <a:t>driver</a:t>
            </a:r>
            <a:r>
              <a:rPr lang="en-US" sz="2200">
                <a:effectLst/>
              </a:rPr>
              <a:t> mengirim perintah ke </a:t>
            </a:r>
            <a:r>
              <a:rPr lang="en-US" sz="2200" i="1">
                <a:effectLst/>
              </a:rPr>
              <a:t>device controller</a:t>
            </a:r>
            <a:r>
              <a:rPr lang="en-US" sz="2200">
                <a:effectLst/>
              </a:rPr>
              <a:t> dengan menulis ke register </a:t>
            </a:r>
            <a:r>
              <a:rPr lang="en-US" sz="2200" i="1">
                <a:effectLst/>
              </a:rPr>
              <a:t>device control</a:t>
            </a:r>
            <a:r>
              <a:rPr lang="en-US" sz="2200">
                <a:effectLst/>
              </a:rPr>
              <a:t>. </a:t>
            </a:r>
          </a:p>
          <a:p>
            <a:pPr marL="381000" indent="-381000">
              <a:lnSpc>
                <a:spcPct val="80000"/>
              </a:lnSpc>
              <a:buFont typeface="Wingdings" pitchFamily="2" charset="2"/>
              <a:buAutoNum type="arabicPeriod" startAt="3"/>
            </a:pPr>
            <a:r>
              <a:rPr lang="en-US" sz="2200" i="1">
                <a:effectLst/>
              </a:rPr>
              <a:t>Device controller</a:t>
            </a:r>
            <a:r>
              <a:rPr lang="en-US" sz="2200">
                <a:effectLst/>
              </a:rPr>
              <a:t> mengoperasikan piranti keras </a:t>
            </a:r>
            <a:r>
              <a:rPr lang="en-US" sz="2200" i="1">
                <a:effectLst/>
              </a:rPr>
              <a:t>device</a:t>
            </a:r>
            <a:r>
              <a:rPr lang="en-US" sz="2200">
                <a:effectLst/>
              </a:rPr>
              <a:t> untuk melakukan transfer data.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i="1"/>
              <a:t>Penanganan Permintaan I/O</a:t>
            </a:r>
          </a:p>
        </p:txBody>
      </p:sp>
      <p:sp>
        <p:nvSpPr>
          <p:cNvPr id="91139" name="Rectangle 3"/>
          <p:cNvSpPr>
            <a:spLocks noGrp="1" noChangeArrowheads="1"/>
          </p:cNvSpPr>
          <p:nvPr>
            <p:ph type="body" idx="1"/>
          </p:nvPr>
        </p:nvSpPr>
        <p:spPr/>
        <p:txBody>
          <a:bodyPr/>
          <a:lstStyle/>
          <a:p>
            <a:pPr marL="412750" indent="-412750">
              <a:lnSpc>
                <a:spcPct val="80000"/>
              </a:lnSpc>
              <a:buFont typeface="Wingdings" pitchFamily="2" charset="2"/>
              <a:buAutoNum type="arabicPeriod" startAt="6"/>
            </a:pPr>
            <a:r>
              <a:rPr lang="en-US" sz="2400" i="1">
                <a:effectLst/>
              </a:rPr>
              <a:t>Driver</a:t>
            </a:r>
            <a:r>
              <a:rPr lang="en-US" sz="2400">
                <a:effectLst/>
              </a:rPr>
              <a:t> dapat menerima status dan data, atau dapat menyiapkan transfer DMA ke memori kernel. Kita mengasumsikan bahwa transfer diatur oleh sebuah </a:t>
            </a:r>
            <a:r>
              <a:rPr lang="en-US" sz="2400" i="1">
                <a:effectLst/>
              </a:rPr>
              <a:t>DMA controller</a:t>
            </a:r>
            <a:r>
              <a:rPr lang="en-US" sz="2400">
                <a:effectLst/>
              </a:rPr>
              <a:t>, yang meggunakan interupsi ketika transfer selesai. </a:t>
            </a:r>
          </a:p>
          <a:p>
            <a:pPr marL="412750" indent="-412750">
              <a:lnSpc>
                <a:spcPct val="80000"/>
              </a:lnSpc>
              <a:buFont typeface="Wingdings" pitchFamily="2" charset="2"/>
              <a:buAutoNum type="arabicPeriod" startAt="7"/>
            </a:pPr>
            <a:r>
              <a:rPr lang="en-US" sz="2400" i="1">
                <a:effectLst/>
              </a:rPr>
              <a:t>Interrupt handler</a:t>
            </a:r>
            <a:r>
              <a:rPr lang="en-US" sz="2400">
                <a:effectLst/>
              </a:rPr>
              <a:t> yang sesuai menerima interupsi melalui tabel vektor-interupsi, menyimpan sejumlah data yang dibutuhkan, menandai </a:t>
            </a:r>
            <a:r>
              <a:rPr lang="en-US" sz="2400" i="1">
                <a:effectLst/>
              </a:rPr>
              <a:t>device driver</a:t>
            </a:r>
            <a:r>
              <a:rPr lang="en-US" sz="2400">
                <a:effectLst/>
              </a:rPr>
              <a:t>, dan kembali dari interupsi. </a:t>
            </a:r>
          </a:p>
          <a:p>
            <a:pPr marL="412750" indent="-412750">
              <a:lnSpc>
                <a:spcPct val="80000"/>
              </a:lnSpc>
              <a:buFont typeface="Wingdings" pitchFamily="2" charset="2"/>
              <a:buAutoNum type="arabicPeriod" startAt="7"/>
            </a:pPr>
            <a:r>
              <a:rPr lang="en-US" sz="2400" i="1">
                <a:effectLst/>
              </a:rPr>
              <a:t>Device driver</a:t>
            </a:r>
            <a:r>
              <a:rPr lang="en-US" sz="2400">
                <a:effectLst/>
              </a:rPr>
              <a:t> menerima tanda, menganalisa permintaan </a:t>
            </a:r>
            <a:r>
              <a:rPr lang="en-US" sz="2400" i="1">
                <a:effectLst/>
              </a:rPr>
              <a:t>I/O</a:t>
            </a:r>
            <a:r>
              <a:rPr lang="en-US" sz="2400">
                <a:effectLst/>
              </a:rPr>
              <a:t> mana yang telah diselesaikan, menganalisa status permintaan, dan menandai subsistem </a:t>
            </a:r>
            <a:r>
              <a:rPr lang="en-US" sz="2400" i="1">
                <a:effectLst/>
              </a:rPr>
              <a:t>I/O</a:t>
            </a:r>
            <a:r>
              <a:rPr lang="en-US" sz="2400">
                <a:effectLst/>
              </a:rPr>
              <a:t> kernel yang permintaannya telah terselesaikan. </a:t>
            </a:r>
          </a:p>
          <a:p>
            <a:pPr marL="412750" indent="-412750">
              <a:lnSpc>
                <a:spcPct val="80000"/>
              </a:lnSpc>
              <a:buFont typeface="Wingdings" pitchFamily="2" charset="2"/>
              <a:buAutoNum type="arabicPeriod" startAt="8"/>
            </a:pPr>
            <a:endParaRPr lang="en-US" sz="28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i="1"/>
              <a:t>Penanganan Permintaan I/O</a:t>
            </a:r>
          </a:p>
        </p:txBody>
      </p:sp>
      <p:sp>
        <p:nvSpPr>
          <p:cNvPr id="83971" name="Rectangle 3"/>
          <p:cNvSpPr>
            <a:spLocks noGrp="1" noChangeArrowheads="1"/>
          </p:cNvSpPr>
          <p:nvPr>
            <p:ph type="body" idx="1"/>
          </p:nvPr>
        </p:nvSpPr>
        <p:spPr/>
        <p:txBody>
          <a:bodyPr/>
          <a:lstStyle/>
          <a:p>
            <a:pPr marL="533400" indent="-533400">
              <a:buFont typeface="Wingdings" pitchFamily="2" charset="2"/>
              <a:buAutoNum type="arabicPeriod" startAt="9"/>
            </a:pPr>
            <a:r>
              <a:rPr lang="en-US" sz="2400">
                <a:effectLst/>
              </a:rPr>
              <a:t>Kernel mentransfer data atau mengembalikan kode ke ruang alamat dari proses permintaan, dan memindahkan proses dari antrian tunggu kembali ke antrian siap. </a:t>
            </a:r>
          </a:p>
          <a:p>
            <a:pPr marL="533400" indent="-533400">
              <a:buFont typeface="Wingdings" pitchFamily="2" charset="2"/>
              <a:buAutoNum type="arabicPeriod" startAt="9"/>
            </a:pPr>
            <a:r>
              <a:rPr lang="en-US" sz="2400">
                <a:effectLst/>
              </a:rPr>
              <a:t>Proses tidak diblok ketika dipindahkan ke antrian siap. Ketika penjadwal (</a:t>
            </a:r>
            <a:r>
              <a:rPr lang="en-US" sz="2400" i="1">
                <a:effectLst/>
              </a:rPr>
              <a:t>scheduler</a:t>
            </a:r>
            <a:r>
              <a:rPr lang="en-US" sz="2400">
                <a:effectLst/>
              </a:rPr>
              <a:t>) mengembalikan proses ke CPU, proses meneruskan eksekusi pada penyelesaian dari </a:t>
            </a:r>
            <a:r>
              <a:rPr lang="en-US" sz="2400" i="1">
                <a:effectLst/>
              </a:rPr>
              <a:t>system call</a:t>
            </a:r>
            <a:r>
              <a:rPr lang="en-US" sz="2400">
                <a:effectLst/>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Kinerja </a:t>
            </a:r>
            <a:r>
              <a:rPr lang="en-US" i="1"/>
              <a:t>I/O</a:t>
            </a:r>
            <a:r>
              <a:rPr lang="en-US"/>
              <a:t> </a:t>
            </a:r>
          </a:p>
        </p:txBody>
      </p:sp>
      <p:sp>
        <p:nvSpPr>
          <p:cNvPr id="93187" name="Rectangle 3"/>
          <p:cNvSpPr>
            <a:spLocks noGrp="1" noChangeArrowheads="1"/>
          </p:cNvSpPr>
          <p:nvPr>
            <p:ph type="body" idx="1"/>
          </p:nvPr>
        </p:nvSpPr>
        <p:spPr>
          <a:xfrm>
            <a:off x="457200" y="1371600"/>
            <a:ext cx="8229600" cy="4530725"/>
          </a:xfrm>
        </p:spPr>
        <p:txBody>
          <a:bodyPr/>
          <a:lstStyle/>
          <a:p>
            <a:pPr>
              <a:lnSpc>
                <a:spcPct val="80000"/>
              </a:lnSpc>
              <a:buFont typeface="Wingdings" pitchFamily="2" charset="2"/>
              <a:buNone/>
            </a:pPr>
            <a:r>
              <a:rPr lang="en-US" sz="2400" b="1">
                <a:solidFill>
                  <a:srgbClr val="FFFF00"/>
                </a:solidFill>
              </a:rPr>
              <a:t>Pengaruh </a:t>
            </a:r>
            <a:r>
              <a:rPr lang="en-US" sz="2400" b="1" i="1">
                <a:solidFill>
                  <a:srgbClr val="FFFF00"/>
                </a:solidFill>
              </a:rPr>
              <a:t>I/O</a:t>
            </a:r>
            <a:r>
              <a:rPr lang="en-US" sz="2400" b="1">
                <a:solidFill>
                  <a:srgbClr val="FFFF00"/>
                </a:solidFill>
              </a:rPr>
              <a:t> pada Kinerja</a:t>
            </a:r>
          </a:p>
          <a:p>
            <a:pPr>
              <a:lnSpc>
                <a:spcPct val="80000"/>
              </a:lnSpc>
              <a:buFont typeface="Wingdings" pitchFamily="2" charset="2"/>
              <a:buNone/>
            </a:pPr>
            <a:endParaRPr lang="en-US" sz="2400">
              <a:solidFill>
                <a:srgbClr val="FFFF00"/>
              </a:solidFill>
              <a:effectLst/>
            </a:endParaRPr>
          </a:p>
          <a:p>
            <a:pPr>
              <a:lnSpc>
                <a:spcPct val="80000"/>
              </a:lnSpc>
            </a:pPr>
            <a:r>
              <a:rPr lang="en-US" sz="2400" i="1">
                <a:effectLst/>
              </a:rPr>
              <a:t>I/O</a:t>
            </a:r>
            <a:r>
              <a:rPr lang="en-US" sz="2400">
                <a:effectLst/>
              </a:rPr>
              <a:t> sangat berpengaruh pada kinerja sebuah sistem komputer. Hal ini dikarenakan </a:t>
            </a:r>
            <a:r>
              <a:rPr lang="en-US" sz="2400" i="1">
                <a:effectLst/>
              </a:rPr>
              <a:t>I/O</a:t>
            </a:r>
            <a:r>
              <a:rPr lang="en-US" sz="2400">
                <a:effectLst/>
              </a:rPr>
              <a:t> sangat menyita CPU dalam pengeksekusian </a:t>
            </a:r>
            <a:r>
              <a:rPr lang="en-US" sz="2400" i="1">
                <a:effectLst/>
              </a:rPr>
              <a:t>device driver</a:t>
            </a:r>
            <a:r>
              <a:rPr lang="en-US" sz="2400">
                <a:effectLst/>
              </a:rPr>
              <a:t> dan penjadwalan proses, demikian sehingga alih konteks yang dihasilkan membebani CPU dan cache perangkat keras. </a:t>
            </a:r>
          </a:p>
          <a:p>
            <a:pPr>
              <a:lnSpc>
                <a:spcPct val="80000"/>
              </a:lnSpc>
            </a:pPr>
            <a:r>
              <a:rPr lang="en-US" sz="2400">
                <a:effectLst/>
              </a:rPr>
              <a:t>Selain itu, </a:t>
            </a:r>
            <a:r>
              <a:rPr lang="en-US" sz="2400" i="1">
                <a:effectLst/>
              </a:rPr>
              <a:t>I/O</a:t>
            </a:r>
            <a:r>
              <a:rPr lang="en-US" sz="2400">
                <a:effectLst/>
              </a:rPr>
              <a:t> juga memenuhi bus memori saat mengkopi data antara </a:t>
            </a:r>
            <a:r>
              <a:rPr lang="en-US" sz="2400" i="1">
                <a:effectLst/>
              </a:rPr>
              <a:t>controller</a:t>
            </a:r>
            <a:r>
              <a:rPr lang="en-US" sz="2400">
                <a:effectLst/>
              </a:rPr>
              <a:t> dan </a:t>
            </a:r>
            <a:r>
              <a:rPr lang="en-US" sz="2400" i="1">
                <a:effectLst/>
              </a:rPr>
              <a:t>physical memory</a:t>
            </a:r>
            <a:r>
              <a:rPr lang="en-US" sz="2400">
                <a:effectLst/>
              </a:rPr>
              <a:t>, serta antara buffer pada kernel dan </a:t>
            </a:r>
            <a:r>
              <a:rPr lang="en-US" sz="2400" i="1">
                <a:effectLst/>
              </a:rPr>
              <a:t>application space data</a:t>
            </a:r>
            <a:r>
              <a:rPr lang="en-US" sz="2400">
                <a:effectLst/>
              </a:rPr>
              <a:t>. Karena besarnya pengaruh </a:t>
            </a:r>
            <a:r>
              <a:rPr lang="en-US" sz="2400" i="1">
                <a:effectLst/>
              </a:rPr>
              <a:t>I/O</a:t>
            </a:r>
            <a:r>
              <a:rPr lang="en-US" sz="2400">
                <a:effectLst/>
              </a:rPr>
              <a:t> pada kinerja komputer inilah bidang pengembangan arsitektur komputer sangat memperhatikan masalah-masalah yang telah disebutkan diatas.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Kinerja </a:t>
            </a:r>
            <a:r>
              <a:rPr lang="en-US" i="1"/>
              <a:t>I/O</a:t>
            </a:r>
            <a:r>
              <a:rPr lang="en-US"/>
              <a:t> </a:t>
            </a:r>
          </a:p>
        </p:txBody>
      </p:sp>
      <p:sp>
        <p:nvSpPr>
          <p:cNvPr id="94211" name="Rectangle 3"/>
          <p:cNvSpPr>
            <a:spLocks noGrp="1" noChangeArrowheads="1"/>
          </p:cNvSpPr>
          <p:nvPr>
            <p:ph type="body" idx="1"/>
          </p:nvPr>
        </p:nvSpPr>
        <p:spPr>
          <a:xfrm>
            <a:off x="457200" y="1371600"/>
            <a:ext cx="8229600" cy="4530725"/>
          </a:xfrm>
        </p:spPr>
        <p:txBody>
          <a:bodyPr/>
          <a:lstStyle/>
          <a:p>
            <a:pPr marL="381000" indent="-381000">
              <a:lnSpc>
                <a:spcPct val="80000"/>
              </a:lnSpc>
              <a:buFont typeface="Wingdings" pitchFamily="2" charset="2"/>
              <a:buNone/>
            </a:pPr>
            <a:r>
              <a:rPr lang="en-US" sz="2400" b="1">
                <a:solidFill>
                  <a:srgbClr val="FFFF00"/>
                </a:solidFill>
              </a:rPr>
              <a:t>Cara Meningkatkan Efisiensi </a:t>
            </a:r>
            <a:r>
              <a:rPr lang="en-US" sz="2400" b="1" i="1">
                <a:solidFill>
                  <a:srgbClr val="FFFF00"/>
                </a:solidFill>
              </a:rPr>
              <a:t>I/O :</a:t>
            </a:r>
          </a:p>
          <a:p>
            <a:pPr marL="381000" indent="-381000">
              <a:lnSpc>
                <a:spcPct val="80000"/>
              </a:lnSpc>
            </a:pPr>
            <a:endParaRPr lang="en-US" sz="2400" b="1">
              <a:solidFill>
                <a:srgbClr val="FFFF00"/>
              </a:solidFill>
            </a:endParaRPr>
          </a:p>
          <a:p>
            <a:pPr marL="800100" lvl="1" indent="-342900">
              <a:lnSpc>
                <a:spcPct val="80000"/>
              </a:lnSpc>
              <a:buFont typeface="Wingdings" pitchFamily="2" charset="2"/>
              <a:buAutoNum type="arabicPeriod"/>
            </a:pPr>
            <a:r>
              <a:rPr lang="en-US" sz="2000">
                <a:effectLst/>
              </a:rPr>
              <a:t>Menurunkan jumlah alih konteks. </a:t>
            </a:r>
          </a:p>
          <a:p>
            <a:pPr marL="800100" lvl="1" indent="-342900">
              <a:lnSpc>
                <a:spcPct val="80000"/>
              </a:lnSpc>
              <a:buFont typeface="Wingdings" pitchFamily="2" charset="2"/>
              <a:buAutoNum type="arabicPeriod"/>
            </a:pPr>
            <a:r>
              <a:rPr lang="en-US" sz="2000">
                <a:effectLst/>
              </a:rPr>
              <a:t>Mengurangi jumlah pengkopian data ke memori ketika sedang dikirimkan antara </a:t>
            </a:r>
            <a:r>
              <a:rPr lang="en-US" sz="2000" i="1">
                <a:effectLst/>
              </a:rPr>
              <a:t>device</a:t>
            </a:r>
            <a:r>
              <a:rPr lang="en-US" sz="2000">
                <a:effectLst/>
              </a:rPr>
              <a:t> dan aplikasi. </a:t>
            </a:r>
          </a:p>
          <a:p>
            <a:pPr marL="800100" lvl="1" indent="-342900">
              <a:lnSpc>
                <a:spcPct val="80000"/>
              </a:lnSpc>
              <a:buFont typeface="Wingdings" pitchFamily="2" charset="2"/>
              <a:buAutoNum type="arabicPeriod"/>
            </a:pPr>
            <a:r>
              <a:rPr lang="en-US" sz="2000">
                <a:effectLst/>
              </a:rPr>
              <a:t>Mengurangi frekuensi interupsi, dengan menggunakan ukuran transfer yang besar, </a:t>
            </a:r>
            <a:r>
              <a:rPr lang="en-US" sz="2000" i="1">
                <a:effectLst/>
              </a:rPr>
              <a:t>smart controller</a:t>
            </a:r>
            <a:r>
              <a:rPr lang="en-US" sz="2000">
                <a:effectLst/>
              </a:rPr>
              <a:t>, dan </a:t>
            </a:r>
            <a:r>
              <a:rPr lang="en-US" sz="2000" i="1">
                <a:effectLst/>
              </a:rPr>
              <a:t>polling</a:t>
            </a:r>
            <a:r>
              <a:rPr lang="en-US" sz="2000">
                <a:effectLst/>
              </a:rPr>
              <a:t>. </a:t>
            </a:r>
          </a:p>
          <a:p>
            <a:pPr marL="800100" lvl="1" indent="-342900">
              <a:lnSpc>
                <a:spcPct val="80000"/>
              </a:lnSpc>
              <a:buFont typeface="Wingdings" pitchFamily="2" charset="2"/>
              <a:buAutoNum type="arabicPeriod"/>
            </a:pPr>
            <a:r>
              <a:rPr lang="en-US" sz="2000">
                <a:effectLst/>
              </a:rPr>
              <a:t>Meningkatkan </a:t>
            </a:r>
            <a:r>
              <a:rPr lang="en-US" sz="2000" i="1">
                <a:effectLst/>
              </a:rPr>
              <a:t>concurrency</a:t>
            </a:r>
            <a:r>
              <a:rPr lang="en-US" sz="2000">
                <a:effectLst/>
              </a:rPr>
              <a:t> dengan </a:t>
            </a:r>
            <a:r>
              <a:rPr lang="en-US" sz="2000" i="1">
                <a:effectLst/>
              </a:rPr>
              <a:t>controller</a:t>
            </a:r>
            <a:r>
              <a:rPr lang="en-US" sz="2000">
                <a:effectLst/>
              </a:rPr>
              <a:t> atau </a:t>
            </a:r>
            <a:r>
              <a:rPr lang="en-US" sz="2000" i="1">
                <a:effectLst/>
              </a:rPr>
              <a:t>channel</a:t>
            </a:r>
            <a:r>
              <a:rPr lang="en-US" sz="2000">
                <a:effectLst/>
              </a:rPr>
              <a:t> yang mendukung DMA. </a:t>
            </a:r>
          </a:p>
          <a:p>
            <a:pPr marL="800100" lvl="1" indent="-342900">
              <a:lnSpc>
                <a:spcPct val="80000"/>
              </a:lnSpc>
              <a:buFont typeface="Wingdings" pitchFamily="2" charset="2"/>
              <a:buAutoNum type="arabicPeriod"/>
            </a:pPr>
            <a:r>
              <a:rPr lang="en-US" sz="2000">
                <a:effectLst/>
              </a:rPr>
              <a:t>Memindahkan kegiatan processing ke perangkat keras, sehingga operasi kepada </a:t>
            </a:r>
            <a:r>
              <a:rPr lang="en-US" sz="2000" i="1">
                <a:effectLst/>
              </a:rPr>
              <a:t>device controller</a:t>
            </a:r>
            <a:r>
              <a:rPr lang="en-US" sz="2000">
                <a:effectLst/>
              </a:rPr>
              <a:t> dapat berlangsung bersamaan dengan CPU. </a:t>
            </a:r>
          </a:p>
          <a:p>
            <a:pPr marL="800100" lvl="1" indent="-342900">
              <a:lnSpc>
                <a:spcPct val="80000"/>
              </a:lnSpc>
              <a:buFont typeface="Wingdings" pitchFamily="2" charset="2"/>
              <a:buAutoNum type="arabicPeriod"/>
            </a:pPr>
            <a:r>
              <a:rPr lang="en-US" sz="2000">
                <a:effectLst/>
              </a:rPr>
              <a:t>Menyeimbangkan antara kinerja CPU, </a:t>
            </a:r>
            <a:r>
              <a:rPr lang="en-US" sz="2000" i="1">
                <a:effectLst/>
              </a:rPr>
              <a:t>memory subsystem, bus</a:t>
            </a:r>
            <a:r>
              <a:rPr lang="en-US" sz="2000">
                <a:effectLst/>
              </a:rPr>
              <a:t>, dan </a:t>
            </a:r>
            <a:r>
              <a:rPr lang="en-US" sz="2000" i="1">
                <a:effectLst/>
              </a:rPr>
              <a:t>I/O</a:t>
            </a:r>
            <a:r>
              <a:rPr lang="en-US" sz="2000">
                <a:effectLst/>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Kinerja </a:t>
            </a:r>
            <a:r>
              <a:rPr lang="en-US" i="1"/>
              <a:t>I/O</a:t>
            </a:r>
            <a:r>
              <a:rPr lang="en-US"/>
              <a:t> </a:t>
            </a:r>
          </a:p>
        </p:txBody>
      </p:sp>
      <p:sp>
        <p:nvSpPr>
          <p:cNvPr id="95235" name="Rectangle 3"/>
          <p:cNvSpPr>
            <a:spLocks noGrp="1" noChangeArrowheads="1"/>
          </p:cNvSpPr>
          <p:nvPr>
            <p:ph type="body" idx="1"/>
          </p:nvPr>
        </p:nvSpPr>
        <p:spPr>
          <a:xfrm>
            <a:off x="457200" y="1371600"/>
            <a:ext cx="8229600" cy="4530725"/>
          </a:xfrm>
        </p:spPr>
        <p:txBody>
          <a:bodyPr/>
          <a:lstStyle/>
          <a:p>
            <a:pPr>
              <a:lnSpc>
                <a:spcPct val="80000"/>
              </a:lnSpc>
              <a:buFont typeface="Wingdings" pitchFamily="2" charset="2"/>
              <a:buNone/>
            </a:pPr>
            <a:r>
              <a:rPr lang="en-US" sz="2400" b="1">
                <a:solidFill>
                  <a:srgbClr val="FFFF00"/>
                </a:solidFill>
              </a:rPr>
              <a:t>Implementasi Fungsi I/O</a:t>
            </a:r>
          </a:p>
          <a:p>
            <a:pPr>
              <a:lnSpc>
                <a:spcPct val="80000"/>
              </a:lnSpc>
            </a:pPr>
            <a:r>
              <a:rPr lang="en-US" sz="2400">
                <a:effectLst/>
              </a:rPr>
              <a:t>Pada dasarnya kita mengimplementasikan algoritma </a:t>
            </a:r>
            <a:r>
              <a:rPr lang="en-US" sz="2400" i="1">
                <a:effectLst/>
              </a:rPr>
              <a:t>I/O</a:t>
            </a:r>
            <a:r>
              <a:rPr lang="en-US" sz="2400">
                <a:effectLst/>
              </a:rPr>
              <a:t> pada level aplikasi. Hal ini dikarenakan kode aplikasi sangat fleksible, dan </a:t>
            </a:r>
            <a:r>
              <a:rPr lang="en-US" sz="2400" i="1">
                <a:effectLst/>
              </a:rPr>
              <a:t>bugs</a:t>
            </a:r>
            <a:r>
              <a:rPr lang="en-US" sz="2400">
                <a:effectLst/>
              </a:rPr>
              <a:t> aplikasi tidak mudah menyebabkan sebuah sistem </a:t>
            </a:r>
            <a:r>
              <a:rPr lang="en-US" sz="2400" i="1">
                <a:effectLst/>
              </a:rPr>
              <a:t>crash</a:t>
            </a:r>
            <a:r>
              <a:rPr lang="en-US" sz="2400">
                <a:effectLst/>
              </a:rPr>
              <a:t>. Lebih lanjut, dengan mengembangkan kode pada level aplikasi, kita akan menghindari kebutuhan untuk </a:t>
            </a:r>
            <a:r>
              <a:rPr lang="en-US" sz="2400" i="1">
                <a:effectLst/>
              </a:rPr>
              <a:t>reboot</a:t>
            </a:r>
            <a:r>
              <a:rPr lang="en-US" sz="2400">
                <a:effectLst/>
              </a:rPr>
              <a:t> atau </a:t>
            </a:r>
            <a:r>
              <a:rPr lang="en-US" sz="2400" i="1">
                <a:effectLst/>
              </a:rPr>
              <a:t>reload device driver</a:t>
            </a:r>
            <a:r>
              <a:rPr lang="en-US" sz="2400">
                <a:effectLst/>
              </a:rPr>
              <a:t> setiap kali kita mengubah kode. </a:t>
            </a:r>
          </a:p>
          <a:p>
            <a:pPr>
              <a:lnSpc>
                <a:spcPct val="80000"/>
              </a:lnSpc>
            </a:pPr>
            <a:r>
              <a:rPr lang="en-US" sz="2400">
                <a:effectLst/>
              </a:rPr>
              <a:t>Implementasi pada level aplikasi juga bisa sangat tidak efisien. Tetapi, karena </a:t>
            </a:r>
            <a:r>
              <a:rPr lang="en-US" sz="2400" i="1">
                <a:effectLst/>
              </a:rPr>
              <a:t>overhead</a:t>
            </a:r>
            <a:r>
              <a:rPr lang="en-US" sz="2400">
                <a:effectLst/>
              </a:rPr>
              <a:t> dari alih konteks dan karena aplikasi tidak bisa mengambil keuntungan dari struktur data kernel internal dan fungsionalitas dari kernel (misalnya, efisiensi dari kernel </a:t>
            </a:r>
            <a:r>
              <a:rPr lang="en-US" sz="2400" i="1">
                <a:effectLst/>
              </a:rPr>
              <a:t>messaging, threading dan locking</a:t>
            </a:r>
            <a:r>
              <a:rPr lang="en-US" sz="2400">
                <a:effectLst/>
              </a:rPr>
              <a:t>.</a:t>
            </a:r>
            <a:r>
              <a:rPr lang="en-US" sz="2400" b="1"/>
              <a:t> </a:t>
            </a:r>
            <a:endParaRPr lang="en-US" sz="2800">
              <a:effectLs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Kinerja </a:t>
            </a:r>
            <a:r>
              <a:rPr lang="en-US" i="1"/>
              <a:t>I/O</a:t>
            </a:r>
            <a:r>
              <a:rPr lang="en-US"/>
              <a:t> </a:t>
            </a:r>
          </a:p>
        </p:txBody>
      </p:sp>
      <p:sp>
        <p:nvSpPr>
          <p:cNvPr id="96259" name="Rectangle 3"/>
          <p:cNvSpPr>
            <a:spLocks noGrp="1" noChangeArrowheads="1"/>
          </p:cNvSpPr>
          <p:nvPr>
            <p:ph type="body" idx="1"/>
          </p:nvPr>
        </p:nvSpPr>
        <p:spPr>
          <a:xfrm>
            <a:off x="457200" y="1371600"/>
            <a:ext cx="8229600" cy="4530725"/>
          </a:xfrm>
        </p:spPr>
        <p:txBody>
          <a:bodyPr/>
          <a:lstStyle/>
          <a:p>
            <a:pPr>
              <a:lnSpc>
                <a:spcPct val="80000"/>
              </a:lnSpc>
              <a:buFont typeface="Wingdings" pitchFamily="2" charset="2"/>
              <a:buNone/>
            </a:pPr>
            <a:r>
              <a:rPr lang="en-US" sz="2400" b="1">
                <a:solidFill>
                  <a:srgbClr val="FFFF00"/>
                </a:solidFill>
              </a:rPr>
              <a:t>Implementasi Fungsi I/O (lanjutan)</a:t>
            </a:r>
          </a:p>
          <a:p>
            <a:pPr>
              <a:lnSpc>
                <a:spcPct val="80000"/>
              </a:lnSpc>
            </a:pPr>
            <a:r>
              <a:rPr lang="en-US" sz="2400">
                <a:effectLst/>
              </a:rPr>
              <a:t>Pada saat algoritma pada level aplikasi telah membuktikan keuntungannya, kita mungkin akan mengimplementasikannya di kernel. Langkah ini bisa meningkatkan kinerja tetapi perkembangannya dari kerja jadi lebih menantang, karena besarnya kernel dari sistem operasi, dan kompleksnya sistem sebuah perangkat lunak. </a:t>
            </a:r>
          </a:p>
          <a:p>
            <a:pPr>
              <a:lnSpc>
                <a:spcPct val="80000"/>
              </a:lnSpc>
            </a:pPr>
            <a:r>
              <a:rPr lang="en-US" sz="2400">
                <a:effectLst/>
              </a:rPr>
              <a:t>Lebih lanjut , kita harus men-</a:t>
            </a:r>
            <a:r>
              <a:rPr lang="en-US" sz="2400" i="1">
                <a:effectLst/>
              </a:rPr>
              <a:t>debug</a:t>
            </a:r>
            <a:r>
              <a:rPr lang="en-US" sz="2400">
                <a:effectLst/>
              </a:rPr>
              <a:t> keseluruhan dari implementasi </a:t>
            </a:r>
            <a:r>
              <a:rPr lang="en-US" sz="2400" i="1">
                <a:effectLst/>
              </a:rPr>
              <a:t>in-kernel</a:t>
            </a:r>
            <a:r>
              <a:rPr lang="en-US" sz="2400">
                <a:effectLst/>
              </a:rPr>
              <a:t> untuk menghindari korupsi sebuah data dan sistem </a:t>
            </a:r>
            <a:r>
              <a:rPr lang="en-US" sz="2400" i="1">
                <a:effectLst/>
              </a:rPr>
              <a:t>crash</a:t>
            </a:r>
            <a:r>
              <a:rPr lang="en-US" sz="2400">
                <a:effectLst/>
              </a:rPr>
              <a:t>.</a:t>
            </a:r>
            <a:r>
              <a:rPr lang="en-US" sz="240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Kinerja </a:t>
            </a:r>
            <a:r>
              <a:rPr lang="en-US" i="1"/>
              <a:t>I/O</a:t>
            </a:r>
            <a:r>
              <a:rPr lang="en-US"/>
              <a:t> </a:t>
            </a:r>
          </a:p>
        </p:txBody>
      </p:sp>
      <p:sp>
        <p:nvSpPr>
          <p:cNvPr id="97283" name="Rectangle 3"/>
          <p:cNvSpPr>
            <a:spLocks noGrp="1" noChangeArrowheads="1"/>
          </p:cNvSpPr>
          <p:nvPr>
            <p:ph type="body" idx="1"/>
          </p:nvPr>
        </p:nvSpPr>
        <p:spPr>
          <a:xfrm>
            <a:off x="457200" y="1371600"/>
            <a:ext cx="8229600" cy="4530725"/>
          </a:xfrm>
        </p:spPr>
        <p:txBody>
          <a:bodyPr/>
          <a:lstStyle/>
          <a:p>
            <a:pPr>
              <a:lnSpc>
                <a:spcPct val="80000"/>
              </a:lnSpc>
              <a:buFont typeface="Wingdings" pitchFamily="2" charset="2"/>
              <a:buNone/>
            </a:pPr>
            <a:r>
              <a:rPr lang="en-US" sz="2400" b="1">
                <a:solidFill>
                  <a:srgbClr val="FFFF00"/>
                </a:solidFill>
              </a:rPr>
              <a:t>Implementasi Fungsi I/O (lanjutan)</a:t>
            </a:r>
          </a:p>
          <a:p>
            <a:pPr>
              <a:lnSpc>
                <a:spcPct val="80000"/>
              </a:lnSpc>
            </a:pPr>
            <a:r>
              <a:rPr lang="en-US" sz="2200">
                <a:effectLst/>
              </a:rPr>
              <a:t>Kita mungkin akan mendapatkan kinerja yang optimal dengan menggunakan implementasi yang special pada perangkat keras, selain dari </a:t>
            </a:r>
            <a:r>
              <a:rPr lang="en-US" sz="2200" i="1">
                <a:effectLst/>
              </a:rPr>
              <a:t>device</a:t>
            </a:r>
            <a:r>
              <a:rPr lang="en-US" sz="2200">
                <a:effectLst/>
              </a:rPr>
              <a:t> atau </a:t>
            </a:r>
            <a:r>
              <a:rPr lang="en-US" sz="2200" i="1">
                <a:effectLst/>
              </a:rPr>
              <a:t>controller</a:t>
            </a:r>
            <a:r>
              <a:rPr lang="en-US" sz="2200">
                <a:effectLst/>
              </a:rPr>
              <a:t>. Kerugian dari implementasi perangkat keras termasuk kesukaran dan biaya yang ditanggung dalam membuat kemajuan yang lebih baik dalam mengurangi </a:t>
            </a:r>
            <a:r>
              <a:rPr lang="en-US" sz="2200" i="1">
                <a:effectLst/>
              </a:rPr>
              <a:t>bugs</a:t>
            </a:r>
            <a:r>
              <a:rPr lang="en-US" sz="2200">
                <a:effectLst/>
              </a:rPr>
              <a:t>, perkembangan waktu yang maju dan fleksibilitas yang meningkat. </a:t>
            </a:r>
          </a:p>
          <a:p>
            <a:pPr>
              <a:lnSpc>
                <a:spcPct val="80000"/>
              </a:lnSpc>
            </a:pPr>
            <a:r>
              <a:rPr lang="en-US" sz="2200">
                <a:effectLst/>
              </a:rPr>
              <a:t>Contohnya, RAID </a:t>
            </a:r>
            <a:r>
              <a:rPr lang="en-US" sz="2200" i="1">
                <a:effectLst/>
              </a:rPr>
              <a:t>controller</a:t>
            </a:r>
            <a:r>
              <a:rPr lang="en-US" sz="2200">
                <a:effectLst/>
              </a:rPr>
              <a:t> pada perangkat keras mungkin tidak akan menyediakan sebuah efek pada kernel untuk mempengaruhi urutan atau lokasi dari individual </a:t>
            </a:r>
            <a:r>
              <a:rPr lang="en-US" sz="2200" i="1">
                <a:effectLst/>
              </a:rPr>
              <a:t>block reads</a:t>
            </a:r>
            <a:r>
              <a:rPr lang="en-US" sz="2200">
                <a:effectLst/>
              </a:rPr>
              <a:t> dan </a:t>
            </a:r>
            <a:r>
              <a:rPr lang="en-US" sz="2200" i="1">
                <a:effectLst/>
              </a:rPr>
              <a:t>write</a:t>
            </a:r>
            <a:r>
              <a:rPr lang="en-US" sz="2200">
                <a:effectLst/>
              </a:rPr>
              <a:t>, meski pun kernel tersebut mempunyai informasi yang spesial mengenai </a:t>
            </a:r>
            <a:r>
              <a:rPr lang="en-US" sz="2200" i="1">
                <a:effectLst/>
              </a:rPr>
              <a:t>workload</a:t>
            </a:r>
            <a:r>
              <a:rPr lang="en-US" sz="2200">
                <a:effectLst/>
              </a:rPr>
              <a:t> yang dapat mengaktifkan kernel untuk meningkatkan kinerja dari </a:t>
            </a:r>
            <a:r>
              <a:rPr lang="en-US" sz="2200" i="1">
                <a:effectLst/>
              </a:rPr>
              <a:t>I/O</a:t>
            </a:r>
            <a:r>
              <a:rPr lang="en-US" sz="2200">
                <a:effectLst/>
              </a:rPr>
              <a:t>.</a:t>
            </a:r>
            <a:r>
              <a:rPr lang="en-US" sz="200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STRUKTUR DISK</a:t>
            </a:r>
          </a:p>
        </p:txBody>
      </p:sp>
      <p:sp>
        <p:nvSpPr>
          <p:cNvPr id="98307" name="Rectangle 3"/>
          <p:cNvSpPr>
            <a:spLocks noGrp="1" noChangeArrowheads="1"/>
          </p:cNvSpPr>
          <p:nvPr>
            <p:ph type="body" idx="1"/>
          </p:nvPr>
        </p:nvSpPr>
        <p:spPr/>
        <p:txBody>
          <a:bodyPr/>
          <a:lstStyle/>
          <a:p>
            <a:pPr>
              <a:lnSpc>
                <a:spcPct val="80000"/>
              </a:lnSpc>
            </a:pPr>
            <a:r>
              <a:rPr lang="en-US" sz="2000">
                <a:effectLst/>
              </a:rPr>
              <a:t>Disk menyediakan penyimpanan sekunder bagi sistem komputer modern. </a:t>
            </a:r>
            <a:r>
              <a:rPr lang="en-US" sz="2000" i="1">
                <a:effectLst/>
              </a:rPr>
              <a:t>Magnetic tape</a:t>
            </a:r>
            <a:r>
              <a:rPr lang="en-US" sz="2000">
                <a:effectLst/>
              </a:rPr>
              <a:t> sebelumnya digunakan sebagai media penyimpanan sekunder, tetapi waktu aksesnya lebih lambat dari disk. Oleh karena itu, sekarang </a:t>
            </a:r>
            <a:r>
              <a:rPr lang="en-US" sz="2000" i="1">
                <a:effectLst/>
              </a:rPr>
              <a:t>tape</a:t>
            </a:r>
            <a:r>
              <a:rPr lang="en-US" sz="2000">
                <a:effectLst/>
              </a:rPr>
              <a:t> digunakan terutama untuk </a:t>
            </a:r>
            <a:r>
              <a:rPr lang="en-US" sz="2000" i="1">
                <a:effectLst/>
              </a:rPr>
              <a:t>backup</a:t>
            </a:r>
            <a:r>
              <a:rPr lang="en-US" sz="2000">
                <a:effectLst/>
              </a:rPr>
              <a:t>, untuk penyimpanan informasi yang tidak sering, sebagai media untuk mentransfer infromasi dari satu sistem ke sistem yang lain, dan untuk menyimpan sejumlah data yang terlalu besar untuk sistem disk.</a:t>
            </a:r>
            <a:endParaRPr lang="en-US" sz="2000" i="1">
              <a:effectLst/>
            </a:endParaRPr>
          </a:p>
          <a:p>
            <a:pPr>
              <a:lnSpc>
                <a:spcPct val="80000"/>
              </a:lnSpc>
            </a:pPr>
            <a:r>
              <a:rPr lang="en-US" sz="2000" i="1">
                <a:effectLst/>
              </a:rPr>
              <a:t>Disk drive</a:t>
            </a:r>
            <a:r>
              <a:rPr lang="en-US" sz="2000">
                <a:effectLst/>
              </a:rPr>
              <a:t> modern dialamatkan sebagai suatu array satu dimensi yang besar dari blok lojik, dimana blok lojik merupakan unit terkecil dari transfer. Ukuran dari blok lojik biasanya adalah 512 </a:t>
            </a:r>
            <a:r>
              <a:rPr lang="en-US" sz="2000" i="1">
                <a:effectLst/>
              </a:rPr>
              <a:t>bytes</a:t>
            </a:r>
            <a:r>
              <a:rPr lang="en-US" sz="2000">
                <a:effectLst/>
              </a:rPr>
              <a:t>, walau pun sejumlah disk dapat diformat di level rendah (</a:t>
            </a:r>
            <a:r>
              <a:rPr lang="en-US" sz="2000" i="1">
                <a:effectLst/>
              </a:rPr>
              <a:t>low level formatted</a:t>
            </a:r>
            <a:r>
              <a:rPr lang="en-US" sz="2000">
                <a:effectLst/>
              </a:rPr>
              <a:t>) untuk memilih sebuah ukuran blok lojik yang berbeda, misalnya 1024 </a:t>
            </a:r>
            <a:r>
              <a:rPr lang="en-US" sz="2000" i="1">
                <a:effectLst/>
              </a:rPr>
              <a:t>bytes</a:t>
            </a:r>
            <a:r>
              <a:rPr lang="en-US" sz="2000">
                <a:effectLst/>
              </a:rPr>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STRUKTUR DISK</a:t>
            </a:r>
          </a:p>
        </p:txBody>
      </p:sp>
      <p:sp>
        <p:nvSpPr>
          <p:cNvPr id="99331" name="Rectangle 3"/>
          <p:cNvSpPr>
            <a:spLocks noGrp="1" noChangeArrowheads="1"/>
          </p:cNvSpPr>
          <p:nvPr>
            <p:ph type="body" idx="1"/>
          </p:nvPr>
        </p:nvSpPr>
        <p:spPr/>
        <p:txBody>
          <a:bodyPr/>
          <a:lstStyle/>
          <a:p>
            <a:pPr>
              <a:lnSpc>
                <a:spcPct val="80000"/>
              </a:lnSpc>
            </a:pPr>
            <a:r>
              <a:rPr lang="en-US" sz="2000">
                <a:effectLst/>
              </a:rPr>
              <a:t>Array satu dimensi dari blok lojik dipetakan ke bagian dari disk secara sekuensial. Sektor 0 adalah sektor pertama dari trek pertama di silinder paling luar (outermost cylinder). Pemetaan kemudian memproses secara berurutan trek tersebut, kemudian melalui trek selanjutnya di silinder tersebut, dan kemudian sisa silinder dari yang paling luar sampai yang paling dalam.</a:t>
            </a:r>
          </a:p>
          <a:p>
            <a:pPr>
              <a:lnSpc>
                <a:spcPct val="80000"/>
              </a:lnSpc>
            </a:pPr>
            <a:r>
              <a:rPr lang="en-US" sz="2000">
                <a:effectLst/>
              </a:rPr>
              <a:t>Dengan menggunakan pemetaan, kita dapat minimal dalam teori mengubah sebuah nomor blok logikal ke sebuah alamat disk yang bergaya lama (old-style disk address) yang terdiri atas sebuah nomor silinder, sebuah nomor trek di silinder tersebut, dan sebuah nomor sektor di trek tersebut. </a:t>
            </a:r>
            <a:endParaRPr 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PERANGKAT KERAS I/O</a:t>
            </a:r>
          </a:p>
        </p:txBody>
      </p:sp>
      <p:sp>
        <p:nvSpPr>
          <p:cNvPr id="37891" name="Rectangle 3"/>
          <p:cNvSpPr>
            <a:spLocks noGrp="1" noChangeArrowheads="1"/>
          </p:cNvSpPr>
          <p:nvPr>
            <p:ph type="body" idx="1"/>
          </p:nvPr>
        </p:nvSpPr>
        <p:spPr/>
        <p:txBody>
          <a:bodyPr/>
          <a:lstStyle/>
          <a:p>
            <a:pPr>
              <a:lnSpc>
                <a:spcPct val="90000"/>
              </a:lnSpc>
              <a:buFont typeface="Wingdings" pitchFamily="2" charset="2"/>
              <a:buNone/>
            </a:pPr>
            <a:r>
              <a:rPr lang="en-US" sz="2400">
                <a:solidFill>
                  <a:srgbClr val="FFFF00"/>
                </a:solidFill>
                <a:effectLst/>
                <a:latin typeface="Arial" charset="0"/>
              </a:rPr>
              <a:t>Penyebab Interupsi</a:t>
            </a:r>
          </a:p>
          <a:p>
            <a:pPr>
              <a:lnSpc>
                <a:spcPct val="90000"/>
              </a:lnSpc>
            </a:pPr>
            <a:r>
              <a:rPr lang="en-US" sz="2400">
                <a:effectLst/>
                <a:latin typeface="Arial" charset="0"/>
              </a:rPr>
              <a:t>Interupsi dapat disebabkan berbagai hal, antara lain </a:t>
            </a:r>
            <a:r>
              <a:rPr lang="en-US" sz="2400" i="1">
                <a:effectLst/>
                <a:latin typeface="Arial" charset="0"/>
              </a:rPr>
              <a:t>exception, page fault</a:t>
            </a:r>
            <a:r>
              <a:rPr lang="en-US" sz="2400">
                <a:effectLst/>
                <a:latin typeface="Arial" charset="0"/>
              </a:rPr>
              <a:t>, interupsi yang dikirimkan oleh </a:t>
            </a:r>
            <a:r>
              <a:rPr lang="en-US" sz="2400" i="1">
                <a:effectLst/>
                <a:latin typeface="Arial" charset="0"/>
              </a:rPr>
              <a:t>device controllers</a:t>
            </a:r>
            <a:r>
              <a:rPr lang="en-US" sz="2400">
                <a:effectLst/>
                <a:latin typeface="Arial" charset="0"/>
              </a:rPr>
              <a:t>, dan </a:t>
            </a:r>
            <a:r>
              <a:rPr lang="en-US" sz="2400" i="1">
                <a:effectLst/>
                <a:latin typeface="Arial" charset="0"/>
              </a:rPr>
              <a:t>system call Exception</a:t>
            </a:r>
            <a:r>
              <a:rPr lang="en-US" sz="2400">
                <a:effectLst/>
                <a:latin typeface="Arial" charset="0"/>
              </a:rPr>
              <a:t> adalah suatu kondisi dimana terjadi sesuatu/ dari sebuah operasi didapat hasil tertentu yang dianggap khusus sehingga harus mendapat perhatian lebih, contoh nya pembagian dengan 0 (nol), pengaksesan alamat memori yang </a:t>
            </a:r>
            <a:r>
              <a:rPr lang="en-US" sz="2400" i="1">
                <a:effectLst/>
                <a:latin typeface="Arial" charset="0"/>
              </a:rPr>
              <a:t>restricted</a:t>
            </a:r>
            <a:r>
              <a:rPr lang="en-US" sz="2400">
                <a:effectLst/>
                <a:latin typeface="Arial" charset="0"/>
              </a:rPr>
              <a:t> atau bahkan tidak valid, dan lain-lain. </a:t>
            </a:r>
          </a:p>
          <a:p>
            <a:pPr>
              <a:lnSpc>
                <a:spcPct val="90000"/>
              </a:lnSpc>
            </a:pPr>
            <a:r>
              <a:rPr lang="en-US" sz="2400" i="1">
                <a:effectLst/>
                <a:latin typeface="Arial" charset="0"/>
              </a:rPr>
              <a:t>System call</a:t>
            </a:r>
            <a:r>
              <a:rPr lang="en-US" sz="2400">
                <a:effectLst/>
                <a:latin typeface="Arial" charset="0"/>
              </a:rPr>
              <a:t> adalah sebuah fungsi pada aplikasi (perangkat lunak) yang dapat mengeksekusikan instruksi khusus berupa </a:t>
            </a:r>
            <a:r>
              <a:rPr lang="en-US" sz="2400" i="1">
                <a:effectLst/>
                <a:latin typeface="Arial" charset="0"/>
              </a:rPr>
              <a:t>software interrupt</a:t>
            </a:r>
            <a:r>
              <a:rPr lang="en-US" sz="2400">
                <a:effectLst/>
                <a:latin typeface="Arial" charset="0"/>
              </a:rPr>
              <a:t> atau </a:t>
            </a:r>
            <a:r>
              <a:rPr lang="en-US" sz="2400" i="1">
                <a:effectLst/>
                <a:latin typeface="Arial" charset="0"/>
              </a:rPr>
              <a:t>trap</a:t>
            </a:r>
            <a:r>
              <a:rPr lang="en-US" sz="2400">
                <a:effectLst/>
                <a:latin typeface="Arial" charset="0"/>
              </a:rPr>
              <a:t>. </a:t>
            </a:r>
          </a:p>
          <a:p>
            <a:pPr>
              <a:lnSpc>
                <a:spcPct val="90000"/>
              </a:lnSpc>
            </a:pPr>
            <a:endParaRPr lang="en-US" sz="2400">
              <a:effectLst/>
              <a:latin typeface="Arial"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STRUKTUR DISK</a:t>
            </a:r>
          </a:p>
        </p:txBody>
      </p:sp>
      <p:sp>
        <p:nvSpPr>
          <p:cNvPr id="100355" name="Rectangle 3"/>
          <p:cNvSpPr>
            <a:spLocks noGrp="1" noChangeArrowheads="1"/>
          </p:cNvSpPr>
          <p:nvPr>
            <p:ph type="body" idx="1"/>
          </p:nvPr>
        </p:nvSpPr>
        <p:spPr>
          <a:xfrm>
            <a:off x="457200" y="1295400"/>
            <a:ext cx="8229600" cy="5181600"/>
          </a:xfrm>
        </p:spPr>
        <p:txBody>
          <a:bodyPr/>
          <a:lstStyle/>
          <a:p>
            <a:pPr>
              <a:lnSpc>
                <a:spcPct val="80000"/>
              </a:lnSpc>
            </a:pPr>
            <a:r>
              <a:rPr lang="en-US" sz="2000">
                <a:effectLst/>
              </a:rPr>
              <a:t>Dalam prakteknya, adalah sulit untuk melakukan translasi ini, dengan 2 alasan. Pertama, kebanyakan disk memiliki sejumlah sektor yang rusak, tetapi pemetaan menyembunyikan hal ini dengan mensubstitusikan dengan sektor yang dibutuhkan dari mana-mana di dalam disk. Kedua, jumlah dari sektor per trek tidaklah konstan. </a:t>
            </a:r>
          </a:p>
          <a:p>
            <a:pPr>
              <a:lnSpc>
                <a:spcPct val="80000"/>
              </a:lnSpc>
            </a:pPr>
            <a:r>
              <a:rPr lang="en-US" sz="2000">
                <a:effectLst/>
              </a:rPr>
              <a:t>Semakin jauh sebuah trek dari tengah disk, semakin besar panjangnya, dan juga semakin banyak sektor yang dipunyainya. Oleh karena itu, disk modern diatur menjadi zona-zona silinder. Nomor sektor per trek adalah konstan dalam sebuah zona. Tetapi seiring kita berpindah dari zona dalam ke zona luar, nomor sektor per trek bertambah. Trek di zona paling luar tipikalnya mempunyai 40 persen sektor lebih banyak daripada trek di zona paling dalam.</a:t>
            </a:r>
          </a:p>
          <a:p>
            <a:pPr>
              <a:lnSpc>
                <a:spcPct val="80000"/>
              </a:lnSpc>
            </a:pPr>
            <a:r>
              <a:rPr lang="en-US" sz="2000">
                <a:effectLst/>
              </a:rPr>
              <a:t>Nomor sektor per trek telah meningkat seiring dengan peningkatan teknologi disk, dan adalah lazim untuk mempunyai lebih dari 100 sektor per trek di zona yang lebih luar dari disk. Dengan analogi yang sama, nomor silinder per disk telah meningkat, dan sejumlah ribuan silinder adalah tak biasa.</a:t>
            </a:r>
            <a:r>
              <a:rPr lang="en-US" sz="200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t>Penjadualan Disk </a:t>
            </a:r>
          </a:p>
        </p:txBody>
      </p:sp>
      <p:sp>
        <p:nvSpPr>
          <p:cNvPr id="101379" name="Rectangle 3"/>
          <p:cNvSpPr>
            <a:spLocks noGrp="1" noChangeArrowheads="1"/>
          </p:cNvSpPr>
          <p:nvPr>
            <p:ph type="body" idx="1"/>
          </p:nvPr>
        </p:nvSpPr>
        <p:spPr>
          <a:xfrm>
            <a:off x="457200" y="1295400"/>
            <a:ext cx="8229600" cy="5181600"/>
          </a:xfrm>
        </p:spPr>
        <p:txBody>
          <a:bodyPr/>
          <a:lstStyle/>
          <a:p>
            <a:pPr>
              <a:lnSpc>
                <a:spcPct val="80000"/>
              </a:lnSpc>
            </a:pPr>
            <a:r>
              <a:rPr lang="en-US" sz="2000">
                <a:effectLst/>
              </a:rPr>
              <a:t>Salah satu tanggung jawab sistem operasi adalah menggunakan </a:t>
            </a:r>
            <a:r>
              <a:rPr lang="en-US" sz="2000" i="1">
                <a:effectLst/>
              </a:rPr>
              <a:t>hardware</a:t>
            </a:r>
            <a:r>
              <a:rPr lang="en-US" sz="2000">
                <a:effectLst/>
              </a:rPr>
              <a:t> dengan efisien. Khusus untuk </a:t>
            </a:r>
            <a:r>
              <a:rPr lang="en-US" sz="2000" i="1">
                <a:effectLst/>
              </a:rPr>
              <a:t>disk drives</a:t>
            </a:r>
            <a:r>
              <a:rPr lang="en-US" sz="2000">
                <a:effectLst/>
              </a:rPr>
              <a:t>, efisiensi yang dimaksudkan di sini adalah dalam hal waktu akses yang cepat dan aspek </a:t>
            </a:r>
            <a:r>
              <a:rPr lang="en-US" sz="2000" i="1">
                <a:effectLst/>
              </a:rPr>
              <a:t>bandwidth disk</a:t>
            </a:r>
            <a:r>
              <a:rPr lang="en-US" sz="2000">
                <a:effectLst/>
              </a:rPr>
              <a:t>. Waktu akses memiliki dua komponen utama yaitu waktu pencarian dan waktu rotasi disk. </a:t>
            </a:r>
          </a:p>
          <a:p>
            <a:pPr>
              <a:lnSpc>
                <a:spcPct val="80000"/>
              </a:lnSpc>
            </a:pPr>
            <a:r>
              <a:rPr lang="en-US" sz="2000">
                <a:effectLst/>
              </a:rPr>
              <a:t>Waktu pencarian adalah waktu yang dibutuhkan </a:t>
            </a:r>
            <a:r>
              <a:rPr lang="en-US" sz="2000" i="1">
                <a:effectLst/>
              </a:rPr>
              <a:t>disk arm</a:t>
            </a:r>
            <a:r>
              <a:rPr lang="en-US" sz="2000">
                <a:effectLst/>
              </a:rPr>
              <a:t> untuk menggerakkan </a:t>
            </a:r>
            <a:r>
              <a:rPr lang="en-US" sz="2000" i="1">
                <a:effectLst/>
              </a:rPr>
              <a:t>head</a:t>
            </a:r>
            <a:r>
              <a:rPr lang="en-US" sz="2000">
                <a:effectLst/>
              </a:rPr>
              <a:t> ke bagian silinder </a:t>
            </a:r>
            <a:r>
              <a:rPr lang="en-US" sz="2000" i="1">
                <a:effectLst/>
              </a:rPr>
              <a:t>disk</a:t>
            </a:r>
            <a:r>
              <a:rPr lang="en-US" sz="2000">
                <a:effectLst/>
              </a:rPr>
              <a:t> yang mengandung sektor yang diinginkan. Waktu rotasi </a:t>
            </a:r>
            <a:r>
              <a:rPr lang="en-US" sz="2000" i="1">
                <a:effectLst/>
              </a:rPr>
              <a:t>disk</a:t>
            </a:r>
            <a:r>
              <a:rPr lang="en-US" sz="2000">
                <a:effectLst/>
              </a:rPr>
              <a:t> adalah waktu tambahan yang dibutuhkan untuk menunggu rotasi atau perputaran </a:t>
            </a:r>
            <a:r>
              <a:rPr lang="en-US" sz="2000" i="1">
                <a:effectLst/>
              </a:rPr>
              <a:t>disk</a:t>
            </a:r>
            <a:r>
              <a:rPr lang="en-US" sz="2000">
                <a:effectLst/>
              </a:rPr>
              <a:t>, sehingga sektor yang diinginkan dapat dibaca oleh </a:t>
            </a:r>
            <a:r>
              <a:rPr lang="en-US" sz="2000" i="1">
                <a:effectLst/>
              </a:rPr>
              <a:t>head</a:t>
            </a:r>
            <a:r>
              <a:rPr lang="en-US" sz="2000">
                <a:effectLst/>
              </a:rPr>
              <a:t>. </a:t>
            </a:r>
          </a:p>
          <a:p>
            <a:pPr>
              <a:lnSpc>
                <a:spcPct val="80000"/>
              </a:lnSpc>
            </a:pPr>
            <a:r>
              <a:rPr lang="en-US" sz="2000">
                <a:effectLst/>
              </a:rPr>
              <a:t>Pengertian </a:t>
            </a:r>
            <a:r>
              <a:rPr lang="en-US" sz="2000" i="1">
                <a:effectLst/>
              </a:rPr>
              <a:t>Bandwidth</a:t>
            </a:r>
            <a:r>
              <a:rPr lang="en-US" sz="2000">
                <a:effectLst/>
              </a:rPr>
              <a:t> adalah total jumlah </a:t>
            </a:r>
            <a:r>
              <a:rPr lang="en-US" sz="2000" i="1">
                <a:effectLst/>
              </a:rPr>
              <a:t>bytes</a:t>
            </a:r>
            <a:r>
              <a:rPr lang="en-US" sz="2000">
                <a:effectLst/>
              </a:rPr>
              <a:t> yang ditransfer dibagi dengan total waktu antara permintaan pertama sampai seluruh bytes selesai ditransfer. Untuk meningkatkan kecepatan akses dan bandwidth, kita dapat melakukan penjadualan pelayanan atas permintaan </a:t>
            </a:r>
            <a:r>
              <a:rPr lang="en-US" sz="2000" i="1">
                <a:effectLst/>
              </a:rPr>
              <a:t>I/O</a:t>
            </a:r>
            <a:r>
              <a:rPr lang="en-US" sz="2000">
                <a:effectLst/>
              </a:rPr>
              <a:t> dengan urutan yang tepat.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Penjadualan Disk </a:t>
            </a:r>
          </a:p>
        </p:txBody>
      </p:sp>
      <p:sp>
        <p:nvSpPr>
          <p:cNvPr id="103427" name="Rectangle 3"/>
          <p:cNvSpPr>
            <a:spLocks noGrp="1" noChangeArrowheads="1"/>
          </p:cNvSpPr>
          <p:nvPr>
            <p:ph type="body" idx="1"/>
          </p:nvPr>
        </p:nvSpPr>
        <p:spPr>
          <a:xfrm>
            <a:off x="457200" y="1295400"/>
            <a:ext cx="8229600" cy="5181600"/>
          </a:xfrm>
        </p:spPr>
        <p:txBody>
          <a:bodyPr/>
          <a:lstStyle/>
          <a:p>
            <a:pPr>
              <a:lnSpc>
                <a:spcPct val="80000"/>
              </a:lnSpc>
            </a:pPr>
            <a:r>
              <a:rPr lang="en-US" sz="2000">
                <a:effectLst/>
              </a:rPr>
              <a:t>Sebagaimana kita ketahui, jika suatu proses membutuhkan pelayanan </a:t>
            </a:r>
            <a:r>
              <a:rPr lang="en-US" sz="2000" i="1">
                <a:effectLst/>
              </a:rPr>
              <a:t>I/O</a:t>
            </a:r>
            <a:r>
              <a:rPr lang="en-US" sz="2000">
                <a:effectLst/>
              </a:rPr>
              <a:t> dari atau menuju </a:t>
            </a:r>
            <a:r>
              <a:rPr lang="en-US" sz="2000" i="1">
                <a:effectLst/>
              </a:rPr>
              <a:t>disk</a:t>
            </a:r>
            <a:r>
              <a:rPr lang="en-US" sz="2000">
                <a:effectLst/>
              </a:rPr>
              <a:t>, maka proses tersebut akan melakukan </a:t>
            </a:r>
            <a:r>
              <a:rPr lang="en-US" sz="2000" i="1">
                <a:effectLst/>
              </a:rPr>
              <a:t>system call</a:t>
            </a:r>
            <a:r>
              <a:rPr lang="en-US" sz="2000">
                <a:effectLst/>
              </a:rPr>
              <a:t> ke sistem operasi. Permintaan tersebut membawa informasi-informasi antara lain: </a:t>
            </a:r>
          </a:p>
          <a:p>
            <a:pPr marL="1181100" lvl="2" indent="-266700">
              <a:lnSpc>
                <a:spcPct val="80000"/>
              </a:lnSpc>
              <a:buFont typeface="Wingdings" pitchFamily="2" charset="2"/>
              <a:buAutoNum type="arabicPeriod"/>
            </a:pPr>
            <a:r>
              <a:rPr lang="en-US" sz="2000">
                <a:effectLst/>
              </a:rPr>
              <a:t>Apakah operasi </a:t>
            </a:r>
            <a:r>
              <a:rPr lang="en-US" sz="2000" i="1">
                <a:effectLst/>
              </a:rPr>
              <a:t>input</a:t>
            </a:r>
            <a:r>
              <a:rPr lang="en-US" sz="2000">
                <a:effectLst/>
              </a:rPr>
              <a:t> atau </a:t>
            </a:r>
            <a:r>
              <a:rPr lang="en-US" sz="2000" i="1">
                <a:effectLst/>
              </a:rPr>
              <a:t>output</a:t>
            </a:r>
            <a:r>
              <a:rPr lang="en-US" sz="2000">
                <a:effectLst/>
              </a:rPr>
              <a:t>. </a:t>
            </a:r>
          </a:p>
          <a:p>
            <a:pPr marL="1181100" lvl="2" indent="-266700">
              <a:lnSpc>
                <a:spcPct val="80000"/>
              </a:lnSpc>
              <a:buFont typeface="Wingdings" pitchFamily="2" charset="2"/>
              <a:buAutoNum type="arabicPeriod"/>
            </a:pPr>
            <a:r>
              <a:rPr lang="en-US" sz="2000">
                <a:effectLst/>
              </a:rPr>
              <a:t>Alamat </a:t>
            </a:r>
            <a:r>
              <a:rPr lang="en-US" sz="2000" i="1">
                <a:effectLst/>
              </a:rPr>
              <a:t>disk</a:t>
            </a:r>
            <a:r>
              <a:rPr lang="en-US" sz="2000">
                <a:effectLst/>
              </a:rPr>
              <a:t> untuk proses tersebut. </a:t>
            </a:r>
          </a:p>
          <a:p>
            <a:pPr marL="1181100" lvl="2" indent="-266700">
              <a:lnSpc>
                <a:spcPct val="80000"/>
              </a:lnSpc>
              <a:buFont typeface="Wingdings" pitchFamily="2" charset="2"/>
              <a:buAutoNum type="arabicPeriod"/>
            </a:pPr>
            <a:r>
              <a:rPr lang="en-US" sz="2000">
                <a:effectLst/>
              </a:rPr>
              <a:t>Alamat memori untuk proses tersebut </a:t>
            </a:r>
          </a:p>
          <a:p>
            <a:pPr marL="1181100" lvl="2" indent="-266700">
              <a:lnSpc>
                <a:spcPct val="80000"/>
              </a:lnSpc>
              <a:buFont typeface="Wingdings" pitchFamily="2" charset="2"/>
              <a:buAutoNum type="arabicPeriod"/>
            </a:pPr>
            <a:r>
              <a:rPr lang="en-US" sz="2000">
                <a:effectLst/>
              </a:rPr>
              <a:t>Jumlah </a:t>
            </a:r>
            <a:r>
              <a:rPr lang="en-US" sz="2000" i="1">
                <a:effectLst/>
              </a:rPr>
              <a:t>bytes</a:t>
            </a:r>
            <a:r>
              <a:rPr lang="en-US" sz="2000">
                <a:effectLst/>
              </a:rPr>
              <a:t> yang akan ditransfer </a:t>
            </a:r>
          </a:p>
          <a:p>
            <a:pPr>
              <a:lnSpc>
                <a:spcPct val="80000"/>
              </a:lnSpc>
            </a:pPr>
            <a:r>
              <a:rPr lang="en-US" sz="2000">
                <a:effectLst/>
              </a:rPr>
              <a:t>Jika </a:t>
            </a:r>
            <a:r>
              <a:rPr lang="en-US" sz="2000" i="1">
                <a:effectLst/>
              </a:rPr>
              <a:t>disk drive</a:t>
            </a:r>
            <a:r>
              <a:rPr lang="en-US" sz="2000">
                <a:effectLst/>
              </a:rPr>
              <a:t> beserta </a:t>
            </a:r>
            <a:r>
              <a:rPr lang="en-US" sz="2000" i="1">
                <a:effectLst/>
              </a:rPr>
              <a:t>controller</a:t>
            </a:r>
            <a:r>
              <a:rPr lang="en-US" sz="2000">
                <a:effectLst/>
              </a:rPr>
              <a:t> tersedia untuk proses tersebut, maka proses akan dapat dilayani dengan segera. Jika ternyata </a:t>
            </a:r>
            <a:r>
              <a:rPr lang="en-US" sz="2000" i="1">
                <a:effectLst/>
              </a:rPr>
              <a:t>disk drive</a:t>
            </a:r>
            <a:r>
              <a:rPr lang="en-US" sz="2000">
                <a:effectLst/>
              </a:rPr>
              <a:t> dan </a:t>
            </a:r>
            <a:r>
              <a:rPr lang="en-US" sz="2000" i="1">
                <a:effectLst/>
              </a:rPr>
              <a:t>controller</a:t>
            </a:r>
            <a:r>
              <a:rPr lang="en-US" sz="2000">
                <a:effectLst/>
              </a:rPr>
              <a:t> tidak tersedia atau sedang sibuk melayani proses lain, maka semua permintaan yang memerlukan pelayanan </a:t>
            </a:r>
            <a:r>
              <a:rPr lang="en-US" sz="2000" i="1">
                <a:effectLst/>
              </a:rPr>
              <a:t>disk</a:t>
            </a:r>
            <a:r>
              <a:rPr lang="en-US" sz="2000">
                <a:effectLst/>
              </a:rPr>
              <a:t> tersebut akan diletakkan pada suatu antrian penundaan permintaan untuk </a:t>
            </a:r>
            <a:r>
              <a:rPr lang="en-US" sz="2000" i="1">
                <a:effectLst/>
              </a:rPr>
              <a:t>disk</a:t>
            </a:r>
            <a:r>
              <a:rPr lang="en-US" sz="2000">
                <a:effectLst/>
              </a:rPr>
              <a:t> tersebut. Dengan demikian, jika suatu permintaan telah dilayani, maka sistem operasi memilih permintaan tertunda dari antrian yang selanjutnya akan dilayani.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Penjadualan Disk </a:t>
            </a:r>
          </a:p>
        </p:txBody>
      </p:sp>
      <p:sp>
        <p:nvSpPr>
          <p:cNvPr id="104451" name="Rectangle 3"/>
          <p:cNvSpPr>
            <a:spLocks noGrp="1" noChangeArrowheads="1"/>
          </p:cNvSpPr>
          <p:nvPr>
            <p:ph type="body" idx="1"/>
          </p:nvPr>
        </p:nvSpPr>
        <p:spPr>
          <a:xfrm>
            <a:off x="533400" y="1519238"/>
            <a:ext cx="8153400" cy="5181600"/>
          </a:xfrm>
        </p:spPr>
        <p:txBody>
          <a:bodyPr/>
          <a:lstStyle/>
          <a:p>
            <a:pPr>
              <a:lnSpc>
                <a:spcPct val="80000"/>
              </a:lnSpc>
              <a:buFont typeface="Wingdings" pitchFamily="2" charset="2"/>
              <a:buNone/>
            </a:pPr>
            <a:r>
              <a:rPr lang="en-US" sz="2400" b="1">
                <a:solidFill>
                  <a:srgbClr val="FFFF00"/>
                </a:solidFill>
                <a:effectLst/>
              </a:rPr>
              <a:t>Penjadualan FCFS</a:t>
            </a:r>
          </a:p>
          <a:p>
            <a:pPr>
              <a:lnSpc>
                <a:spcPct val="80000"/>
              </a:lnSpc>
              <a:buFont typeface="Wingdings" pitchFamily="2" charset="2"/>
              <a:buNone/>
            </a:pPr>
            <a:endParaRPr lang="en-US" sz="2400">
              <a:effectLst/>
            </a:endParaRPr>
          </a:p>
          <a:p>
            <a:pPr>
              <a:lnSpc>
                <a:spcPct val="80000"/>
              </a:lnSpc>
            </a:pPr>
            <a:r>
              <a:rPr lang="en-US" sz="2000">
                <a:effectLst/>
              </a:rPr>
              <a:t>Bentuk paling sederhana dalam penjadualan </a:t>
            </a:r>
            <a:r>
              <a:rPr lang="en-US" sz="2000" i="1">
                <a:effectLst/>
              </a:rPr>
              <a:t>disk</a:t>
            </a:r>
            <a:r>
              <a:rPr lang="en-US" sz="2000">
                <a:effectLst/>
              </a:rPr>
              <a:t> adalah dengan sistem antrian (queue) atau </a:t>
            </a:r>
            <a:r>
              <a:rPr lang="en-US" sz="2000" i="1">
                <a:effectLst/>
              </a:rPr>
              <a:t>First Come First Served</a:t>
            </a:r>
            <a:r>
              <a:rPr lang="en-US" sz="2000">
                <a:effectLst/>
              </a:rPr>
              <a:t> (FCFS). Algoritma ini secara intrinsik bersifat adil, tetapi secara umum algoritma ini pada kenyataannya tidak memberikan pelayanan yang paling cepat. Sebagai contoh, antrian permintaan pelayanan </a:t>
            </a:r>
            <a:r>
              <a:rPr lang="en-US" sz="2000" i="1">
                <a:effectLst/>
              </a:rPr>
              <a:t>disk</a:t>
            </a:r>
            <a:r>
              <a:rPr lang="en-US" sz="2000">
                <a:effectLst/>
              </a:rPr>
              <a:t> untuk proses </a:t>
            </a:r>
            <a:r>
              <a:rPr lang="en-US" sz="2000" i="1">
                <a:effectLst/>
              </a:rPr>
              <a:t>I/O</a:t>
            </a:r>
            <a:r>
              <a:rPr lang="en-US" sz="2000">
                <a:effectLst/>
              </a:rPr>
              <a:t> pada blok dalam silinder adalah sebagai berikut: 98, 183, 37, 122, 14, 124, 65, 67. Jika </a:t>
            </a:r>
            <a:r>
              <a:rPr lang="en-US" sz="2000" i="1">
                <a:effectLst/>
              </a:rPr>
              <a:t>head</a:t>
            </a:r>
            <a:r>
              <a:rPr lang="en-US" sz="2000">
                <a:effectLst/>
              </a:rPr>
              <a:t> pada awalnya berada pada 53, maka </a:t>
            </a:r>
            <a:r>
              <a:rPr lang="en-US" sz="2000" i="1">
                <a:effectLst/>
              </a:rPr>
              <a:t>head</a:t>
            </a:r>
            <a:r>
              <a:rPr lang="en-US" sz="2000">
                <a:effectLst/>
              </a:rPr>
              <a:t> akan bergerak dulu dari 53 ke 98, kemudian 183, 37, 122, 14, 124, 65, dan terakhir 67, dengan total pergerakan </a:t>
            </a:r>
            <a:r>
              <a:rPr lang="en-US" sz="2000" i="1">
                <a:effectLst/>
              </a:rPr>
              <a:t>head</a:t>
            </a:r>
            <a:r>
              <a:rPr lang="en-US" sz="2000">
                <a:effectLst/>
              </a:rPr>
              <a:t> sebesar 640 silinder.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Penjadualan Disk </a:t>
            </a:r>
          </a:p>
        </p:txBody>
      </p:sp>
      <p:sp>
        <p:nvSpPr>
          <p:cNvPr id="105475" name="Rectangle 3"/>
          <p:cNvSpPr>
            <a:spLocks noGrp="1" noChangeArrowheads="1"/>
          </p:cNvSpPr>
          <p:nvPr>
            <p:ph type="body" idx="1"/>
          </p:nvPr>
        </p:nvSpPr>
        <p:spPr>
          <a:xfrm>
            <a:off x="381000" y="1524000"/>
            <a:ext cx="8534400" cy="3733800"/>
          </a:xfrm>
        </p:spPr>
        <p:txBody>
          <a:bodyPr/>
          <a:lstStyle/>
          <a:p>
            <a:pPr>
              <a:lnSpc>
                <a:spcPct val="80000"/>
              </a:lnSpc>
              <a:buFont typeface="Wingdings" pitchFamily="2" charset="2"/>
              <a:buNone/>
            </a:pPr>
            <a:r>
              <a:rPr lang="en-US" sz="2000" b="1">
                <a:solidFill>
                  <a:srgbClr val="FFFF00"/>
                </a:solidFill>
                <a:effectLst/>
              </a:rPr>
              <a:t>Penjadualan SCAN</a:t>
            </a:r>
          </a:p>
          <a:p>
            <a:pPr>
              <a:lnSpc>
                <a:spcPct val="80000"/>
              </a:lnSpc>
            </a:pPr>
            <a:r>
              <a:rPr lang="en-US" sz="1800">
                <a:effectLst/>
              </a:rPr>
              <a:t>Pada algoritma SCAN, pergerakan </a:t>
            </a:r>
            <a:r>
              <a:rPr lang="en-US" sz="1800" i="1">
                <a:effectLst/>
              </a:rPr>
              <a:t>disk arm</a:t>
            </a:r>
            <a:r>
              <a:rPr lang="en-US" sz="1800">
                <a:effectLst/>
              </a:rPr>
              <a:t> dimulai dari salah satu ujung </a:t>
            </a:r>
            <a:r>
              <a:rPr lang="en-US" sz="1800" i="1">
                <a:effectLst/>
              </a:rPr>
              <a:t>disk</a:t>
            </a:r>
            <a:r>
              <a:rPr lang="en-US" sz="1800">
                <a:effectLst/>
              </a:rPr>
              <a:t>, kemudian bergerak menuju ujung yang lain sambil melayani permintaan setiap kali mengunjungi masing-masing silinder. Jika telah sampai di ujung </a:t>
            </a:r>
            <a:r>
              <a:rPr lang="en-US" sz="1800" i="1">
                <a:effectLst/>
              </a:rPr>
              <a:t>disk</a:t>
            </a:r>
            <a:r>
              <a:rPr lang="en-US" sz="1800">
                <a:effectLst/>
              </a:rPr>
              <a:t>, maka </a:t>
            </a:r>
            <a:r>
              <a:rPr lang="en-US" sz="1800" i="1">
                <a:effectLst/>
              </a:rPr>
              <a:t>disk arm</a:t>
            </a:r>
            <a:r>
              <a:rPr lang="en-US" sz="1800">
                <a:effectLst/>
              </a:rPr>
              <a:t> bergerak berlawanan arah, kemudian mulai lagi melayani permintaan-permintaan yang muncul. Dalam hal ini </a:t>
            </a:r>
            <a:r>
              <a:rPr lang="en-US" sz="1800" i="1">
                <a:effectLst/>
              </a:rPr>
              <a:t>disk arm</a:t>
            </a:r>
            <a:r>
              <a:rPr lang="en-US" sz="1800">
                <a:effectLst/>
              </a:rPr>
              <a:t> bergerak bolak-balik melalui </a:t>
            </a:r>
            <a:r>
              <a:rPr lang="en-US" sz="1800" i="1">
                <a:effectLst/>
              </a:rPr>
              <a:t>disk</a:t>
            </a:r>
            <a:r>
              <a:rPr lang="en-US" sz="1800">
                <a:effectLst/>
              </a:rPr>
              <a:t>.</a:t>
            </a:r>
          </a:p>
          <a:p>
            <a:pPr>
              <a:lnSpc>
                <a:spcPct val="80000"/>
              </a:lnSpc>
              <a:buFont typeface="Wingdings" pitchFamily="2" charset="2"/>
              <a:buNone/>
            </a:pPr>
            <a:endParaRPr lang="en-US" sz="1800">
              <a:effectLst/>
            </a:endParaRPr>
          </a:p>
          <a:p>
            <a:pPr>
              <a:lnSpc>
                <a:spcPct val="80000"/>
              </a:lnSpc>
              <a:buFont typeface="Wingdings" pitchFamily="2" charset="2"/>
              <a:buNone/>
            </a:pPr>
            <a:r>
              <a:rPr lang="en-US" sz="2000" b="1">
                <a:solidFill>
                  <a:srgbClr val="FFFF00"/>
                </a:solidFill>
                <a:effectLst/>
              </a:rPr>
              <a:t>Penjadualan C-SCAN</a:t>
            </a:r>
          </a:p>
          <a:p>
            <a:pPr>
              <a:lnSpc>
                <a:spcPct val="80000"/>
              </a:lnSpc>
            </a:pPr>
            <a:r>
              <a:rPr lang="en-US" sz="1800" i="1">
                <a:effectLst/>
              </a:rPr>
              <a:t>Circular-SCAN</a:t>
            </a:r>
            <a:r>
              <a:rPr lang="en-US" sz="1800">
                <a:effectLst/>
              </a:rPr>
              <a:t> adalah varian dari algoritma SCAN yang sengaja didesain untuk menyediakan waktu tunggu yang sama. Seperti halnya SCAN, C-SCAN akan menggerakkan </a:t>
            </a:r>
            <a:r>
              <a:rPr lang="en-US" sz="1800" i="1">
                <a:effectLst/>
              </a:rPr>
              <a:t>head</a:t>
            </a:r>
            <a:r>
              <a:rPr lang="en-US" sz="1800">
                <a:effectLst/>
              </a:rPr>
              <a:t> dari satu ujung </a:t>
            </a:r>
            <a:r>
              <a:rPr lang="en-US" sz="1800" i="1">
                <a:effectLst/>
              </a:rPr>
              <a:t>disk</a:t>
            </a:r>
            <a:r>
              <a:rPr lang="en-US" sz="1800">
                <a:effectLst/>
              </a:rPr>
              <a:t> ke ujung lainnya sambil melayani permintaan yang terdapat selama pergerakan tersebut. Tetapi pada saat </a:t>
            </a:r>
            <a:r>
              <a:rPr lang="en-US" sz="1800" i="1">
                <a:effectLst/>
              </a:rPr>
              <a:t>head</a:t>
            </a:r>
            <a:r>
              <a:rPr lang="en-US" sz="1800">
                <a:effectLst/>
              </a:rPr>
              <a:t> tiba pada salah satu ujung, maka </a:t>
            </a:r>
            <a:r>
              <a:rPr lang="en-US" sz="1800" i="1">
                <a:effectLst/>
              </a:rPr>
              <a:t>head</a:t>
            </a:r>
            <a:r>
              <a:rPr lang="en-US" sz="1800">
                <a:effectLst/>
              </a:rPr>
              <a:t> tidak berbalik arah dan melayani permintaan-permintaan, melainkan akan kembali ke ujung </a:t>
            </a:r>
            <a:r>
              <a:rPr lang="en-US" sz="1800" i="1">
                <a:effectLst/>
              </a:rPr>
              <a:t>disk</a:t>
            </a:r>
            <a:r>
              <a:rPr lang="en-US" sz="1800">
                <a:effectLst/>
              </a:rPr>
              <a:t> asal pergerakannya. Jika </a:t>
            </a:r>
            <a:r>
              <a:rPr lang="en-US" sz="1800" i="1">
                <a:effectLst/>
              </a:rPr>
              <a:t>head</a:t>
            </a:r>
            <a:r>
              <a:rPr lang="en-US" sz="1800">
                <a:effectLst/>
              </a:rPr>
              <a:t> mulai dari ujung 0, maka setelah tiba di ujung disk yang lainnya, maka </a:t>
            </a:r>
            <a:r>
              <a:rPr lang="en-US" sz="1800" i="1">
                <a:effectLst/>
              </a:rPr>
              <a:t>head</a:t>
            </a:r>
            <a:r>
              <a:rPr lang="en-US" sz="1800">
                <a:effectLst/>
              </a:rPr>
              <a:t> tidak akan berbalik arah menuju ujung 0, tetapi langsung bergerak ulang dari 0 ke ujung satunya lagi.</a:t>
            </a:r>
          </a:p>
          <a:p>
            <a:pPr>
              <a:lnSpc>
                <a:spcPct val="80000"/>
              </a:lnSpc>
            </a:pPr>
            <a:endParaRPr lang="en-US" sz="1800">
              <a:effectLs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Penjadualan Disk </a:t>
            </a:r>
          </a:p>
        </p:txBody>
      </p:sp>
      <p:sp>
        <p:nvSpPr>
          <p:cNvPr id="106499" name="Rectangle 3"/>
          <p:cNvSpPr>
            <a:spLocks noGrp="1" noChangeArrowheads="1"/>
          </p:cNvSpPr>
          <p:nvPr>
            <p:ph type="body" idx="1"/>
          </p:nvPr>
        </p:nvSpPr>
        <p:spPr>
          <a:xfrm>
            <a:off x="228600" y="1371600"/>
            <a:ext cx="8534400" cy="5181600"/>
          </a:xfrm>
        </p:spPr>
        <p:txBody>
          <a:bodyPr/>
          <a:lstStyle/>
          <a:p>
            <a:pPr>
              <a:lnSpc>
                <a:spcPct val="80000"/>
              </a:lnSpc>
              <a:buFont typeface="Wingdings" pitchFamily="2" charset="2"/>
              <a:buNone/>
            </a:pPr>
            <a:r>
              <a:rPr lang="en-US" sz="2400" b="1">
                <a:solidFill>
                  <a:srgbClr val="FFFF00"/>
                </a:solidFill>
                <a:effectLst/>
              </a:rPr>
              <a:t>Penjadualan LOOK</a:t>
            </a:r>
          </a:p>
          <a:p>
            <a:pPr>
              <a:lnSpc>
                <a:spcPct val="80000"/>
              </a:lnSpc>
              <a:buFont typeface="Wingdings" pitchFamily="2" charset="2"/>
              <a:buNone/>
            </a:pPr>
            <a:endParaRPr lang="en-US" sz="2400" b="1">
              <a:solidFill>
                <a:srgbClr val="FFFF00"/>
              </a:solidFill>
              <a:effectLst/>
            </a:endParaRPr>
          </a:p>
          <a:p>
            <a:pPr>
              <a:lnSpc>
                <a:spcPct val="80000"/>
              </a:lnSpc>
            </a:pPr>
            <a:r>
              <a:rPr lang="en-US" sz="2000">
                <a:effectLst/>
              </a:rPr>
              <a:t>Perhatikan bahwa SCAN dan C-SCAN menggerakkan </a:t>
            </a:r>
            <a:r>
              <a:rPr lang="en-US" sz="2000" i="1">
                <a:effectLst/>
              </a:rPr>
              <a:t>disk arm</a:t>
            </a:r>
            <a:r>
              <a:rPr lang="en-US" sz="2000">
                <a:effectLst/>
              </a:rPr>
              <a:t> melewati lebar seluruh </a:t>
            </a:r>
            <a:r>
              <a:rPr lang="en-US" sz="2000" i="1">
                <a:effectLst/>
              </a:rPr>
              <a:t>disk</a:t>
            </a:r>
            <a:r>
              <a:rPr lang="en-US" sz="2000">
                <a:effectLst/>
              </a:rPr>
              <a:t>. Pada kenyataanya algoritma ini tidak diimplementasikan demikian (pergerakan melewati lebar seluruh </a:t>
            </a:r>
            <a:r>
              <a:rPr lang="en-US" sz="2000" i="1">
                <a:effectLst/>
              </a:rPr>
              <a:t>disk</a:t>
            </a:r>
            <a:r>
              <a:rPr lang="en-US" sz="2000">
                <a:effectLst/>
              </a:rPr>
              <a:t>). Pada umumnya, </a:t>
            </a:r>
            <a:r>
              <a:rPr lang="en-US" sz="2000" i="1">
                <a:effectLst/>
              </a:rPr>
              <a:t>arm disk</a:t>
            </a:r>
            <a:r>
              <a:rPr lang="en-US" sz="2000">
                <a:effectLst/>
              </a:rPr>
              <a:t> bergerak paling jauh hanya pada permintaan terakhir pada masing-masin arah pergerakannya. </a:t>
            </a:r>
          </a:p>
          <a:p>
            <a:pPr>
              <a:lnSpc>
                <a:spcPct val="80000"/>
              </a:lnSpc>
            </a:pPr>
            <a:r>
              <a:rPr lang="en-US" sz="2000">
                <a:effectLst/>
              </a:rPr>
              <a:t>Kemudian langsung berbalik arah tanpa harus menuju ujung </a:t>
            </a:r>
            <a:r>
              <a:rPr lang="en-US" sz="2000" i="1">
                <a:effectLst/>
              </a:rPr>
              <a:t>disk</a:t>
            </a:r>
            <a:r>
              <a:rPr lang="en-US" sz="2000">
                <a:effectLst/>
              </a:rPr>
              <a:t>. Versi SCAN dan C-SCAN yang berprilaku seperti ini disebut LOOK SCAN dan LOOK C-SCAN, karena algoritma ini melihat dulu permintaan-permintaan sebelum melanjutkan arah pergerakannya.</a:t>
            </a:r>
            <a:r>
              <a:rPr lang="en-US" sz="200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z="4000" b="1"/>
              <a:t>Managemen Disk</a:t>
            </a:r>
            <a:br>
              <a:rPr lang="en-US" sz="4000" b="1"/>
            </a:br>
            <a:endParaRPr lang="en-US" sz="4000" b="1"/>
          </a:p>
        </p:txBody>
      </p:sp>
      <p:sp>
        <p:nvSpPr>
          <p:cNvPr id="107523" name="Rectangle 3"/>
          <p:cNvSpPr>
            <a:spLocks noGrp="1" noChangeArrowheads="1"/>
          </p:cNvSpPr>
          <p:nvPr>
            <p:ph type="body" idx="1"/>
          </p:nvPr>
        </p:nvSpPr>
        <p:spPr>
          <a:xfrm>
            <a:off x="457200" y="1219200"/>
            <a:ext cx="8229600" cy="4530725"/>
          </a:xfrm>
        </p:spPr>
        <p:txBody>
          <a:bodyPr/>
          <a:lstStyle/>
          <a:p>
            <a:pPr>
              <a:lnSpc>
                <a:spcPct val="80000"/>
              </a:lnSpc>
            </a:pPr>
            <a:r>
              <a:rPr lang="en-US" sz="1800" b="1"/>
              <a:t>Memformat Disk</a:t>
            </a:r>
          </a:p>
          <a:p>
            <a:pPr>
              <a:lnSpc>
                <a:spcPct val="80000"/>
              </a:lnSpc>
              <a:buFont typeface="Wingdings" pitchFamily="2" charset="2"/>
              <a:buNone/>
            </a:pPr>
            <a:r>
              <a:rPr lang="en-US" sz="1800" b="1"/>
              <a:t>     Sebuah disk magnetik yang baru sebenarnya hanyalah sebuah </a:t>
            </a:r>
            <a:r>
              <a:rPr lang="en-US" sz="1800" b="1" i="1"/>
              <a:t>slate</a:t>
            </a:r>
            <a:r>
              <a:rPr lang="en-US" sz="1800" b="1"/>
              <a:t> kosong yang berupa piringan magnetik untuk menyimpan sesuatu. Sebelum disk tersebut dapat menyimpan data, harus dilakukan proses </a:t>
            </a:r>
            <a:r>
              <a:rPr lang="en-US" sz="1800" b="1" i="1"/>
              <a:t>low-level formatting</a:t>
            </a:r>
            <a:r>
              <a:rPr lang="en-US" sz="1800" b="1"/>
              <a:t>/ </a:t>
            </a:r>
            <a:r>
              <a:rPr lang="en-US" sz="1800" b="1" i="1"/>
              <a:t>physical formatting</a:t>
            </a:r>
            <a:r>
              <a:rPr lang="en-US" sz="1800" b="1"/>
              <a:t>, yaitu membagi disk menjadi beberapa sektor dan mengisinya dengan struktur data tertentu (biasanya </a:t>
            </a:r>
            <a:r>
              <a:rPr lang="en-US" sz="1800" b="1" i="1"/>
              <a:t>header, area data</a:t>
            </a:r>
            <a:r>
              <a:rPr lang="en-US" sz="1800" b="1"/>
              <a:t>, dan </a:t>
            </a:r>
            <a:r>
              <a:rPr lang="en-US" sz="1800" b="1" i="1"/>
              <a:t>trailer</a:t>
            </a:r>
            <a:r>
              <a:rPr lang="en-US" sz="1800" b="1"/>
              <a:t>) agar dapat dibaca dan ditulis oleh </a:t>
            </a:r>
            <a:r>
              <a:rPr lang="en-US" sz="1800" b="1" i="1"/>
              <a:t>disk controller</a:t>
            </a:r>
          </a:p>
          <a:p>
            <a:pPr>
              <a:lnSpc>
                <a:spcPct val="80000"/>
              </a:lnSpc>
              <a:buFont typeface="Wingdings" pitchFamily="2" charset="2"/>
              <a:buNone/>
            </a:pPr>
            <a:endParaRPr lang="en-US" sz="1800" b="1"/>
          </a:p>
          <a:p>
            <a:pPr>
              <a:lnSpc>
                <a:spcPct val="80000"/>
              </a:lnSpc>
            </a:pPr>
            <a:r>
              <a:rPr lang="en-US" sz="1800" b="1" i="1"/>
              <a:t>Boot Block</a:t>
            </a:r>
            <a:endParaRPr lang="en-US" sz="1800" b="1"/>
          </a:p>
          <a:p>
            <a:pPr>
              <a:lnSpc>
                <a:spcPct val="80000"/>
              </a:lnSpc>
              <a:buFont typeface="Wingdings" pitchFamily="2" charset="2"/>
              <a:buNone/>
            </a:pPr>
            <a:r>
              <a:rPr lang="en-US" sz="1800" b="1"/>
              <a:t>     Ketika pertama kali menjalankan komputer, dibutuhkan program yang sudan diinisialisasi, yaitu </a:t>
            </a:r>
            <a:r>
              <a:rPr lang="en-US" sz="1800" b="1" i="1"/>
              <a:t>bootstrap</a:t>
            </a:r>
            <a:r>
              <a:rPr lang="en-US" sz="1800" b="1"/>
              <a:t>. Yang diinisialisasi adalah segala aspek sistem, dari </a:t>
            </a:r>
            <a:r>
              <a:rPr lang="en-US" sz="1800" b="1" i="1"/>
              <a:t>CPU register</a:t>
            </a:r>
            <a:r>
              <a:rPr lang="en-US" sz="1800" b="1"/>
              <a:t> sampai </a:t>
            </a:r>
            <a:r>
              <a:rPr lang="en-US" sz="1800" b="1" i="1"/>
              <a:t>device controller</a:t>
            </a:r>
            <a:r>
              <a:rPr lang="en-US" sz="1800" b="1"/>
              <a:t> dan isi dari </a:t>
            </a:r>
            <a:r>
              <a:rPr lang="en-US" sz="1800" b="1" i="1"/>
              <a:t>main memory</a:t>
            </a:r>
            <a:r>
              <a:rPr lang="en-US" sz="1800" b="1"/>
              <a:t>, kemudian menjalankan sistem operasi. Untuk itu </a:t>
            </a:r>
            <a:r>
              <a:rPr lang="en-US" sz="1800" b="1" i="1"/>
              <a:t>bootstrap</a:t>
            </a:r>
            <a:r>
              <a:rPr lang="en-US" sz="1800" b="1"/>
              <a:t> mencari </a:t>
            </a:r>
            <a:r>
              <a:rPr lang="en-US" sz="1800" b="1" i="1"/>
              <a:t>kernel</a:t>
            </a:r>
            <a:r>
              <a:rPr lang="en-US" sz="1800" b="1"/>
              <a:t> sistem operasi pada disk, me-</a:t>
            </a:r>
            <a:r>
              <a:rPr lang="en-US" sz="1800" b="1" i="1"/>
              <a:t>load</a:t>
            </a:r>
            <a:r>
              <a:rPr lang="en-US" sz="1800" b="1"/>
              <a:t>-nya ke memori, dan menggunakan alamat yang telah diinisialisasi untuk mulai menjalankan sistem operasi</a:t>
            </a:r>
          </a:p>
          <a:p>
            <a:pPr>
              <a:lnSpc>
                <a:spcPct val="80000"/>
              </a:lnSpc>
              <a:buFont typeface="Wingdings" pitchFamily="2" charset="2"/>
              <a:buNone/>
            </a:pPr>
            <a:endParaRPr lang="en-US" sz="1800" b="1"/>
          </a:p>
          <a:p>
            <a:pPr>
              <a:lnSpc>
                <a:spcPct val="80000"/>
              </a:lnSpc>
            </a:pPr>
            <a:r>
              <a:rPr lang="en-US" sz="1800" b="1" i="1"/>
              <a:t>Bad Blocks</a:t>
            </a:r>
            <a:endParaRPr lang="en-US" sz="1800" b="1"/>
          </a:p>
          <a:p>
            <a:pPr>
              <a:lnSpc>
                <a:spcPct val="80000"/>
              </a:lnSpc>
              <a:buFont typeface="Wingdings" pitchFamily="2" charset="2"/>
              <a:buNone/>
            </a:pPr>
            <a:r>
              <a:rPr lang="en-US" sz="1800" b="1" i="1"/>
              <a:t>     Bad blocks</a:t>
            </a:r>
            <a:r>
              <a:rPr lang="en-US" sz="1800" b="1"/>
              <a:t> adalah satu/lebih sektor yang rusak pada suatu disk.</a:t>
            </a:r>
          </a:p>
          <a:p>
            <a:pPr>
              <a:lnSpc>
                <a:spcPct val="80000"/>
              </a:lnSpc>
            </a:pPr>
            <a:endParaRPr lang="en-US" sz="18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Penanganan </a:t>
            </a:r>
            <a:r>
              <a:rPr lang="en-US" i="1"/>
              <a:t>Swap-Space</a:t>
            </a:r>
            <a:r>
              <a:rPr lang="en-US"/>
              <a:t> </a:t>
            </a:r>
          </a:p>
        </p:txBody>
      </p:sp>
      <p:sp>
        <p:nvSpPr>
          <p:cNvPr id="108547" name="Rectangle 3"/>
          <p:cNvSpPr>
            <a:spLocks noGrp="1" noChangeArrowheads="1"/>
          </p:cNvSpPr>
          <p:nvPr>
            <p:ph type="body" idx="1"/>
          </p:nvPr>
        </p:nvSpPr>
        <p:spPr/>
        <p:txBody>
          <a:bodyPr/>
          <a:lstStyle/>
          <a:p>
            <a:pPr>
              <a:lnSpc>
                <a:spcPct val="80000"/>
              </a:lnSpc>
            </a:pPr>
            <a:r>
              <a:rPr lang="en-US" sz="2000"/>
              <a:t>Penanganan (</a:t>
            </a:r>
            <a:r>
              <a:rPr lang="en-US" sz="2000" i="1"/>
              <a:t>management</a:t>
            </a:r>
            <a:r>
              <a:rPr lang="en-US" sz="2000"/>
              <a:t>) </a:t>
            </a:r>
            <a:r>
              <a:rPr lang="en-US" sz="2000" i="1"/>
              <a:t>swap-space</a:t>
            </a:r>
            <a:r>
              <a:rPr lang="en-US" sz="2000"/>
              <a:t> adalah salah satu dari </a:t>
            </a:r>
            <a:r>
              <a:rPr lang="en-US" sz="2000" i="1"/>
              <a:t>low-level</a:t>
            </a:r>
            <a:r>
              <a:rPr lang="en-US" sz="2000"/>
              <a:t> task pada sebuah sistem operasi. Memori Virtual menggunakan </a:t>
            </a:r>
            <a:r>
              <a:rPr lang="en-US" sz="2000" i="1"/>
              <a:t>disk space</a:t>
            </a:r>
            <a:r>
              <a:rPr lang="en-US" sz="2000"/>
              <a:t> sebagai perpanjangan (atau </a:t>
            </a:r>
            <a:r>
              <a:rPr lang="en-US" sz="2000" i="1"/>
              <a:t>space</a:t>
            </a:r>
            <a:r>
              <a:rPr lang="en-US" sz="2000"/>
              <a:t> tambahan) dari memori utama. Karena kecepatan akses disk lebih lambat daripada kecepatan akses memori, menggunakan </a:t>
            </a:r>
            <a:r>
              <a:rPr lang="en-US" sz="2000" i="1"/>
              <a:t>swap-space</a:t>
            </a:r>
            <a:r>
              <a:rPr lang="en-US" sz="2000"/>
              <a:t> akan mengurangi performa sistem secara signifikan. </a:t>
            </a:r>
          </a:p>
          <a:p>
            <a:pPr>
              <a:lnSpc>
                <a:spcPct val="80000"/>
              </a:lnSpc>
            </a:pPr>
            <a:r>
              <a:rPr lang="en-US" sz="2000"/>
              <a:t>Tujuan utama dari perancangan dan implementasi </a:t>
            </a:r>
            <a:r>
              <a:rPr lang="en-US" sz="2000" i="1"/>
              <a:t>swap-space</a:t>
            </a:r>
            <a:r>
              <a:rPr lang="en-US" sz="2000"/>
              <a:t> adalah untuk menghasilkan kinerja memori virtual yang optimal. </a:t>
            </a:r>
          </a:p>
          <a:p>
            <a:pPr>
              <a:lnSpc>
                <a:spcPct val="80000"/>
              </a:lnSpc>
            </a:pPr>
            <a:r>
              <a:rPr lang="en-US" sz="2000" b="1"/>
              <a:t>Lokasi </a:t>
            </a:r>
            <a:r>
              <a:rPr lang="en-US" sz="2000" b="1" i="1"/>
              <a:t>Swap-Space</a:t>
            </a:r>
            <a:endParaRPr lang="en-US" sz="2000" b="1"/>
          </a:p>
          <a:p>
            <a:pPr>
              <a:lnSpc>
                <a:spcPct val="80000"/>
              </a:lnSpc>
              <a:buFont typeface="Wingdings" pitchFamily="2" charset="2"/>
              <a:buNone/>
            </a:pPr>
            <a:r>
              <a:rPr lang="en-US" sz="2000" b="1" i="1"/>
              <a:t>    swap-space</a:t>
            </a:r>
            <a:r>
              <a:rPr lang="en-US" sz="2000" b="1"/>
              <a:t> bisa diletakkan pada partisi yang sama dengan sistem operasi, atau pada partisi yang berbeda. </a:t>
            </a:r>
          </a:p>
          <a:p>
            <a:pPr>
              <a:lnSpc>
                <a:spcPct val="80000"/>
              </a:lnSpc>
            </a:pPr>
            <a:endParaRPr lang="en-US" sz="2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Penanganan </a:t>
            </a:r>
            <a:r>
              <a:rPr lang="en-US" i="1"/>
              <a:t>Swap-Space</a:t>
            </a:r>
          </a:p>
        </p:txBody>
      </p:sp>
      <p:sp>
        <p:nvSpPr>
          <p:cNvPr id="109571" name="Rectangle 3"/>
          <p:cNvSpPr>
            <a:spLocks noGrp="1" noChangeArrowheads="1"/>
          </p:cNvSpPr>
          <p:nvPr>
            <p:ph type="body" idx="1"/>
          </p:nvPr>
        </p:nvSpPr>
        <p:spPr/>
        <p:txBody>
          <a:bodyPr/>
          <a:lstStyle/>
          <a:p>
            <a:pPr>
              <a:lnSpc>
                <a:spcPct val="80000"/>
              </a:lnSpc>
            </a:pPr>
            <a:r>
              <a:rPr lang="en-US" sz="2000"/>
              <a:t>GNU/ Linux memulai dengan implementasi </a:t>
            </a:r>
            <a:r>
              <a:rPr lang="en-US" sz="2000" i="1"/>
              <a:t>swapping</a:t>
            </a:r>
            <a:r>
              <a:rPr lang="en-US" sz="2000"/>
              <a:t> yang menyalin seluruh proses antara daerah disk yang </a:t>
            </a:r>
            <a:r>
              <a:rPr lang="en-US" sz="2000" i="1"/>
              <a:t>contiguous</a:t>
            </a:r>
            <a:r>
              <a:rPr lang="en-US" sz="2000"/>
              <a:t> (tidak terputus) dan memori. UNIX berevolusi menjadi kombinasi dari </a:t>
            </a:r>
            <a:r>
              <a:rPr lang="en-US" sz="2000" i="1"/>
              <a:t>swapping</a:t>
            </a:r>
            <a:r>
              <a:rPr lang="en-US" sz="2000"/>
              <a:t> dan </a:t>
            </a:r>
            <a:r>
              <a:rPr lang="en-US" sz="2000" i="1"/>
              <a:t>paging</a:t>
            </a:r>
            <a:r>
              <a:rPr lang="en-US" sz="2000"/>
              <a:t> dengan tersedianya </a:t>
            </a:r>
            <a:r>
              <a:rPr lang="en-US" sz="2000" i="1"/>
              <a:t>hardware</a:t>
            </a:r>
            <a:r>
              <a:rPr lang="en-US" sz="2000"/>
              <a:t> untuk </a:t>
            </a:r>
            <a:r>
              <a:rPr lang="en-US" sz="2000" i="1"/>
              <a:t>paging</a:t>
            </a:r>
            <a:r>
              <a:rPr lang="en-US" sz="2000"/>
              <a:t>.</a:t>
            </a:r>
          </a:p>
          <a:p>
            <a:pPr>
              <a:lnSpc>
                <a:spcPct val="80000"/>
              </a:lnSpc>
            </a:pPr>
            <a:r>
              <a:rPr lang="en-US" sz="2000"/>
              <a:t>Pada Solaris 1 (SunOS 4),. Ketika sebuah proses berjalan, halaman-halaman (pages) dari segmen teks dibawa kembali dari sistem berkas, diakses di memori utama, dan dibuang bila diputuskan untuk di-pageout. </a:t>
            </a:r>
          </a:p>
          <a:p>
            <a:pPr>
              <a:lnSpc>
                <a:spcPct val="80000"/>
              </a:lnSpc>
            </a:pPr>
            <a:r>
              <a:rPr lang="en-US" sz="2000"/>
              <a:t>Solaris 2. mengalokasikan swap-space hanya ketika sebuah halaman (page) dipaksa keluar dari memori, daripada ketika halaman (page) dari memori virtual pertama kali dibuat. Perubahan ini memberikan performa yang lebih baik pada komputer-komputer modern, yang sudah mempunyai memori lebih banyak daripada komputer-komputer dengan sistem yang sudah lama, dan lebih jarang melakukan paging.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sz="4000" b="1"/>
              <a:t>Kehandalan Disk</a:t>
            </a:r>
            <a:br>
              <a:rPr lang="en-US" sz="4000" b="1"/>
            </a:br>
            <a:endParaRPr lang="en-US" sz="4000" b="1"/>
          </a:p>
        </p:txBody>
      </p:sp>
      <p:sp>
        <p:nvSpPr>
          <p:cNvPr id="110595" name="Rectangle 3"/>
          <p:cNvSpPr>
            <a:spLocks noGrp="1" noChangeArrowheads="1"/>
          </p:cNvSpPr>
          <p:nvPr>
            <p:ph type="body" idx="1"/>
          </p:nvPr>
        </p:nvSpPr>
        <p:spPr/>
        <p:txBody>
          <a:bodyPr/>
          <a:lstStyle/>
          <a:p>
            <a:r>
              <a:rPr lang="en-US" sz="2800"/>
              <a:t>Disk memiliki resiko untuk mengalami kerusakan. </a:t>
            </a:r>
            <a:r>
              <a:rPr lang="en-US" sz="2800">
                <a:sym typeface="Wingdings" pitchFamily="2" charset="2"/>
              </a:rPr>
              <a:t></a:t>
            </a:r>
            <a:r>
              <a:rPr lang="en-US" sz="2800"/>
              <a:t> turunnya performa atau pun hilangnya data </a:t>
            </a:r>
          </a:p>
          <a:p>
            <a:r>
              <a:rPr lang="en-US" sz="2800"/>
              <a:t>Penyebab hilangnya data: </a:t>
            </a:r>
          </a:p>
          <a:p>
            <a:pPr>
              <a:buFont typeface="Wingdings" pitchFamily="2" charset="2"/>
              <a:buNone/>
            </a:pPr>
            <a:r>
              <a:rPr lang="en-US" sz="2800"/>
              <a:t>     1. Ketidaksengajaan dalam menghapus.</a:t>
            </a:r>
          </a:p>
          <a:p>
            <a:pPr>
              <a:buFont typeface="Wingdings" pitchFamily="2" charset="2"/>
              <a:buNone/>
            </a:pPr>
            <a:r>
              <a:rPr lang="en-US" sz="2800"/>
              <a:t>     2. Hilangnya tenaga listrik</a:t>
            </a:r>
          </a:p>
          <a:p>
            <a:pPr>
              <a:buFont typeface="Wingdings" pitchFamily="2" charset="2"/>
              <a:buNone/>
            </a:pPr>
            <a:r>
              <a:rPr lang="en-US" sz="2800"/>
              <a:t>     3. Blok rusak pada disk.</a:t>
            </a:r>
          </a:p>
          <a:p>
            <a:pPr>
              <a:buFont typeface="Wingdings" pitchFamily="2" charset="2"/>
              <a:buNone/>
            </a:pPr>
            <a:r>
              <a:rPr lang="en-US" sz="2800"/>
              <a:t>     4. Rusaknya Disk.</a:t>
            </a:r>
          </a:p>
          <a:p>
            <a:pPr>
              <a:buFont typeface="Wingdings" pitchFamily="2" charset="2"/>
              <a:buNone/>
            </a:pPr>
            <a:r>
              <a:rPr lang="en-US" sz="2800" i="1"/>
              <a:t>     5. System Corrupt</a:t>
            </a:r>
            <a:r>
              <a:rPr lang="en-US" sz="280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PERANGKAT KERAS I/O</a:t>
            </a:r>
          </a:p>
        </p:txBody>
      </p:sp>
      <p:sp>
        <p:nvSpPr>
          <p:cNvPr id="43011" name="Rectangle 3"/>
          <p:cNvSpPr>
            <a:spLocks noGrp="1" noChangeArrowheads="1"/>
          </p:cNvSpPr>
          <p:nvPr>
            <p:ph type="body" sz="half" idx="1"/>
          </p:nvPr>
        </p:nvSpPr>
        <p:spPr/>
        <p:txBody>
          <a:bodyPr/>
          <a:lstStyle/>
          <a:p>
            <a:pPr>
              <a:lnSpc>
                <a:spcPct val="80000"/>
              </a:lnSpc>
              <a:buFont typeface="Wingdings" pitchFamily="2" charset="2"/>
              <a:buNone/>
            </a:pPr>
            <a:r>
              <a:rPr lang="en-US" sz="2000" b="1">
                <a:solidFill>
                  <a:srgbClr val="FFFF00"/>
                </a:solidFill>
                <a:effectLst/>
              </a:rPr>
              <a:t>2. DMA</a:t>
            </a:r>
          </a:p>
          <a:p>
            <a:pPr>
              <a:lnSpc>
                <a:spcPct val="80000"/>
              </a:lnSpc>
              <a:buFont typeface="Wingdings" pitchFamily="2" charset="2"/>
              <a:buNone/>
            </a:pPr>
            <a:endParaRPr lang="en-US" sz="900" b="1">
              <a:solidFill>
                <a:srgbClr val="FFFF00"/>
              </a:solidFill>
              <a:effectLst/>
            </a:endParaRPr>
          </a:p>
          <a:p>
            <a:pPr>
              <a:lnSpc>
                <a:spcPct val="80000"/>
              </a:lnSpc>
              <a:buFont typeface="Wingdings" pitchFamily="2" charset="2"/>
              <a:buNone/>
            </a:pPr>
            <a:r>
              <a:rPr lang="en-US" sz="2000">
                <a:effectLst/>
              </a:rPr>
              <a:t>DMA adalah sebuah prosesor khusus (</a:t>
            </a:r>
            <a:r>
              <a:rPr lang="en-US" sz="2000" i="1">
                <a:effectLst/>
              </a:rPr>
              <a:t>special purpose processor</a:t>
            </a:r>
            <a:r>
              <a:rPr lang="en-US" sz="2000">
                <a:effectLst/>
              </a:rPr>
              <a:t>) yang berguna untuk menghindari pembebanan CPU utama oleh program </a:t>
            </a:r>
            <a:r>
              <a:rPr lang="en-US" sz="2000" i="1">
                <a:effectLst/>
              </a:rPr>
              <a:t>I/O</a:t>
            </a:r>
            <a:r>
              <a:rPr lang="en-US" sz="2000">
                <a:effectLst/>
              </a:rPr>
              <a:t> (PIO).</a:t>
            </a:r>
            <a:r>
              <a:rPr lang="en-US" sz="2400"/>
              <a:t> </a:t>
            </a:r>
          </a:p>
        </p:txBody>
      </p:sp>
      <p:pic>
        <p:nvPicPr>
          <p:cNvPr id="43013" name="Picture 5" descr="DMAinterface"/>
          <p:cNvPicPr>
            <a:picLocks noGrp="1" noChangeAspect="1" noChangeArrowheads="1"/>
          </p:cNvPicPr>
          <p:nvPr>
            <p:ph sz="half" idx="2"/>
          </p:nvPr>
        </p:nvPicPr>
        <p:blipFill>
          <a:blip r:embed="rId2"/>
          <a:srcRect/>
          <a:stretch>
            <a:fillRect/>
          </a:stretch>
        </p:blipFill>
        <p:spPr>
          <a:xfrm>
            <a:off x="4624388" y="1524000"/>
            <a:ext cx="3538537" cy="4953000"/>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PERANGKAT KERAS I/O</a:t>
            </a:r>
          </a:p>
        </p:txBody>
      </p:sp>
      <p:sp>
        <p:nvSpPr>
          <p:cNvPr id="46083" name="Rectangle 3"/>
          <p:cNvSpPr>
            <a:spLocks noGrp="1" noChangeArrowheads="1"/>
          </p:cNvSpPr>
          <p:nvPr>
            <p:ph type="body" idx="1"/>
          </p:nvPr>
        </p:nvSpPr>
        <p:spPr>
          <a:xfrm>
            <a:off x="228600" y="1219200"/>
            <a:ext cx="8610600" cy="5334000"/>
          </a:xfrm>
        </p:spPr>
        <p:txBody>
          <a:bodyPr/>
          <a:lstStyle/>
          <a:p>
            <a:pPr>
              <a:lnSpc>
                <a:spcPct val="80000"/>
              </a:lnSpc>
              <a:buFont typeface="Wingdings" pitchFamily="2" charset="2"/>
              <a:buNone/>
            </a:pPr>
            <a:r>
              <a:rPr lang="en-US" sz="2000" b="1">
                <a:solidFill>
                  <a:srgbClr val="FFFF00"/>
                </a:solidFill>
                <a:effectLst/>
              </a:rPr>
              <a:t>Transfer DMA</a:t>
            </a:r>
          </a:p>
          <a:p>
            <a:pPr>
              <a:lnSpc>
                <a:spcPct val="80000"/>
              </a:lnSpc>
            </a:pPr>
            <a:r>
              <a:rPr lang="en-US" sz="2000">
                <a:effectLst/>
              </a:rPr>
              <a:t>Untuk memulai sebuah transfer DMA, </a:t>
            </a:r>
            <a:r>
              <a:rPr lang="en-US" sz="2000" i="1">
                <a:effectLst/>
              </a:rPr>
              <a:t>host</a:t>
            </a:r>
            <a:r>
              <a:rPr lang="en-US" sz="2000">
                <a:effectLst/>
              </a:rPr>
              <a:t> akan menuliskan sebuah DMA </a:t>
            </a:r>
            <a:r>
              <a:rPr lang="en-US" sz="2000" i="1">
                <a:effectLst/>
              </a:rPr>
              <a:t>command block</a:t>
            </a:r>
            <a:r>
              <a:rPr lang="en-US" sz="2000">
                <a:effectLst/>
              </a:rPr>
              <a:t> yang berisi </a:t>
            </a:r>
            <a:r>
              <a:rPr lang="en-US" sz="2000" i="1">
                <a:effectLst/>
              </a:rPr>
              <a:t>pointer</a:t>
            </a:r>
            <a:r>
              <a:rPr lang="en-US" sz="2000">
                <a:effectLst/>
              </a:rPr>
              <a:t> yang menunjuk ke sumber transfer, </a:t>
            </a:r>
            <a:r>
              <a:rPr lang="en-US" sz="2000" i="1">
                <a:effectLst/>
              </a:rPr>
              <a:t>pointer</a:t>
            </a:r>
            <a:r>
              <a:rPr lang="en-US" sz="2000">
                <a:effectLst/>
              </a:rPr>
              <a:t> yang menunjuk ke tujuan/ destinasi transfer, dan jumlah </a:t>
            </a:r>
            <a:r>
              <a:rPr lang="en-US" sz="2000" i="1">
                <a:effectLst/>
              </a:rPr>
              <a:t>byte</a:t>
            </a:r>
            <a:r>
              <a:rPr lang="en-US" sz="2000">
                <a:effectLst/>
              </a:rPr>
              <a:t> yang ditransfer, ke memori. CPU kemudian menuliskan alamat </a:t>
            </a:r>
            <a:r>
              <a:rPr lang="en-US" sz="2000" i="1">
                <a:effectLst/>
              </a:rPr>
              <a:t>command block</a:t>
            </a:r>
            <a:r>
              <a:rPr lang="en-US" sz="2000">
                <a:effectLst/>
              </a:rPr>
              <a:t> ini ke DMA </a:t>
            </a:r>
            <a:r>
              <a:rPr lang="en-US" sz="2000" i="1">
                <a:effectLst/>
              </a:rPr>
              <a:t>controller</a:t>
            </a:r>
            <a:r>
              <a:rPr lang="en-US" sz="2000">
                <a:effectLst/>
              </a:rPr>
              <a:t>, sehingga DMA </a:t>
            </a:r>
            <a:r>
              <a:rPr lang="en-US" sz="2000" i="1">
                <a:effectLst/>
              </a:rPr>
              <a:t>controller</a:t>
            </a:r>
            <a:r>
              <a:rPr lang="en-US" sz="2000">
                <a:effectLst/>
              </a:rPr>
              <a:t> dapat kemudian mengoperasikan </a:t>
            </a:r>
            <a:r>
              <a:rPr lang="en-US" sz="2000" i="1">
                <a:effectLst/>
              </a:rPr>
              <a:t>bus</a:t>
            </a:r>
            <a:r>
              <a:rPr lang="en-US" sz="2000">
                <a:effectLst/>
              </a:rPr>
              <a:t> memori secara langsung dengan menempatkan alamat-alamat pada </a:t>
            </a:r>
            <a:r>
              <a:rPr lang="en-US" sz="2000" i="1">
                <a:effectLst/>
              </a:rPr>
              <a:t>bus</a:t>
            </a:r>
            <a:r>
              <a:rPr lang="en-US" sz="2000">
                <a:effectLst/>
              </a:rPr>
              <a:t> tersebut untuk melakukan transfer tanpa bantuan CPU. Tiga langkah dalam transfer DMA: </a:t>
            </a:r>
          </a:p>
          <a:p>
            <a:pPr>
              <a:lnSpc>
                <a:spcPct val="80000"/>
              </a:lnSpc>
            </a:pPr>
            <a:r>
              <a:rPr lang="en-US" sz="2000">
                <a:effectLst/>
              </a:rPr>
              <a:t>Prosesor menyiapkan DMA transfer dengan menyedia kan data-data dari </a:t>
            </a:r>
            <a:r>
              <a:rPr lang="en-US" sz="2000" i="1">
                <a:effectLst/>
              </a:rPr>
              <a:t>device</a:t>
            </a:r>
            <a:r>
              <a:rPr lang="en-US" sz="2000">
                <a:effectLst/>
              </a:rPr>
              <a:t>, operasi yang akan ditampilkan, alamat memori yang menjadi sumber dan tujuan data, dan banyaknya byte yang di transfer. </a:t>
            </a:r>
          </a:p>
          <a:p>
            <a:pPr>
              <a:lnSpc>
                <a:spcPct val="80000"/>
              </a:lnSpc>
            </a:pPr>
            <a:r>
              <a:rPr lang="en-US" sz="2000">
                <a:effectLst/>
              </a:rPr>
              <a:t>DMA </a:t>
            </a:r>
            <a:r>
              <a:rPr lang="en-US" sz="2000" i="1">
                <a:effectLst/>
              </a:rPr>
              <a:t>controller</a:t>
            </a:r>
            <a:r>
              <a:rPr lang="en-US" sz="2000">
                <a:effectLst/>
              </a:rPr>
              <a:t> memulai operasi (menyiapkan bus, menyediakan alamat, menulis dan membaca data), sampai seluruh blok sudah di transfer. </a:t>
            </a:r>
          </a:p>
          <a:p>
            <a:pPr>
              <a:lnSpc>
                <a:spcPct val="80000"/>
              </a:lnSpc>
            </a:pPr>
            <a:r>
              <a:rPr lang="en-US" sz="2000">
                <a:effectLst/>
              </a:rPr>
              <a:t>DMA </a:t>
            </a:r>
            <a:r>
              <a:rPr lang="en-US" sz="2000" i="1">
                <a:effectLst/>
              </a:rPr>
              <a:t>controller</a:t>
            </a:r>
            <a:r>
              <a:rPr lang="en-US" sz="2000">
                <a:effectLst/>
              </a:rPr>
              <a:t> meng-interupsi prosesor, dimana selanjutnya akan ditentukan tindakan berikutnya.</a:t>
            </a:r>
            <a:r>
              <a:rPr lang="en-US" sz="20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PERANGKAT KERAS I/O</a:t>
            </a:r>
          </a:p>
        </p:txBody>
      </p:sp>
      <p:sp>
        <p:nvSpPr>
          <p:cNvPr id="44035" name="Rectangle 3"/>
          <p:cNvSpPr>
            <a:spLocks noGrp="1" noChangeArrowheads="1"/>
          </p:cNvSpPr>
          <p:nvPr>
            <p:ph type="body" idx="1"/>
          </p:nvPr>
        </p:nvSpPr>
        <p:spPr>
          <a:xfrm>
            <a:off x="685800" y="1600200"/>
            <a:ext cx="7772400" cy="5257800"/>
          </a:xfrm>
        </p:spPr>
        <p:txBody>
          <a:bodyPr/>
          <a:lstStyle/>
          <a:p>
            <a:pPr>
              <a:lnSpc>
                <a:spcPct val="80000"/>
              </a:lnSpc>
            </a:pPr>
            <a:r>
              <a:rPr lang="en-US" sz="2000">
                <a:effectLst/>
              </a:rPr>
              <a:t>Pada dasarnya, DMA mempunyai dua metode yang berbeda dalam mentransfer data. Metode yang pertama adalah metode yang sangat baku dan simple disebut HALT, atau </a:t>
            </a:r>
            <a:r>
              <a:rPr lang="en-US" sz="2000" i="1">
                <a:effectLst/>
              </a:rPr>
              <a:t>Burst Mode</a:t>
            </a:r>
            <a:r>
              <a:rPr lang="en-US" sz="2000">
                <a:effectLst/>
              </a:rPr>
              <a:t> DMA, karena DMA </a:t>
            </a:r>
            <a:r>
              <a:rPr lang="en-US" sz="2000" i="1">
                <a:effectLst/>
              </a:rPr>
              <a:t>controller</a:t>
            </a:r>
            <a:r>
              <a:rPr lang="en-US" sz="2000">
                <a:effectLst/>
              </a:rPr>
              <a:t> memegang kontrol dari sistem bus dan mentransfer semua blok data ke atau dari memori pada </a:t>
            </a:r>
            <a:r>
              <a:rPr lang="en-US" sz="2000" i="1">
                <a:effectLst/>
              </a:rPr>
              <a:t>single burst</a:t>
            </a:r>
            <a:r>
              <a:rPr lang="en-US" sz="2000">
                <a:effectLst/>
              </a:rPr>
              <a:t>. Selagi transfer masih dalam progres, sistem mikroprosessor di-set </a:t>
            </a:r>
            <a:r>
              <a:rPr lang="en-US" sz="2000" i="1">
                <a:effectLst/>
              </a:rPr>
              <a:t>idle</a:t>
            </a:r>
            <a:r>
              <a:rPr lang="en-US" sz="2000">
                <a:effectLst/>
              </a:rPr>
              <a:t>, tidak melakukan instruksi operasi untuk menjaga internal register. Tipe operasi DMA seperti ini ada pada kebanyakan komputer. </a:t>
            </a:r>
          </a:p>
          <a:p>
            <a:pPr>
              <a:lnSpc>
                <a:spcPct val="80000"/>
              </a:lnSpc>
            </a:pPr>
            <a:r>
              <a:rPr lang="en-US" sz="2000">
                <a:effectLst/>
              </a:rPr>
              <a:t>Metode yang kedua, mengikut-sertakan DMA </a:t>
            </a:r>
            <a:r>
              <a:rPr lang="en-US" sz="2000" i="1">
                <a:effectLst/>
              </a:rPr>
              <a:t>controller</a:t>
            </a:r>
            <a:r>
              <a:rPr lang="en-US" sz="2000">
                <a:effectLst/>
              </a:rPr>
              <a:t> untuk memegang kontrol dari sistem bus untuk jangka waktu yang lebih pendek pada periode dimana mikroprosessor sibuk dengan operasi internal dan tidak membutuhkan akses ke sistem bus. Metode DMA ini disebut </a:t>
            </a:r>
            <a:r>
              <a:rPr lang="en-US" sz="2000" i="1">
                <a:effectLst/>
              </a:rPr>
              <a:t>cycle stealing mode</a:t>
            </a:r>
            <a:r>
              <a:rPr lang="en-US" sz="2000">
                <a:effectLst/>
              </a:rPr>
              <a:t>. </a:t>
            </a:r>
            <a:r>
              <a:rPr lang="en-US" sz="2000" i="1">
                <a:effectLst/>
              </a:rPr>
              <a:t>Cycle stealing</a:t>
            </a:r>
            <a:r>
              <a:rPr lang="en-US" sz="2000">
                <a:effectLst/>
              </a:rPr>
              <a:t> DMA lebih kompleks untuk diimplementasikan dibandingkan HALT DMA, karena DMA controller harus mempunyai kepintaran untuk merasakan waktu pada saat sistem bus terbuka.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PERANGKAT KERAS I/O</a:t>
            </a:r>
          </a:p>
        </p:txBody>
      </p:sp>
      <p:pic>
        <p:nvPicPr>
          <p:cNvPr id="47109" name="Picture 5" descr="DMAcontroller"/>
          <p:cNvPicPr>
            <a:picLocks noGrp="1" noChangeAspect="1" noChangeArrowheads="1"/>
          </p:cNvPicPr>
          <p:nvPr>
            <p:ph idx="1"/>
          </p:nvPr>
        </p:nvPicPr>
        <p:blipFill>
          <a:blip r:embed="rId2"/>
          <a:srcRect/>
          <a:stretch>
            <a:fillRect/>
          </a:stretch>
        </p:blipFill>
        <p:spPr>
          <a:xfrm>
            <a:off x="1524000" y="1219200"/>
            <a:ext cx="6248400" cy="4795838"/>
          </a:xfrm>
          <a:noFill/>
          <a:ln/>
        </p:spPr>
      </p:pic>
      <p:sp>
        <p:nvSpPr>
          <p:cNvPr id="47111" name="Rectangle 7"/>
          <p:cNvSpPr>
            <a:spLocks noChangeArrowheads="1"/>
          </p:cNvSpPr>
          <p:nvPr/>
        </p:nvSpPr>
        <p:spPr bwMode="auto">
          <a:xfrm>
            <a:off x="3352800" y="6096000"/>
            <a:ext cx="2817813" cy="396875"/>
          </a:xfrm>
          <a:prstGeom prst="rect">
            <a:avLst/>
          </a:prstGeom>
          <a:noFill/>
          <a:ln w="9525">
            <a:noFill/>
            <a:miter lim="800000"/>
            <a:headEnd/>
            <a:tailEnd/>
          </a:ln>
          <a:effectLst/>
        </p:spPr>
        <p:txBody>
          <a:bodyPr wrap="none">
            <a:spAutoFit/>
          </a:bodyPr>
          <a:lstStyle/>
          <a:p>
            <a:r>
              <a:rPr lang="en-US" b="1">
                <a:solidFill>
                  <a:srgbClr val="FFFF00"/>
                </a:solidFill>
              </a:rPr>
              <a:t>DMA CONTROLLER</a:t>
            </a:r>
          </a:p>
        </p:txBody>
      </p:sp>
    </p:spTree>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Globe</Template>
  <TotalTime>228</TotalTime>
  <Words>6109</Words>
  <Application>Microsoft PowerPoint</Application>
  <PresentationFormat>On-screen Show (4:3)</PresentationFormat>
  <Paragraphs>292</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Globe</vt:lpstr>
      <vt:lpstr>MANAJEMEN SISTEM INPUT/OUTPUT</vt:lpstr>
      <vt:lpstr>PERANGKAT KERAS I/O</vt:lpstr>
      <vt:lpstr>PERANGKAT KERAS I/O</vt:lpstr>
      <vt:lpstr>PERANGKAT KERAS I/O</vt:lpstr>
      <vt:lpstr>PERANGKAT KERAS I/O</vt:lpstr>
      <vt:lpstr>PERANGKAT KERAS I/O</vt:lpstr>
      <vt:lpstr>PERANGKAT KERAS I/O</vt:lpstr>
      <vt:lpstr>PERANGKAT KERAS I/O</vt:lpstr>
      <vt:lpstr>PERANGKAT KERAS I/O</vt:lpstr>
      <vt:lpstr>PERANGKAT KERAS I/O</vt:lpstr>
      <vt:lpstr>PERANGKAT KERAS I/O</vt:lpstr>
      <vt:lpstr>Interface Aplikasi I/O </vt:lpstr>
      <vt:lpstr>Interface Aplikasi I/O </vt:lpstr>
      <vt:lpstr>Interface Aplikasi I/O </vt:lpstr>
      <vt:lpstr>Interface Aplikasi I/O </vt:lpstr>
      <vt:lpstr>Interface Aplikasi I/O</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 </vt:lpstr>
      <vt:lpstr>Kernel I/O Subsystem</vt:lpstr>
      <vt:lpstr>Kernel I/O Subsystem</vt:lpstr>
      <vt:lpstr>Kernel I/O Subsystem</vt:lpstr>
      <vt:lpstr>Kernel I/O Subsystem</vt:lpstr>
      <vt:lpstr>Penanganan Permintaan I/O</vt:lpstr>
      <vt:lpstr>Penanganan Permintaan I/O</vt:lpstr>
      <vt:lpstr>Penanganan Permintaan I/O</vt:lpstr>
      <vt:lpstr>Penanganan Permintaan I/O</vt:lpstr>
      <vt:lpstr>Penanganan Permintaan I/O</vt:lpstr>
      <vt:lpstr>Penanganan Permintaan I/O</vt:lpstr>
      <vt:lpstr>Kinerja I/O </vt:lpstr>
      <vt:lpstr>Kinerja I/O </vt:lpstr>
      <vt:lpstr>Kinerja I/O </vt:lpstr>
      <vt:lpstr>Kinerja I/O </vt:lpstr>
      <vt:lpstr>Kinerja I/O </vt:lpstr>
      <vt:lpstr>STRUKTUR DISK</vt:lpstr>
      <vt:lpstr>STRUKTUR DISK</vt:lpstr>
      <vt:lpstr>STRUKTUR DISK</vt:lpstr>
      <vt:lpstr>Penjadualan Disk </vt:lpstr>
      <vt:lpstr>Penjadualan Disk </vt:lpstr>
      <vt:lpstr>Penjadualan Disk </vt:lpstr>
      <vt:lpstr>Penjadualan Disk </vt:lpstr>
      <vt:lpstr>Penjadualan Disk </vt:lpstr>
      <vt:lpstr>Managemen Disk </vt:lpstr>
      <vt:lpstr>Penanganan Swap-Space </vt:lpstr>
      <vt:lpstr>Penanganan Swap-Space</vt:lpstr>
      <vt:lpstr>Kehandalan Disk </vt:lpstr>
    </vt:vector>
  </TitlesOfParts>
  <Company>Media Keadilan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PENGENALAN UMUM SISTEM OPERASI &amp; STRUKTUR SISTEM KOMPUTER</dc:title>
  <dc:creator>tuansufi</dc:creator>
  <cp:lastModifiedBy>Wahyu Nurjaya WK, ST., M.Kom.</cp:lastModifiedBy>
  <cp:revision>75</cp:revision>
  <dcterms:created xsi:type="dcterms:W3CDTF">2005-02-17T05:34:42Z</dcterms:created>
  <dcterms:modified xsi:type="dcterms:W3CDTF">2010-05-31T06:21:48Z</dcterms:modified>
</cp:coreProperties>
</file>