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FE187B9-6476-49D0-B732-E239D6563F3B}" type="datetimeFigureOut">
              <a:rPr lang="en-US" smtClean="0"/>
              <a:pPr/>
              <a:t>6/3/2010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5D43183-7AAF-430A-9402-3C61894B2B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E187B9-6476-49D0-B732-E239D6563F3B}" type="datetimeFigureOut">
              <a:rPr lang="en-US" smtClean="0"/>
              <a:pPr/>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43183-7AAF-430A-9402-3C61894B2B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E187B9-6476-49D0-B732-E239D6563F3B}" type="datetimeFigureOut">
              <a:rPr lang="en-US" smtClean="0"/>
              <a:pPr/>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43183-7AAF-430A-9402-3C61894B2B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E187B9-6476-49D0-B732-E239D6563F3B}" type="datetimeFigureOut">
              <a:rPr lang="en-US" smtClean="0"/>
              <a:pPr/>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43183-7AAF-430A-9402-3C61894B2B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E187B9-6476-49D0-B732-E239D6563F3B}" type="datetimeFigureOut">
              <a:rPr lang="en-US" smtClean="0"/>
              <a:pPr/>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43183-7AAF-430A-9402-3C61894B2B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E187B9-6476-49D0-B732-E239D6563F3B}" type="datetimeFigureOut">
              <a:rPr lang="en-US" smtClean="0"/>
              <a:pPr/>
              <a:t>6/3/2010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43183-7AAF-430A-9402-3C61894B2B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E187B9-6476-49D0-B732-E239D6563F3B}" type="datetimeFigureOut">
              <a:rPr lang="en-US" smtClean="0"/>
              <a:pPr/>
              <a:t>6/3/2010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43183-7AAF-430A-9402-3C61894B2B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E187B9-6476-49D0-B732-E239D6563F3B}" type="datetimeFigureOut">
              <a:rPr lang="en-US" smtClean="0"/>
              <a:pPr/>
              <a:t>6/3/2010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43183-7AAF-430A-9402-3C61894B2B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187B9-6476-49D0-B732-E239D6563F3B}" type="datetimeFigureOut">
              <a:rPr lang="en-US" smtClean="0"/>
              <a:pPr/>
              <a:t>6/3/2010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43183-7AAF-430A-9402-3C61894B2B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E187B9-6476-49D0-B732-E239D6563F3B}" type="datetimeFigureOut">
              <a:rPr lang="en-US" smtClean="0"/>
              <a:pPr/>
              <a:t>6/3/2010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43183-7AAF-430A-9402-3C61894B2B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E187B9-6476-49D0-B732-E239D6563F3B}" type="datetimeFigureOut">
              <a:rPr lang="en-US" smtClean="0"/>
              <a:pPr/>
              <a:t>6/3/2010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5D43183-7AAF-430A-9402-3C61894B2B3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E187B9-6476-49D0-B732-E239D6563F3B}" type="datetimeFigureOut">
              <a:rPr lang="en-US" smtClean="0"/>
              <a:pPr/>
              <a:t>6/3/2010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D43183-7AAF-430A-9402-3C61894B2B3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Poetry</a:t>
            </a:r>
            <a:endParaRPr lang="en-US" dirty="0"/>
          </a:p>
        </p:txBody>
      </p:sp>
      <p:sp>
        <p:nvSpPr>
          <p:cNvPr id="3" name="Subtitle 2"/>
          <p:cNvSpPr>
            <a:spLocks noGrp="1"/>
          </p:cNvSpPr>
          <p:nvPr>
            <p:ph type="subTitle" idx="1"/>
          </p:nvPr>
        </p:nvSpPr>
        <p:spPr/>
        <p:txBody>
          <a:bodyPr/>
          <a:lstStyle/>
          <a:p>
            <a:r>
              <a:rPr lang="en-US" dirty="0" smtClean="0"/>
              <a:t>NUNGKI HERIYATI, S.S., M.A.</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Meter</a:t>
            </a:r>
            <a:endParaRPr lang="en-US" dirty="0"/>
          </a:p>
        </p:txBody>
      </p:sp>
      <p:sp>
        <p:nvSpPr>
          <p:cNvPr id="3" name="Content Placeholder 2"/>
          <p:cNvSpPr>
            <a:spLocks noGrp="1"/>
          </p:cNvSpPr>
          <p:nvPr>
            <p:ph idx="1"/>
          </p:nvPr>
        </p:nvSpPr>
        <p:spPr/>
        <p:txBody>
          <a:bodyPr/>
          <a:lstStyle/>
          <a:p>
            <a:r>
              <a:rPr lang="en-US" dirty="0" smtClean="0"/>
              <a:t>Thus, "iambic pentameter" is a meter comprising five feet per line, in which the predominant kind of foot is the "iamb." This metric system originated in ancient Greek poetry, and was used by poets such as Pindar and Sappho, and by the great tragedians of Athens.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poetry</a:t>
            </a:r>
            <a:endParaRPr lang="en-US" dirty="0"/>
          </a:p>
        </p:txBody>
      </p:sp>
      <p:sp>
        <p:nvSpPr>
          <p:cNvPr id="3" name="Content Placeholder 2"/>
          <p:cNvSpPr>
            <a:spLocks noGrp="1"/>
          </p:cNvSpPr>
          <p:nvPr>
            <p:ph idx="1"/>
          </p:nvPr>
        </p:nvSpPr>
        <p:spPr/>
        <p:txBody>
          <a:bodyPr/>
          <a:lstStyle/>
          <a:p>
            <a:r>
              <a:rPr lang="en-US" dirty="0" smtClean="0"/>
              <a:t>Poetry is as universal as language and almost as ancient as language.</a:t>
            </a:r>
          </a:p>
          <a:p>
            <a:r>
              <a:rPr lang="en-US" dirty="0" smtClean="0"/>
              <a:t>People have always be more successful at appreciating poetry.</a:t>
            </a:r>
          </a:p>
          <a:p>
            <a:r>
              <a:rPr lang="en-US" dirty="0" smtClean="0"/>
              <a:t>Poetry might be defined as a kind of language that says more and says it more intensely than does ordinary language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Bottom)">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Bottom)">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lide(fromBottom)">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
            </a:r>
            <a:br>
              <a:rPr lang="en-US" dirty="0" smtClean="0"/>
            </a:br>
            <a:r>
              <a:rPr lang="en-US" dirty="0" smtClean="0"/>
              <a:t/>
            </a:r>
            <a:br>
              <a:rPr lang="en-US" dirty="0" smtClean="0"/>
            </a:br>
            <a:r>
              <a:rPr lang="en-US" dirty="0" smtClean="0"/>
              <a:t> Example</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US" dirty="0" smtClean="0"/>
              <a:t>If we interested in eagles and want to acquire information about eagles, we may turn to an encyclopedia or a book of natural history. There we find that the family </a:t>
            </a:r>
            <a:r>
              <a:rPr lang="en-US" dirty="0" err="1" smtClean="0"/>
              <a:t>falconidae</a:t>
            </a:r>
            <a:r>
              <a:rPr lang="en-US" dirty="0" smtClean="0"/>
              <a:t>, to which eagles belong, is characterized by imperforate nostrils, legs of medium length, a hooked bill, the hind toe inserted on the level with the three front ones, and the claws roundly curved and sharp; to the toes that their length is about three feet, the extend of wing seven feet…..</a:t>
            </a:r>
          </a:p>
          <a:p>
            <a:endParaRPr lang="en-US" dirty="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1" nodeType="clickEffect">
                                  <p:stCondLst>
                                    <p:cond delay="0"/>
                                  </p:stCondLst>
                                  <p:childTnLst>
                                    <p:animEffect transition="out" filter="checkerboard(across)">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1" nodeType="clickEffect">
                                  <p:stCondLst>
                                    <p:cond delay="0"/>
                                  </p:stCondLst>
                                  <p:childTnLst>
                                    <p:animEffect transition="out" filter="box(in)">
                                      <p:cBhvr>
                                        <p:cTn id="21" dur="500"/>
                                        <p:tgtEl>
                                          <p:spTgt spid="3">
                                            <p:txEl>
                                              <p:pRg st="0" end="0"/>
                                            </p:txEl>
                                          </p:spTgt>
                                        </p:tgtEl>
                                      </p:cBhvr>
                                    </p:animEffect>
                                    <p:set>
                                      <p:cBhvr>
                                        <p:cTn id="2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Eagle</a:t>
            </a:r>
            <a:endParaRPr lang="en-US" dirty="0"/>
          </a:p>
        </p:txBody>
      </p:sp>
      <p:sp>
        <p:nvSpPr>
          <p:cNvPr id="3" name="Content Placeholder 2"/>
          <p:cNvSpPr>
            <a:spLocks noGrp="1"/>
          </p:cNvSpPr>
          <p:nvPr>
            <p:ph idx="1"/>
          </p:nvPr>
        </p:nvSpPr>
        <p:spPr/>
        <p:txBody>
          <a:bodyPr>
            <a:normAutofit/>
          </a:bodyPr>
          <a:lstStyle/>
          <a:p>
            <a:pPr>
              <a:buNone/>
            </a:pPr>
            <a:r>
              <a:rPr lang="en-US" dirty="0" smtClean="0"/>
              <a:t>He claps the crag with crooked hands</a:t>
            </a:r>
          </a:p>
          <a:p>
            <a:pPr>
              <a:buNone/>
            </a:pPr>
            <a:r>
              <a:rPr lang="en-US" dirty="0" smtClean="0"/>
              <a:t>Close to the sun in lonely lands</a:t>
            </a:r>
          </a:p>
          <a:p>
            <a:pPr>
              <a:buNone/>
            </a:pPr>
            <a:r>
              <a:rPr lang="en-US" dirty="0" smtClean="0"/>
              <a:t>Ringed with the azure world, he stands</a:t>
            </a:r>
          </a:p>
          <a:p>
            <a:endParaRPr lang="en-US" dirty="0"/>
          </a:p>
          <a:p>
            <a:pPr>
              <a:buNone/>
            </a:pPr>
            <a:r>
              <a:rPr lang="en-US" dirty="0" smtClean="0"/>
              <a:t>The wrinkled sea beneath him crawls;</a:t>
            </a:r>
          </a:p>
          <a:p>
            <a:pPr>
              <a:buNone/>
            </a:pPr>
            <a:r>
              <a:rPr lang="en-US" dirty="0" smtClean="0"/>
              <a:t>He watches from his mountain walls,</a:t>
            </a:r>
          </a:p>
          <a:p>
            <a:pPr>
              <a:buNone/>
            </a:pPr>
            <a:r>
              <a:rPr lang="en-US" dirty="0" smtClean="0"/>
              <a:t>And like a thunderbolt he falls</a:t>
            </a:r>
          </a:p>
          <a:p>
            <a:pPr lvl="8">
              <a:buNone/>
            </a:pPr>
            <a:r>
              <a:rPr lang="en-US" dirty="0"/>
              <a:t>	</a:t>
            </a:r>
            <a:r>
              <a:rPr lang="en-US" dirty="0" smtClean="0"/>
              <a:t>Alfred, Lord Tennyson (1809-1892)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Horizontal)">
                                      <p:cBhvr>
                                        <p:cTn id="37" dur="500"/>
                                        <p:tgtEl>
                                          <p:spTgt spid="3">
                                            <p:txEl>
                                              <p:pRg st="6" end="6"/>
                                            </p:txEl>
                                          </p:spTgt>
                                        </p:tgtEl>
                                      </p:cBhvr>
                                    </p:animEffect>
                                  </p:childTnLst>
                                </p:cTn>
                              </p:par>
                              <p:par>
                                <p:cTn id="38" presetID="16" presetClass="entr" presetSubtype="26"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arn(inHorizontal)">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Thus,</a:t>
            </a:r>
            <a:endParaRPr lang="en-US" dirty="0"/>
          </a:p>
        </p:txBody>
      </p:sp>
      <p:sp>
        <p:nvSpPr>
          <p:cNvPr id="3" name="Content Placeholder 2"/>
          <p:cNvSpPr>
            <a:spLocks noGrp="1"/>
          </p:cNvSpPr>
          <p:nvPr>
            <p:ph idx="1"/>
          </p:nvPr>
        </p:nvSpPr>
        <p:spPr/>
        <p:txBody>
          <a:bodyPr/>
          <a:lstStyle/>
          <a:p>
            <a:r>
              <a:rPr lang="en-US" dirty="0" smtClean="0"/>
              <a:t>Poetry allow us to imaginatively to participate in it. It is means of allowing us, through the imagination, to live more fully, more deeply, more richly, and with greater awareness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Elements in poetry</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pPr marL="514350" indent="-514350">
              <a:buAutoNum type="arabicPeriod"/>
            </a:pPr>
            <a:r>
              <a:rPr lang="en-US" dirty="0" smtClean="0"/>
              <a:t>Imagery </a:t>
            </a:r>
          </a:p>
          <a:p>
            <a:pPr marL="914400" lvl="1" indent="-514350"/>
            <a:r>
              <a:rPr lang="en-US" dirty="0" smtClean="0"/>
              <a:t>Definition: representation through language of sense experience. Poetry appeals directly to our sense, of course, through its music and rhythms</a:t>
            </a:r>
          </a:p>
          <a:p>
            <a:pPr marL="914400" lvl="1" indent="-514350"/>
            <a:r>
              <a:rPr lang="en-US" dirty="0" smtClean="0"/>
              <a:t>The word image perhaps most often suggests a mental picture, something seen in the mind’s eye. Visual image is the kind of imagery that occurs most frequently in poetry.</a:t>
            </a:r>
          </a:p>
          <a:p>
            <a:pPr marL="914400" lvl="1" indent="-514350"/>
            <a:r>
              <a:rPr lang="en-US" dirty="0" smtClean="0"/>
              <a:t>An image may also represent a sound (auditory imagery), smell (olfactory imagery), a taste (gustatory imagery), touch such as hardness, softness, wetness, or heat or cold (tactile imagery), an intra sensation, such as hunger, thirst, fatigue (organic imagery), or movement or tension in muscle or joints (kinesthetic imagery)</a:t>
            </a:r>
          </a:p>
          <a:p>
            <a:pPr marL="914400" lvl="1" indent="-514350"/>
            <a:r>
              <a:rPr lang="en-US" dirty="0" smtClean="0"/>
              <a:t>The sharpness and vividness of any image will ordinarily depend on how specific  it is and on the poet’s use of effective details. Ex. Hummingbird convey a more definite image than does bird. Ruby-throated humming bird is sharper and more specific.</a:t>
            </a:r>
          </a:p>
          <a:p>
            <a:pPr marL="914400" lvl="1" indent="-51435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par>
                                <p:cTn id="13" presetID="13"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plus(in)">
                                      <p:cBhvr>
                                        <p:cTn id="15" dur="2000"/>
                                        <p:tgtEl>
                                          <p:spTgt spid="3">
                                            <p:txEl>
                                              <p:pRg st="1" end="1"/>
                                            </p:txEl>
                                          </p:spTgt>
                                        </p:tgtEl>
                                      </p:cBhvr>
                                    </p:animEffect>
                                  </p:childTnLst>
                                </p:cTn>
                              </p:par>
                              <p:par>
                                <p:cTn id="16" presetID="21"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4)">
                                      <p:cBhvr>
                                        <p:cTn id="18" dur="2000"/>
                                        <p:tgtEl>
                                          <p:spTgt spid="3">
                                            <p:txEl>
                                              <p:pRg st="2" end="2"/>
                                            </p:txEl>
                                          </p:spTgt>
                                        </p:tgtEl>
                                      </p:cBhvr>
                                    </p:animEffect>
                                  </p:childTnLst>
                                </p:cTn>
                              </p:par>
                              <p:par>
                                <p:cTn id="19" presetID="21"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4)">
                                      <p:cBhvr>
                                        <p:cTn id="21" dur="2000"/>
                                        <p:tgtEl>
                                          <p:spTgt spid="3">
                                            <p:txEl>
                                              <p:pRg st="3" end="3"/>
                                            </p:txEl>
                                          </p:spTgt>
                                        </p:tgtEl>
                                      </p:cBhvr>
                                    </p:animEffect>
                                  </p:childTnLst>
                                </p:cTn>
                              </p:par>
                              <p:par>
                                <p:cTn id="22" presetID="21" presetClass="entr" presetSubtype="4"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4)">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3600" dirty="0" smtClean="0"/>
              <a:t>2. Figurative Language</a:t>
            </a:r>
            <a:endParaRPr lang="en-US" sz="3600"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dirty="0" smtClean="0"/>
              <a:t>Figure of speech is any way of saying something other than the ordinary way. More narrowly, it is defined as a way of saying one thing and meaning another.</a:t>
            </a:r>
          </a:p>
          <a:p>
            <a:pPr lvl="1"/>
            <a:r>
              <a:rPr lang="en-US" dirty="0" smtClean="0"/>
              <a:t>Metaphor and Simile are both used as a means of comparing things that are essentially unlike.  Example  for simile: As smooth as silk, as fast as the wind. Quick like a lightning bolt. Metaphor is an implicit comparison without like or as: You're such an airhead. It's bursting with flavor.</a:t>
            </a:r>
          </a:p>
          <a:p>
            <a:pPr lvl="1"/>
            <a:r>
              <a:rPr lang="en-US" dirty="0" smtClean="0"/>
              <a:t>Synecdoche is the use of the part for the whole. Ex. Let me give you a hand.</a:t>
            </a:r>
          </a:p>
          <a:p>
            <a:pPr lvl="1"/>
            <a:r>
              <a:rPr lang="en-US" dirty="0" smtClean="0"/>
              <a:t>Hyperbole :Exaggerating statement. Ex. In order to get my</a:t>
            </a:r>
          </a:p>
          <a:p>
            <a:pPr lvl="1" algn="ctr">
              <a:buNone/>
            </a:pPr>
            <a:r>
              <a:rPr lang="en-US" dirty="0" smtClean="0"/>
              <a:t>assignment done, I'll have to burn the midnight oil.</a:t>
            </a:r>
          </a:p>
          <a:p>
            <a:pPr lvl="1" algn="ctr"/>
            <a:r>
              <a:rPr lang="en-US" dirty="0" smtClean="0"/>
              <a:t>Personification : Giving something a human quality. Ex. The sun smiled down on me...The leaves danced in the wind.</a:t>
            </a:r>
          </a:p>
          <a:p>
            <a:pPr lvl="1"/>
            <a:r>
              <a:rPr lang="en-US" dirty="0"/>
              <a:t>O</a:t>
            </a:r>
            <a:r>
              <a:rPr lang="en-US" dirty="0" smtClean="0"/>
              <a:t>nomatopoeia: A word imitating a real sound (e.g. tick-tock or boom) </a:t>
            </a:r>
          </a:p>
          <a:p>
            <a:pPr lvl="1"/>
            <a:r>
              <a:rPr lang="en-US" dirty="0" smtClean="0"/>
              <a:t>allusion: An indirect reference to another work of literature or art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3. Symbol and allegory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symbol defined as something that means more than what it is. </a:t>
            </a:r>
          </a:p>
          <a:p>
            <a:pPr lvl="1"/>
            <a:r>
              <a:rPr lang="en-US" dirty="0" smtClean="0"/>
              <a:t>Ex. Red means brave</a:t>
            </a:r>
          </a:p>
          <a:p>
            <a:pPr lvl="1"/>
            <a:r>
              <a:rPr lang="en-US" dirty="0" smtClean="0"/>
              <a:t>American bald eagle is often thought of as the symbol of the United States,</a:t>
            </a:r>
          </a:p>
          <a:p>
            <a:r>
              <a:rPr lang="en-US" dirty="0" smtClean="0"/>
              <a:t>Allegory is considered as an extended metaphor. It is an indirect or passing reference to some event, person, place, or artistic work, the nature and relevance of which is not explained by the writer but relies on the reader's familiarity with what is thus mentioned. The technique of allusion is an economical means of calling upon the history or the literary tradition that author and reader are assumed to share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to="" calcmode="lin" valueType="num">
                                      <p:cBhvr>
                                        <p:cTn id="18" dur="1" fill="hold"/>
                                        <p:tgtEl>
                                          <p:spTgt spid="3">
                                            <p:txEl>
                                              <p:pRg st="2" end="2"/>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to="" calcmode="lin" valueType="num">
                                      <p:cBhvr>
                                        <p:cTn id="23"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Meter</a:t>
            </a:r>
            <a:endParaRPr lang="en-US" dirty="0"/>
          </a:p>
        </p:txBody>
      </p:sp>
      <p:sp>
        <p:nvSpPr>
          <p:cNvPr id="3" name="Content Placeholder 2"/>
          <p:cNvSpPr>
            <a:spLocks noGrp="1"/>
          </p:cNvSpPr>
          <p:nvPr>
            <p:ph idx="1"/>
          </p:nvPr>
        </p:nvSpPr>
        <p:spPr/>
        <p:txBody>
          <a:bodyPr>
            <a:normAutofit/>
          </a:bodyPr>
          <a:lstStyle/>
          <a:p>
            <a:r>
              <a:rPr lang="en-US" dirty="0" smtClean="0"/>
              <a:t>In the Western poetic tradition, meters are customarily grouped according to a characteristic metrical foot and the number of feet per line. </a:t>
            </a:r>
            <a:endParaRPr lang="en-US" dirty="0" smtClean="0"/>
          </a:p>
          <a:p>
            <a:r>
              <a:rPr lang="en-US" dirty="0" smtClean="0"/>
              <a:t>The most important feet :</a:t>
            </a:r>
          </a:p>
          <a:p>
            <a:pPr lvl="1"/>
            <a:r>
              <a:rPr lang="en-US" dirty="0" smtClean="0"/>
              <a:t>Iambus</a:t>
            </a:r>
          </a:p>
          <a:p>
            <a:pPr lvl="1"/>
            <a:r>
              <a:rPr lang="en-US" dirty="0" smtClean="0"/>
              <a:t>Anapest</a:t>
            </a:r>
          </a:p>
          <a:p>
            <a:pPr lvl="1"/>
            <a:r>
              <a:rPr lang="en-US" dirty="0" smtClean="0"/>
              <a:t>Trochee</a:t>
            </a:r>
          </a:p>
          <a:p>
            <a:pPr lvl="1"/>
            <a:r>
              <a:rPr lang="en-US" dirty="0" smtClean="0"/>
              <a:t>Dactyl</a:t>
            </a:r>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slide(fromBottom)">
                                      <p:cBhvr>
                                        <p:cTn id="20" dur="500"/>
                                        <p:tgtEl>
                                          <p:spTgt spid="3">
                                            <p:txEl>
                                              <p:pRg st="2" end="2"/>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slide(fromBottom)">
                                      <p:cBhvr>
                                        <p:cTn id="23" dur="500"/>
                                        <p:tgtEl>
                                          <p:spTgt spid="3">
                                            <p:txEl>
                                              <p:pRg st="3" end="3"/>
                                            </p:txEl>
                                          </p:spTgt>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slide(fromBottom)">
                                      <p:cBhvr>
                                        <p:cTn id="26" dur="500"/>
                                        <p:tgtEl>
                                          <p:spTgt spid="3">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slide(fromBottom)">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208</TotalTime>
  <Words>797</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Poetry</vt:lpstr>
      <vt:lpstr>What is poetry</vt:lpstr>
      <vt:lpstr>   Example</vt:lpstr>
      <vt:lpstr>The Eagle</vt:lpstr>
      <vt:lpstr>Thus,</vt:lpstr>
      <vt:lpstr>Elements in poetry</vt:lpstr>
      <vt:lpstr>2. Figurative Language</vt:lpstr>
      <vt:lpstr>3. Symbol and allegory</vt:lpstr>
      <vt:lpstr>4. Meter</vt:lpstr>
      <vt:lpstr>Meter</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dc:title>
  <dc:creator>nci</dc:creator>
  <cp:lastModifiedBy>nci</cp:lastModifiedBy>
  <cp:revision>20</cp:revision>
  <dcterms:created xsi:type="dcterms:W3CDTF">2010-05-26T14:00:39Z</dcterms:created>
  <dcterms:modified xsi:type="dcterms:W3CDTF">2010-06-03T01:08:47Z</dcterms:modified>
</cp:coreProperties>
</file>