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99" r:id="rId12"/>
    <p:sldId id="283" r:id="rId13"/>
    <p:sldId id="284" r:id="rId14"/>
    <p:sldId id="267" r:id="rId15"/>
    <p:sldId id="258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62" r:id="rId30"/>
    <p:sldId id="300" r:id="rId31"/>
    <p:sldId id="301" r:id="rId32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5DCC2-CBA9-44D6-B98A-A8059B546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135C3-968F-41C9-A3E9-EA28ED67E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135C3-968F-41C9-A3E9-EA28ED67ED4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BF07A-AF0E-4535-9B04-939B87D024C4}" type="slidenum">
              <a:rPr lang="en-US"/>
              <a:pPr/>
              <a:t>30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FBC20-7D4E-4083-AFAA-A99F267CC001}" type="slidenum">
              <a:rPr lang="en-US"/>
              <a:pPr/>
              <a:t>31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3F5BAA-DCC1-42A7-9609-A365EC7D049D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296309-E699-47AD-9246-9CC5E4B62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4A868-E3FD-4903-81A0-13DA29E45CF1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F38DB-D1E4-42AE-B6CF-E38B724797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DFFFCACC-9DA4-42F1-8828-7EA754C5347C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456F5B4-3529-46E9-B54D-79E6F51D1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B9823-F565-47D6-9152-F3FF146DCC00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6FC1DF-7DD6-4D1D-80D5-D67167F70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63362-C1F7-490D-9D30-F28B99A98F7B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1E3417-66CD-48DD-BB84-08FDC8AD3A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3E2CE2C6-8FE9-43A6-A83C-2CD5B8D3EE8E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B4BE54E-7C4D-45F0-B7DE-FAA2E59EC0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17EA4C42-3A05-4716-A1B6-7F37B8737685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2DCF22A-3E1A-4F66-B330-9C067FA2C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BE05-D81F-409E-B49D-3AC8FBDA920F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2F796B-50C2-4B1C-AC48-FD5BE89701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3E94F-21A9-4366-8800-45391D74170C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0B4A22-362A-4BAA-AA2A-248B64F5E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83F82D-C7ED-423D-94AD-79F7C1CD4654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4275AA-F28B-404B-BE44-EEA79D28F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727985F8-2F65-4941-949A-EC8599ACB58E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34C5264-AE81-4001-856B-58A952FCF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C8E8EA-2EA2-44C4-B4DC-5C2D2A349D04}" type="datetimeFigureOut">
              <a:rPr lang="en-US" smtClean="0"/>
              <a:pPr>
                <a:defRPr/>
              </a:pPr>
              <a:t>6/7/2010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A125D7-7A4A-4B82-8B62-9499B2823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“LOAD” </a:t>
            </a:r>
            <a:r>
              <a:rPr lang="en-US" dirty="0" err="1" smtClean="0"/>
              <a:t>dan</a:t>
            </a:r>
            <a:r>
              <a:rPr lang="en-US" dirty="0" smtClean="0"/>
              <a:t> “STORE”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CISC,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“MULT” </a:t>
            </a:r>
            <a:r>
              <a:rPr lang="en-US" dirty="0" err="1" smtClean="0"/>
              <a:t>dieksekusi</a:t>
            </a:r>
            <a:r>
              <a:rPr lang="en-US" dirty="0" smtClean="0"/>
              <a:t>,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register,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menyimpan-ulang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register.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RISC,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lain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828800"/>
          <a:ext cx="81534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CISC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RISC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Penekanan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pada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/>
                      </a:r>
                      <a:b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perangkat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Verdana"/>
                        </a:rPr>
                        <a:t>keras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  <a:t>Penekanan pada</a:t>
                      </a:r>
                      <a:b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  <a:t>perangkat lunak</a:t>
                      </a: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Termasuk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instruksi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/>
                      </a:r>
                      <a:b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en-US" dirty="0" err="1">
                          <a:solidFill>
                            <a:srgbClr val="FF0000"/>
                          </a:solidFill>
                          <a:latin typeface="Verdana"/>
                        </a:rPr>
                        <a:t>kompleks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Verdana"/>
                        </a:rPr>
                        <a:t> multi-clock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  <a:t>Single-clock, hanya</a:t>
                      </a:r>
                      <a:b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  <a:t>sejumlah kecil instruksi</a:t>
                      </a:r>
                      <a:br>
                        <a:rPr lang="en-US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FF0000"/>
                          </a:solidFill>
                          <a:latin typeface="Verdana"/>
                        </a:rPr>
                        <a:t>Memori-ke-memori:</a:t>
                      </a:r>
                      <a:br>
                        <a:rPr lang="da-DK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da-DK" dirty="0">
                          <a:solidFill>
                            <a:srgbClr val="FF0000"/>
                          </a:solidFill>
                          <a:latin typeface="Verdana"/>
                        </a:rPr>
                        <a:t>“LOAD” dan “STORE”</a:t>
                      </a:r>
                      <a:br>
                        <a:rPr lang="da-DK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da-DK" dirty="0">
                          <a:solidFill>
                            <a:srgbClr val="FF0000"/>
                          </a:solidFill>
                          <a:latin typeface="Verdana"/>
                        </a:rPr>
                        <a:t>saling </a:t>
                      </a:r>
                      <a:r>
                        <a:rPr lang="da-DK" dirty="0" smtClean="0">
                          <a:solidFill>
                            <a:srgbClr val="FF0000"/>
                          </a:solidFill>
                          <a:latin typeface="Verdana"/>
                        </a:rPr>
                        <a:t>bekerjasama</a:t>
                      </a:r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Register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ke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register:</a:t>
                      </a:r>
                      <a:b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“LOAD”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dan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“STORE”</a:t>
                      </a:r>
                      <a:b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adalah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instruksi2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Verdana"/>
                        </a:rPr>
                        <a:t>terpisah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>
                          <a:solidFill>
                            <a:srgbClr val="FF0000"/>
                          </a:solidFill>
                          <a:latin typeface="Verdana"/>
                        </a:rPr>
                        <a:t>Ukuran kode kecil,</a:t>
                      </a:r>
                      <a:br>
                        <a:rPr lang="da-DK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da-DK">
                          <a:solidFill>
                            <a:srgbClr val="FF0000"/>
                          </a:solidFill>
                          <a:latin typeface="Verdana"/>
                        </a:rPr>
                        <a:t>kecepatan rendah 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Ukuran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kode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besar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,</a:t>
                      </a:r>
                      <a:b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kecepatan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(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relatif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)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Verdana"/>
                        </a:rPr>
                        <a:t>tinggi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  <a:latin typeface="Verdana"/>
                        </a:rPr>
                        <a:t>Transistor digunakan untuk</a:t>
                      </a:r>
                      <a:br>
                        <a:rPr lang="en-US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en-US">
                          <a:solidFill>
                            <a:srgbClr val="FF0000"/>
                          </a:solidFill>
                          <a:latin typeface="Verdana"/>
                        </a:rPr>
                        <a:t>menyimpan instruksi2</a:t>
                      </a:r>
                      <a:br>
                        <a:rPr lang="en-US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en-US">
                          <a:solidFill>
                            <a:srgbClr val="FF0000"/>
                          </a:solidFill>
                          <a:latin typeface="Verdana"/>
                        </a:rPr>
                        <a:t>kompleks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Transistor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banyak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dipakai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/>
                      </a:r>
                      <a:b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</a:b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untuk</a:t>
                      </a:r>
                      <a:r>
                        <a:rPr lang="en-US" dirty="0">
                          <a:solidFill>
                            <a:srgbClr val="0000FF"/>
                          </a:solidFill>
                          <a:latin typeface="Verdana"/>
                        </a:rPr>
                        <a:t> register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  <a:latin typeface="Verdana"/>
                        </a:rPr>
                        <a:t>memori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Unjuk-kerja</a:t>
            </a:r>
            <a:r>
              <a:rPr lang="en-US" b="1" dirty="0" smtClean="0"/>
              <a:t> (</a:t>
            </a:r>
            <a:r>
              <a:rPr lang="en-US" b="1" i="1" dirty="0" smtClean="0"/>
              <a:t>Performance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unjuk-kerja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CISC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per program,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silus</a:t>
            </a:r>
            <a:r>
              <a:rPr lang="en-US" dirty="0" smtClean="0"/>
              <a:t>/</a:t>
            </a:r>
            <a:r>
              <a:rPr lang="en-US" dirty="0" err="1" smtClean="0"/>
              <a:t>detik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RISC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/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per program.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5038224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Penghadang</a:t>
            </a:r>
            <a:r>
              <a:rPr lang="en-US" b="1" dirty="0" smtClean="0"/>
              <a:t> </a:t>
            </a:r>
            <a:r>
              <a:rPr lang="en-US" b="1" dirty="0" err="1" smtClean="0"/>
              <a:t>jalan</a:t>
            </a:r>
            <a:r>
              <a:rPr lang="en-US" b="1" dirty="0" smtClean="0"/>
              <a:t> (</a:t>
            </a:r>
            <a:r>
              <a:rPr lang="en-US" b="1" i="1" dirty="0" smtClean="0"/>
              <a:t>Roadblocks</a:t>
            </a:r>
            <a:r>
              <a:rPr lang="en-US" b="1" dirty="0" smtClean="0"/>
              <a:t>) RISC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RISC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,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10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Apple’s Power Macintosh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chip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RISC </a:t>
            </a:r>
            <a:r>
              <a:rPr lang="en-US" dirty="0" err="1" smtClean="0"/>
              <a:t>dan</a:t>
            </a:r>
            <a:r>
              <a:rPr lang="en-US" dirty="0" smtClean="0"/>
              <a:t> Windows 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kompatibel</a:t>
            </a:r>
            <a:r>
              <a:rPr lang="en-US" dirty="0" smtClean="0"/>
              <a:t> RISC, Windows 3.1 </a:t>
            </a:r>
            <a:r>
              <a:rPr lang="en-US" dirty="0" err="1" smtClean="0"/>
              <a:t>dan</a:t>
            </a:r>
            <a:r>
              <a:rPr lang="en-US" dirty="0" smtClean="0"/>
              <a:t> Windows 95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RISC.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, </a:t>
            </a: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i="1" dirty="0" smtClean="0"/>
              <a:t>chip </a:t>
            </a:r>
            <a:r>
              <a:rPr lang="en-US" dirty="0" smtClean="0"/>
              <a:t>RISC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RISC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953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RISC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:</a:t>
            </a:r>
          </a:p>
          <a:p>
            <a:pPr lvl="1" indent="-246888">
              <a:buFont typeface="Wingdings 2"/>
              <a:buChar char=""/>
              <a:defRPr/>
            </a:pPr>
            <a:r>
              <a:rPr lang="en-US" dirty="0" smtClean="0"/>
              <a:t>One cycle execution time 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Prosessor</a:t>
            </a:r>
            <a:r>
              <a:rPr lang="en-US" dirty="0" smtClean="0"/>
              <a:t> RISC </a:t>
            </a:r>
            <a:r>
              <a:rPr lang="en-US" dirty="0" err="1" smtClean="0"/>
              <a:t>mempunyai</a:t>
            </a:r>
            <a:r>
              <a:rPr lang="en-US" dirty="0" smtClean="0"/>
              <a:t> CPI (clock per instruction)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per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CPU.</a:t>
            </a:r>
          </a:p>
          <a:p>
            <a:pPr lvl="1" indent="-246888">
              <a:buFont typeface="Wingdings 2"/>
              <a:buChar char=""/>
              <a:defRPr/>
            </a:pPr>
            <a:r>
              <a:rPr lang="en-US" dirty="0" smtClean="0"/>
              <a:t>Pipelining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efiisien</a:t>
            </a:r>
            <a:endParaRPr lang="en-US" dirty="0" smtClean="0"/>
          </a:p>
          <a:p>
            <a:pPr lvl="1" indent="-246888">
              <a:buFont typeface="Wingdings 2"/>
              <a:buChar char=""/>
              <a:defRPr/>
            </a:pPr>
            <a:r>
              <a:rPr lang="en-US" dirty="0" smtClean="0"/>
              <a:t>Large number of registers: </a:t>
            </a:r>
            <a:r>
              <a:rPr lang="en-US" dirty="0" err="1" smtClean="0"/>
              <a:t>Jumlah</a:t>
            </a:r>
            <a:r>
              <a:rPr lang="en-US" dirty="0" smtClean="0"/>
              <a:t> register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RISC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register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berlebih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memory.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763000" cy="4495800"/>
          </a:xfrm>
        </p:spPr>
        <p:txBody>
          <a:bodyPr>
            <a:noAutofit/>
          </a:bodyPr>
          <a:lstStyle/>
          <a:p>
            <a:pPr marL="594360"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err="1" smtClean="0"/>
              <a:t>Rangkaian</a:t>
            </a:r>
            <a:r>
              <a:rPr lang="en-US" sz="2100" dirty="0" smtClean="0"/>
              <a:t> </a:t>
            </a:r>
            <a:r>
              <a:rPr lang="en-US" sz="2100" dirty="0" err="1" smtClean="0"/>
              <a:t>instruksi</a:t>
            </a:r>
            <a:r>
              <a:rPr lang="en-US" sz="2100" dirty="0" smtClean="0"/>
              <a:t> built-in </a:t>
            </a:r>
            <a:r>
              <a:rPr lang="en-US" sz="2100" dirty="0" err="1" smtClean="0"/>
              <a:t>pada</a:t>
            </a:r>
            <a:r>
              <a:rPr lang="en-US" sz="2100" dirty="0" smtClean="0"/>
              <a:t> processor yang </a:t>
            </a:r>
            <a:r>
              <a:rPr lang="en-US" sz="2100" dirty="0" err="1" smtClean="0"/>
              <a:t>terdiri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perintah-perintah</a:t>
            </a:r>
            <a:r>
              <a:rPr lang="en-US" sz="2100" dirty="0" smtClean="0"/>
              <a:t> yang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ringkas</a:t>
            </a:r>
            <a:r>
              <a:rPr lang="en-US" sz="2100" dirty="0" smtClean="0"/>
              <a:t> </a:t>
            </a:r>
            <a:r>
              <a:rPr lang="en-US" sz="2100" dirty="0" err="1" smtClean="0"/>
              <a:t>dibandingkan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CISC.</a:t>
            </a:r>
          </a:p>
          <a:p>
            <a:pPr marL="594360"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RISC </a:t>
            </a:r>
            <a:r>
              <a:rPr lang="en-US" sz="2100" dirty="0" err="1" smtClean="0"/>
              <a:t>memiliki</a:t>
            </a:r>
            <a:r>
              <a:rPr lang="en-US" sz="2100" dirty="0" smtClean="0"/>
              <a:t> </a:t>
            </a:r>
            <a:r>
              <a:rPr lang="en-US" sz="2100" dirty="0" err="1" smtClean="0"/>
              <a:t>keunggulan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hal</a:t>
            </a:r>
            <a:r>
              <a:rPr lang="en-US" sz="2100" dirty="0" smtClean="0"/>
              <a:t> </a:t>
            </a:r>
            <a:r>
              <a:rPr lang="en-US" sz="2100" dirty="0" err="1" smtClean="0"/>
              <a:t>kecepatannya</a:t>
            </a:r>
            <a:r>
              <a:rPr lang="en-US" sz="2100" dirty="0" smtClean="0"/>
              <a:t>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digunakan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aplikasi-aplikasi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memerlukan</a:t>
            </a:r>
            <a:r>
              <a:rPr lang="en-US" sz="2100" dirty="0" smtClean="0"/>
              <a:t> </a:t>
            </a:r>
            <a:r>
              <a:rPr lang="en-US" sz="2100" dirty="0" err="1" smtClean="0"/>
              <a:t>kalkulasi</a:t>
            </a:r>
            <a:r>
              <a:rPr lang="en-US" sz="2100" dirty="0" smtClean="0"/>
              <a:t>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intensif</a:t>
            </a:r>
            <a:r>
              <a:rPr lang="en-US" sz="2100" dirty="0" smtClean="0"/>
              <a:t>.</a:t>
            </a:r>
          </a:p>
          <a:p>
            <a:pPr marL="594360"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err="1" smtClean="0"/>
              <a:t>Dewasa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, RISC </a:t>
            </a:r>
            <a:r>
              <a:rPr lang="en-US" sz="2100" dirty="0" err="1" smtClean="0"/>
              <a:t>digunakan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keluarga</a:t>
            </a:r>
            <a:r>
              <a:rPr lang="en-US" sz="2100" dirty="0" smtClean="0"/>
              <a:t> processor </a:t>
            </a:r>
            <a:r>
              <a:rPr lang="en-US" sz="2100" dirty="0" err="1" smtClean="0"/>
              <a:t>buatan</a:t>
            </a:r>
            <a:r>
              <a:rPr lang="en-US" sz="2100" dirty="0" smtClean="0"/>
              <a:t> Motorola (PowerPC) </a:t>
            </a:r>
            <a:r>
              <a:rPr lang="en-US" sz="2100" dirty="0" err="1" smtClean="0"/>
              <a:t>dan</a:t>
            </a:r>
            <a:r>
              <a:rPr lang="en-US" sz="2100" dirty="0" smtClean="0"/>
              <a:t> SUN Microsystems (</a:t>
            </a:r>
            <a:r>
              <a:rPr lang="en-US" sz="2100" dirty="0" err="1" smtClean="0"/>
              <a:t>Sparc</a:t>
            </a:r>
            <a:r>
              <a:rPr lang="en-US" sz="2100" dirty="0" smtClean="0"/>
              <a:t>, </a:t>
            </a:r>
            <a:r>
              <a:rPr lang="en-US" sz="2100" dirty="0" err="1" smtClean="0"/>
              <a:t>UltraSparc</a:t>
            </a:r>
            <a:r>
              <a:rPr lang="en-US" sz="2100" dirty="0" smtClean="0"/>
              <a:t>).</a:t>
            </a:r>
          </a:p>
          <a:p>
            <a:pPr marL="594360" lvl="1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RISC </a:t>
            </a:r>
            <a:r>
              <a:rPr lang="en-US" sz="2100" dirty="0" err="1" smtClean="0"/>
              <a:t>dikembangkan</a:t>
            </a:r>
            <a:r>
              <a:rPr lang="en-US" sz="2100" dirty="0" smtClean="0"/>
              <a:t>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seorang</a:t>
            </a:r>
            <a:r>
              <a:rPr lang="en-US" sz="2100" dirty="0" smtClean="0"/>
              <a:t> </a:t>
            </a:r>
            <a:r>
              <a:rPr lang="en-US" sz="2100" dirty="0" err="1" smtClean="0"/>
              <a:t>penelitinya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bernama</a:t>
            </a:r>
            <a:r>
              <a:rPr lang="en-US" sz="2100" dirty="0" smtClean="0"/>
              <a:t> John </a:t>
            </a:r>
            <a:r>
              <a:rPr lang="en-US" sz="2100" dirty="0" err="1" smtClean="0"/>
              <a:t>Cocke</a:t>
            </a:r>
            <a:r>
              <a:rPr lang="en-US" sz="2100" dirty="0" smtClean="0"/>
              <a:t>, </a:t>
            </a:r>
            <a:r>
              <a:rPr lang="en-US" sz="2100" dirty="0" err="1" smtClean="0"/>
              <a:t>beliau</a:t>
            </a:r>
            <a:r>
              <a:rPr lang="en-US" sz="2100" dirty="0" smtClean="0"/>
              <a:t> </a:t>
            </a:r>
            <a:r>
              <a:rPr lang="en-US" sz="2100" dirty="0" err="1" smtClean="0"/>
              <a:t>menyampaikan</a:t>
            </a:r>
            <a:r>
              <a:rPr lang="en-US" sz="2100" dirty="0" smtClean="0"/>
              <a:t> </a:t>
            </a:r>
            <a:r>
              <a:rPr lang="en-US" sz="2100" dirty="0" err="1" smtClean="0"/>
              <a:t>bahwa</a:t>
            </a:r>
            <a:r>
              <a:rPr lang="en-US" sz="2100" dirty="0" smtClean="0"/>
              <a:t> </a:t>
            </a:r>
            <a:r>
              <a:rPr lang="en-US" sz="2100" dirty="0" err="1" smtClean="0"/>
              <a:t>sebenarnya</a:t>
            </a:r>
            <a:r>
              <a:rPr lang="en-US" sz="2100" dirty="0" smtClean="0"/>
              <a:t> </a:t>
            </a:r>
            <a:r>
              <a:rPr lang="en-US" sz="2100" dirty="0" err="1" smtClean="0"/>
              <a:t>kekhasan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komputer</a:t>
            </a:r>
            <a:r>
              <a:rPr lang="en-US" sz="2100" dirty="0" smtClean="0"/>
              <a:t> </a:t>
            </a:r>
            <a:r>
              <a:rPr lang="en-US" sz="2100" dirty="0" err="1" smtClean="0"/>
              <a:t>tidaklah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instruksi</a:t>
            </a:r>
            <a:r>
              <a:rPr lang="en-US" sz="2100" dirty="0" smtClean="0"/>
              <a:t>, </a:t>
            </a:r>
            <a:r>
              <a:rPr lang="en-US" sz="2100" dirty="0" err="1" smtClean="0"/>
              <a:t>namun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dimilikinya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instruksi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kompleks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dilakukan</a:t>
            </a:r>
            <a:r>
              <a:rPr lang="en-US" sz="2100" dirty="0" smtClean="0"/>
              <a:t> </a:t>
            </a:r>
            <a:r>
              <a:rPr lang="en-US" sz="2100" dirty="0" err="1" smtClean="0"/>
              <a:t>melalui</a:t>
            </a:r>
            <a:r>
              <a:rPr lang="en-US" sz="2100" dirty="0" smtClean="0"/>
              <a:t> </a:t>
            </a:r>
            <a:r>
              <a:rPr lang="en-US" sz="2100" dirty="0" err="1" smtClean="0"/>
              <a:t>rangkaian</a:t>
            </a:r>
            <a:r>
              <a:rPr lang="en-US" sz="2100" dirty="0" smtClean="0"/>
              <a:t> </a:t>
            </a:r>
            <a:r>
              <a:rPr lang="en-US" sz="2100" dirty="0" err="1" smtClean="0"/>
              <a:t>sirkuit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mikrokontroler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</a:t>
            </a:r>
            <a:r>
              <a:rPr lang="en-US" i="1" dirty="0" smtClean="0"/>
              <a:t>hardware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</a:t>
            </a:r>
            <a:r>
              <a:rPr lang="en-US" i="1" dirty="0" smtClean="0"/>
              <a:t>software</a:t>
            </a:r>
            <a:r>
              <a:rPr lang="en-US" dirty="0" smtClean="0"/>
              <a:t>).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.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bit-bit </a:t>
            </a:r>
            <a:r>
              <a:rPr lang="en-US" dirty="0" err="1" smtClean="0"/>
              <a:t>logik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 (</a:t>
            </a:r>
            <a:r>
              <a:rPr lang="en-US" dirty="0" err="1" smtClean="0"/>
              <a:t>biner</a:t>
            </a:r>
            <a:r>
              <a:rPr lang="en-US" dirty="0" smtClean="0"/>
              <a:t>)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program. </a:t>
            </a:r>
            <a:r>
              <a:rPr lang="en-US" dirty="0" err="1" smtClean="0"/>
              <a:t>Angka-angka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lebarnya</a:t>
            </a:r>
            <a:r>
              <a:rPr lang="en-US" dirty="0" smtClean="0"/>
              <a:t> 8 bit </a:t>
            </a:r>
            <a:r>
              <a:rPr lang="en-US" dirty="0" err="1" smtClean="0"/>
              <a:t>disebut</a:t>
            </a:r>
            <a:r>
              <a:rPr lang="en-US" dirty="0" smtClean="0"/>
              <a:t> byte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16 bit </a:t>
            </a:r>
            <a:r>
              <a:rPr lang="en-US" dirty="0" err="1" smtClean="0"/>
              <a:t>disebut</a:t>
            </a:r>
            <a:r>
              <a:rPr lang="en-US" dirty="0" smtClean="0"/>
              <a:t> word.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logik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hexa</a:t>
            </a:r>
            <a:r>
              <a:rPr lang="en-US" dirty="0" smtClean="0"/>
              <a:t> (HEX).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menulis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hexa</a:t>
            </a:r>
            <a:r>
              <a:rPr lang="en-US" dirty="0" smtClean="0"/>
              <a:t> </a:t>
            </a:r>
            <a:r>
              <a:rPr lang="en-US" dirty="0" err="1" smtClean="0"/>
              <a:t>sungguh</a:t>
            </a:r>
            <a:r>
              <a:rPr lang="en-US" dirty="0" smtClean="0"/>
              <a:t> </a:t>
            </a:r>
            <a:r>
              <a:rPr lang="en-US" dirty="0" err="1" smtClean="0"/>
              <a:t>merepotkan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dibuatlah</a:t>
            </a:r>
            <a:r>
              <a:rPr lang="en-US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assembler </a:t>
            </a:r>
            <a:r>
              <a:rPr lang="en-US" dirty="0" smtClean="0"/>
              <a:t>yang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penyingkatan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assembler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presentasinya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Mnemonic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i="1" dirty="0" smtClean="0"/>
              <a:t>chip</a:t>
            </a:r>
            <a:r>
              <a:rPr lang="en-US" dirty="0" smtClean="0"/>
              <a:t> </a:t>
            </a:r>
            <a:r>
              <a:rPr lang="en-US" dirty="0" err="1" smtClean="0"/>
              <a:t>buatannya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set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program.</a:t>
            </a:r>
          </a:p>
          <a:p>
            <a:pPr lvl="1">
              <a:buNone/>
            </a:pPr>
            <a:r>
              <a:rPr lang="en-US" u="sng" dirty="0" err="1" smtClean="0"/>
              <a:t>Biner</a:t>
            </a:r>
            <a:r>
              <a:rPr lang="en-US" u="sng" dirty="0" smtClean="0"/>
              <a:t> 	</a:t>
            </a:r>
            <a:r>
              <a:rPr lang="en-US" u="sng" dirty="0" err="1" smtClean="0"/>
              <a:t>Hexa</a:t>
            </a:r>
            <a:r>
              <a:rPr lang="en-US" dirty="0" smtClean="0"/>
              <a:t> 	</a:t>
            </a:r>
            <a:r>
              <a:rPr lang="en-US" u="sng" dirty="0" smtClean="0"/>
              <a:t>Mnemonic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b="1" dirty="0" smtClean="0"/>
              <a:t>10110110 B6 	LDAA ...</a:t>
            </a:r>
          </a:p>
          <a:p>
            <a:pPr lvl="1">
              <a:buNone/>
            </a:pPr>
            <a:r>
              <a:rPr lang="en-US" b="1" dirty="0" smtClean="0"/>
              <a:t>10010111 97 	STAA ...</a:t>
            </a:r>
          </a:p>
          <a:p>
            <a:pPr lvl="1">
              <a:buNone/>
            </a:pPr>
            <a:r>
              <a:rPr lang="en-US" b="1" dirty="0" smtClean="0"/>
              <a:t>01001010 4A 	DECA ...</a:t>
            </a:r>
          </a:p>
          <a:p>
            <a:pPr lvl="1">
              <a:buNone/>
            </a:pPr>
            <a:r>
              <a:rPr lang="en-US" b="1" dirty="0" smtClean="0"/>
              <a:t>10001010 8A	ORAA ...</a:t>
            </a:r>
          </a:p>
          <a:p>
            <a:pPr lvl="1">
              <a:buNone/>
            </a:pPr>
            <a:r>
              <a:rPr lang="en-US" b="1" dirty="0" smtClean="0"/>
              <a:t>00100110 26 	BNE ...</a:t>
            </a:r>
          </a:p>
          <a:p>
            <a:pPr lvl="1">
              <a:buNone/>
            </a:pPr>
            <a:r>
              <a:rPr lang="en-US" b="1" dirty="0" smtClean="0"/>
              <a:t>00000001 01 	NOP...</a:t>
            </a:r>
          </a:p>
          <a:p>
            <a:pPr lvl="1">
              <a:buNone/>
            </a:pPr>
            <a:r>
              <a:rPr lang="en-US" b="1" dirty="0" smtClean="0"/>
              <a:t>01111110 7E 	JMP ...</a:t>
            </a:r>
          </a:p>
          <a:p>
            <a:pPr lvl="1">
              <a:buNone/>
            </a:pPr>
            <a:r>
              <a:rPr lang="en-US" i="1" dirty="0" err="1" smtClean="0"/>
              <a:t>Sebagian</a:t>
            </a:r>
            <a:r>
              <a:rPr lang="en-US" i="1" dirty="0" smtClean="0"/>
              <a:t> set </a:t>
            </a:r>
            <a:r>
              <a:rPr lang="en-US" i="1" dirty="0" err="1" smtClean="0"/>
              <a:t>instruksi</a:t>
            </a:r>
            <a:r>
              <a:rPr lang="en-US" i="1" dirty="0" smtClean="0"/>
              <a:t> 68HC11 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berlomba-lomba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set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selengkap-lengkapnya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 </a:t>
            </a:r>
            <a:r>
              <a:rPr lang="en-US" dirty="0" err="1" smtClean="0"/>
              <a:t>pengalamatan</a:t>
            </a:r>
            <a:r>
              <a:rPr lang="en-US" dirty="0" smtClean="0"/>
              <a:t> yang </a:t>
            </a:r>
            <a:r>
              <a:rPr lang="en-US" dirty="0" err="1" smtClean="0"/>
              <a:t>bermacam-macam</a:t>
            </a:r>
            <a:r>
              <a:rPr lang="en-US" dirty="0" smtClean="0"/>
              <a:t>.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bit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aritmatik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, </a:t>
            </a:r>
            <a:r>
              <a:rPr lang="en-US" dirty="0" err="1" smtClean="0"/>
              <a:t>pengurangan</a:t>
            </a:r>
            <a:r>
              <a:rPr lang="en-US" dirty="0" smtClean="0"/>
              <a:t>,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68HC11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set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BNE, BLO, BLS, BMI, BRCLR, BRSET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program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80C51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lvl="1">
              <a:buNone/>
            </a:pPr>
            <a:r>
              <a:rPr lang="en-US" b="1" dirty="0" smtClean="0"/>
              <a:t>LABEL ...</a:t>
            </a:r>
          </a:p>
          <a:p>
            <a:pPr lvl="1">
              <a:buNone/>
            </a:pPr>
            <a:r>
              <a:rPr lang="en-US" b="1" dirty="0" smtClean="0"/>
              <a:t>...</a:t>
            </a:r>
          </a:p>
          <a:p>
            <a:pPr lvl="1">
              <a:buNone/>
            </a:pPr>
            <a:r>
              <a:rPr lang="en-US" b="1" dirty="0" smtClean="0"/>
              <a:t>DEC R0</a:t>
            </a:r>
          </a:p>
          <a:p>
            <a:pPr lvl="1">
              <a:buNone/>
            </a:pPr>
            <a:r>
              <a:rPr lang="en-US" b="1" dirty="0" smtClean="0"/>
              <a:t>MOV A,R0</a:t>
            </a:r>
          </a:p>
          <a:p>
            <a:pPr lvl="1">
              <a:buNone/>
            </a:pPr>
            <a:r>
              <a:rPr lang="en-US" b="1" dirty="0" smtClean="0"/>
              <a:t>JNZ LABEL</a:t>
            </a:r>
          </a:p>
          <a:p>
            <a:pPr lvl="1">
              <a:buNone/>
            </a:pPr>
            <a:r>
              <a:rPr lang="en-US" b="1" i="1" dirty="0" smtClean="0"/>
              <a:t>Program 'decrement' 80C51</a:t>
            </a:r>
            <a:endParaRPr lang="en-US" b="1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pengulangan</a:t>
            </a:r>
            <a:r>
              <a:rPr lang="en-US" dirty="0" smtClean="0"/>
              <a:t> yang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register R0 </a:t>
            </a:r>
            <a:r>
              <a:rPr lang="en-US" dirty="0" err="1" smtClean="0"/>
              <a:t>sampai</a:t>
            </a:r>
            <a:r>
              <a:rPr lang="en-US" dirty="0" smtClean="0"/>
              <a:t> register R0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nol</a:t>
            </a:r>
            <a:r>
              <a:rPr lang="en-US" dirty="0" smtClean="0"/>
              <a:t>). Intel </a:t>
            </a:r>
            <a:r>
              <a:rPr lang="en-US" dirty="0" err="1" smtClean="0"/>
              <a:t>menambah</a:t>
            </a:r>
            <a:r>
              <a:rPr lang="en-US" dirty="0" smtClean="0"/>
              <a:t> set </a:t>
            </a:r>
            <a:r>
              <a:rPr lang="en-US" dirty="0" err="1" smtClean="0"/>
              <a:t>instruksinya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 </a:t>
            </a:r>
          </a:p>
          <a:p>
            <a:pPr lvl="1">
              <a:buNone/>
            </a:pPr>
            <a:r>
              <a:rPr lang="en-US" b="1" dirty="0" smtClean="0"/>
              <a:t>LABEL .... </a:t>
            </a:r>
          </a:p>
          <a:p>
            <a:pPr lvl="1">
              <a:buNone/>
            </a:pPr>
            <a:r>
              <a:rPr lang="en-US" b="1" dirty="0" smtClean="0"/>
              <a:t>DJNZ R0,LABEL </a:t>
            </a:r>
          </a:p>
          <a:p>
            <a:pPr lvl="1">
              <a:buNone/>
            </a:pPr>
            <a:r>
              <a:rPr lang="en-US" b="1" i="1" dirty="0" err="1" smtClean="0"/>
              <a:t>Instruksi</a:t>
            </a:r>
            <a:r>
              <a:rPr lang="en-US" b="1" i="1" dirty="0" smtClean="0"/>
              <a:t> 'decrement jump not zero' 80C51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RISC </a:t>
            </a:r>
            <a:r>
              <a:rPr lang="en-US" dirty="0" err="1" smtClean="0"/>
              <a:t>singkatan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Reduced Instruction Set Computer.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mikroprosessor</a:t>
            </a:r>
            <a:r>
              <a:rPr lang="en-US" dirty="0" smtClean="0"/>
              <a:t>,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mengeset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Sejarah</a:t>
            </a:r>
            <a:r>
              <a:rPr lang="en-US" dirty="0" smtClean="0"/>
              <a:t> RISC</a:t>
            </a:r>
            <a:br>
              <a:rPr lang="en-US" dirty="0" smtClean="0"/>
            </a:br>
            <a:r>
              <a:rPr lang="en-US" dirty="0" err="1" smtClean="0"/>
              <a:t>Proyek</a:t>
            </a:r>
            <a:r>
              <a:rPr lang="en-US" dirty="0" smtClean="0"/>
              <a:t> RISC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IBM, </a:t>
            </a:r>
            <a:r>
              <a:rPr lang="en-US" dirty="0" err="1" smtClean="0"/>
              <a:t>stanford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UC –Berkeley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70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80an. IBM 801, Stanford MIPS,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Barkeley</a:t>
            </a:r>
            <a:r>
              <a:rPr lang="en-US" dirty="0" smtClean="0"/>
              <a:t> RISC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RISC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DJNZ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program. 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leluasa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assembler yang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level </a:t>
            </a:r>
            <a:r>
              <a:rPr lang="en-US" dirty="0" err="1" smtClean="0"/>
              <a:t>tinggi</a:t>
            </a:r>
            <a:r>
              <a:rPr lang="en-US" dirty="0" smtClean="0"/>
              <a:t>. Intel 80C51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basis </a:t>
            </a:r>
            <a:r>
              <a:rPr lang="en-US" dirty="0" err="1" smtClean="0"/>
              <a:t>prosesor</a:t>
            </a:r>
            <a:r>
              <a:rPr lang="en-US" dirty="0" smtClean="0"/>
              <a:t> 8048 </a:t>
            </a:r>
            <a:r>
              <a:rPr lang="en-US" dirty="0" err="1" smtClean="0"/>
              <a:t>dirilis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1976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111 </a:t>
            </a:r>
            <a:r>
              <a:rPr lang="en-US" dirty="0" err="1" smtClean="0"/>
              <a:t>instruksi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, 68HC11 </a:t>
            </a:r>
            <a:r>
              <a:rPr lang="en-US" dirty="0" err="1" smtClean="0"/>
              <a:t>dari</a:t>
            </a:r>
            <a:r>
              <a:rPr lang="en-US" dirty="0" smtClean="0"/>
              <a:t> Motorola yang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1984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145 </a:t>
            </a:r>
            <a:r>
              <a:rPr lang="en-US" dirty="0" err="1" smtClean="0"/>
              <a:t>instruksi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kompleksnya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68HC11 </a:t>
            </a:r>
            <a:r>
              <a:rPr lang="en-US" dirty="0" err="1" smtClean="0"/>
              <a:t>dan</a:t>
            </a:r>
            <a:r>
              <a:rPr lang="en-US" dirty="0" smtClean="0"/>
              <a:t> 80C51,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mikrokontroler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Debat</a:t>
            </a:r>
            <a:r>
              <a:rPr lang="en-US" dirty="0" smtClean="0"/>
              <a:t> CISC </a:t>
            </a:r>
            <a:r>
              <a:rPr lang="en-US" i="1" dirty="0" smtClean="0"/>
              <a:t>versus</a:t>
            </a:r>
            <a:r>
              <a:rPr lang="en-US" dirty="0" smtClean="0"/>
              <a:t> RISC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1974 IBM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801 RISC. </a:t>
            </a:r>
            <a:r>
              <a:rPr lang="en-US" dirty="0" err="1" smtClean="0"/>
              <a:t>Argumen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Fortran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kompiler</a:t>
            </a:r>
            <a:r>
              <a:rPr lang="en-US" dirty="0" smtClean="0"/>
              <a:t> lain (</a:t>
            </a:r>
            <a:r>
              <a:rPr lang="en-US" i="1" dirty="0" smtClean="0"/>
              <a:t>compiler/interpreter</a:t>
            </a:r>
            <a:r>
              <a:rPr lang="en-US" dirty="0" smtClean="0"/>
              <a:t>)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i="1" dirty="0" smtClean="0"/>
              <a:t>compiler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C/C++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. </a:t>
            </a:r>
            <a:r>
              <a:rPr lang="en-US" dirty="0" err="1" smtClean="0"/>
              <a:t>Kompiler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men-</a:t>
            </a:r>
            <a:r>
              <a:rPr lang="en-US" dirty="0" err="1" smtClean="0"/>
              <a:t>terjemahkan</a:t>
            </a:r>
            <a:r>
              <a:rPr lang="en-US" dirty="0" smtClean="0"/>
              <a:t> program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RISC </a:t>
            </a:r>
            <a:r>
              <a:rPr lang="en-US" dirty="0" err="1" smtClean="0"/>
              <a:t>dan</a:t>
            </a:r>
            <a:r>
              <a:rPr lang="en-US" dirty="0" smtClean="0"/>
              <a:t> CISC,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c = a x b. </a:t>
            </a:r>
            <a:r>
              <a:rPr lang="en-US" dirty="0" err="1" smtClean="0"/>
              <a:t>Mikrokontroler</a:t>
            </a:r>
            <a:r>
              <a:rPr lang="en-US" dirty="0" smtClean="0"/>
              <a:t> 68HC11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dirty="0" smtClean="0"/>
              <a:t>LDAA #$5</a:t>
            </a:r>
          </a:p>
          <a:p>
            <a:pPr lvl="1">
              <a:buNone/>
            </a:pPr>
            <a:r>
              <a:rPr lang="en-US" dirty="0" smtClean="0"/>
              <a:t>LDAB #$10</a:t>
            </a:r>
          </a:p>
          <a:p>
            <a:pPr lvl="1">
              <a:buNone/>
            </a:pPr>
            <a:r>
              <a:rPr lang="en-US" dirty="0" smtClean="0"/>
              <a:t>MUL</a:t>
            </a:r>
          </a:p>
          <a:p>
            <a:pPr lvl="1">
              <a:buNone/>
            </a:pPr>
            <a:r>
              <a:rPr lang="en-US" i="1" dirty="0" smtClean="0"/>
              <a:t>Program 5x10 </a:t>
            </a:r>
            <a:r>
              <a:rPr lang="en-US" i="1" dirty="0" err="1" smtClean="0"/>
              <a:t>dengan</a:t>
            </a:r>
            <a:r>
              <a:rPr lang="en-US" i="1" dirty="0" smtClean="0"/>
              <a:t> 68HC11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accumulator D </a:t>
            </a:r>
            <a:r>
              <a:rPr lang="en-US" dirty="0" err="1" smtClean="0"/>
              <a:t>pada</a:t>
            </a:r>
            <a:r>
              <a:rPr lang="en-US" dirty="0" smtClean="0"/>
              <a:t> 68HC11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accumulator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yakni</a:t>
            </a:r>
            <a:r>
              <a:rPr lang="en-US" dirty="0" smtClean="0"/>
              <a:t> 5 x 10 = 50. </a:t>
            </a:r>
          </a:p>
          <a:p>
            <a:r>
              <a:rPr lang="en-US" dirty="0" smtClean="0"/>
              <a:t>Program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PIC16CXX,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lvl="1">
              <a:buNone/>
            </a:pPr>
            <a:r>
              <a:rPr lang="en-US" dirty="0" smtClean="0"/>
              <a:t>MOVLW 0x10 MOVWF Reg1</a:t>
            </a:r>
          </a:p>
          <a:p>
            <a:pPr lvl="1">
              <a:buNone/>
            </a:pPr>
            <a:r>
              <a:rPr lang="en-US" dirty="0" smtClean="0"/>
              <a:t>MOVLW 0x05</a:t>
            </a:r>
          </a:p>
          <a:p>
            <a:pPr lvl="1">
              <a:buNone/>
            </a:pPr>
            <a:r>
              <a:rPr lang="en-US" dirty="0" smtClean="0"/>
              <a:t>MOVWF Reg2</a:t>
            </a:r>
          </a:p>
          <a:p>
            <a:pPr lvl="1">
              <a:buNone/>
            </a:pPr>
            <a:r>
              <a:rPr lang="en-US" dirty="0" smtClean="0"/>
              <a:t>CLRW</a:t>
            </a:r>
          </a:p>
          <a:p>
            <a:pPr lvl="1">
              <a:buNone/>
            </a:pPr>
            <a:r>
              <a:rPr lang="en-US" dirty="0" smtClean="0"/>
              <a:t>LOOP ADDWF Reg1,0</a:t>
            </a:r>
          </a:p>
          <a:p>
            <a:pPr lvl="1">
              <a:buNone/>
            </a:pPr>
            <a:r>
              <a:rPr lang="en-US" dirty="0" smtClean="0"/>
              <a:t>CFSZ Reg2,1</a:t>
            </a:r>
          </a:p>
          <a:p>
            <a:pPr lvl="1">
              <a:buNone/>
            </a:pPr>
            <a:r>
              <a:rPr lang="en-US" dirty="0" smtClean="0"/>
              <a:t>GOTO LOOP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i="1" dirty="0" smtClean="0"/>
              <a:t>Program 5x10 </a:t>
            </a:r>
            <a:r>
              <a:rPr lang="en-US" i="1" dirty="0" err="1" smtClean="0"/>
              <a:t>dengan</a:t>
            </a:r>
            <a:r>
              <a:rPr lang="en-US" i="1" dirty="0" smtClean="0"/>
              <a:t> PIC16CXX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Prosesor</a:t>
            </a:r>
            <a:r>
              <a:rPr lang="en-US" dirty="0" smtClean="0"/>
              <a:t> PIC16CXX yang RISC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5x10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10 </a:t>
            </a:r>
            <a:r>
              <a:rPr lang="en-US" dirty="0" err="1" smtClean="0"/>
              <a:t>sebanyak</a:t>
            </a:r>
            <a:r>
              <a:rPr lang="en-US" dirty="0" smtClean="0"/>
              <a:t> 5 kali. </a:t>
            </a:r>
            <a:r>
              <a:rPr lang="en-US" dirty="0" err="1" smtClean="0"/>
              <a:t>Kelihatannya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assembly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MUL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lain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i="1" dirty="0" smtClean="0"/>
              <a:t>hardware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logik</a:t>
            </a:r>
            <a:r>
              <a:rPr lang="en-US" dirty="0" smtClean="0"/>
              <a:t> (</a:t>
            </a:r>
            <a:r>
              <a:rPr lang="en-US" i="1" dirty="0" smtClean="0"/>
              <a:t>logic gates</a:t>
            </a:r>
            <a:r>
              <a:rPr lang="en-US" dirty="0" smtClean="0"/>
              <a:t>) transistor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.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(</a:t>
            </a:r>
            <a:r>
              <a:rPr lang="en-US" i="1" dirty="0" smtClean="0"/>
              <a:t>machine cycle</a:t>
            </a:r>
            <a:r>
              <a:rPr lang="en-US" dirty="0" smtClean="0"/>
              <a:t>)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eksekusinya</a:t>
            </a:r>
            <a:r>
              <a:rPr lang="en-US" dirty="0" smtClean="0"/>
              <a:t>.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MUL </a:t>
            </a:r>
            <a:r>
              <a:rPr lang="en-US" dirty="0" err="1" smtClean="0"/>
              <a:t>pada</a:t>
            </a:r>
            <a:r>
              <a:rPr lang="en-US" dirty="0" smtClean="0"/>
              <a:t> 68HC11 </a:t>
            </a:r>
            <a:r>
              <a:rPr lang="en-US" dirty="0" err="1" smtClean="0"/>
              <a:t>memerlukan</a:t>
            </a:r>
            <a:r>
              <a:rPr lang="en-US" dirty="0" smtClean="0"/>
              <a:t> 10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41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Pendukung</a:t>
            </a:r>
            <a:r>
              <a:rPr lang="en-US" dirty="0" smtClean="0"/>
              <a:t> RISC </a:t>
            </a:r>
            <a:r>
              <a:rPr lang="en-US" dirty="0" err="1" smtClean="0"/>
              <a:t>berkesimpulan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handal</a:t>
            </a:r>
            <a:r>
              <a:rPr lang="en-US" dirty="0" smtClean="0"/>
              <a:t>.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1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menjalankannya</a:t>
            </a:r>
            <a:r>
              <a:rPr lang="en-US" dirty="0" smtClean="0"/>
              <a:t>.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2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RISC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arsitektur</a:t>
            </a:r>
            <a:r>
              <a:rPr lang="en-US" b="1" dirty="0" smtClean="0"/>
              <a:t> Harvard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</a:p>
          <a:p>
            <a:pPr lvl="1"/>
            <a:r>
              <a:rPr lang="en-US" dirty="0" smtClean="0"/>
              <a:t>COP8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58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PIC12/16CXX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33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mikroprosesor</a:t>
            </a:r>
            <a:r>
              <a:rPr lang="en-US" dirty="0" smtClean="0"/>
              <a:t> RISC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 err="1" smtClean="0"/>
              <a:t>logik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i="1" dirty="0" smtClean="0"/>
              <a:t>dice</a:t>
            </a:r>
            <a:r>
              <a:rPr lang="en-US" dirty="0" smtClean="0"/>
              <a:t> 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CISC. </a:t>
            </a:r>
          </a:p>
          <a:p>
            <a:pPr lvl="1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kebetulan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mikrokontroler</a:t>
            </a:r>
            <a:r>
              <a:rPr lang="en-US" dirty="0" smtClean="0"/>
              <a:t> PICXX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dirilis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mini. </a:t>
            </a:r>
            <a:r>
              <a:rPr lang="en-US" dirty="0" err="1" smtClean="0"/>
              <a:t>Misalnya</a:t>
            </a:r>
            <a:r>
              <a:rPr lang="en-US" dirty="0" smtClean="0"/>
              <a:t> PIC12C508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mikrokontroler</a:t>
            </a:r>
            <a:r>
              <a:rPr lang="en-US" dirty="0" smtClean="0"/>
              <a:t> DIP 8 pin.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lain…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CISC </a:t>
            </a:r>
            <a:r>
              <a:rPr lang="en-US" dirty="0" err="1" smtClean="0"/>
              <a:t>dan</a:t>
            </a:r>
            <a:r>
              <a:rPr lang="en-US" dirty="0" smtClean="0"/>
              <a:t> RISC </a:t>
            </a:r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set </a:t>
            </a:r>
            <a:r>
              <a:rPr lang="en-US" dirty="0" err="1" smtClean="0"/>
              <a:t>instruksinya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(</a:t>
            </a:r>
            <a:r>
              <a:rPr lang="en-US" i="1" dirty="0" smtClean="0"/>
              <a:t>reduced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RISC </a:t>
            </a:r>
            <a:r>
              <a:rPr lang="en-US" dirty="0" err="1" smtClean="0"/>
              <a:t>dan</a:t>
            </a:r>
            <a:r>
              <a:rPr lang="en-US" dirty="0" smtClean="0"/>
              <a:t> CISC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arsitekturnya</a:t>
            </a:r>
            <a:r>
              <a:rPr lang="en-US" dirty="0" smtClean="0"/>
              <a:t>.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CISC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kerumitan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hardware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IC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menamam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transistor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dice</a:t>
            </a:r>
            <a:r>
              <a:rPr lang="en-US" dirty="0" smtClean="0"/>
              <a:t>.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i="1" dirty="0" smtClean="0"/>
              <a:t>programmer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CISC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microcode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i="1" dirty="0" smtClean="0"/>
              <a:t>firmware</a:t>
            </a:r>
            <a:r>
              <a:rPr lang="en-US" dirty="0" smtClean="0"/>
              <a:t> internal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chip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menterjemahkan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aplikasi-aplikasi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i="1" dirty="0" err="1" smtClean="0"/>
              <a:t>singlechip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prosesor</a:t>
            </a:r>
            <a:r>
              <a:rPr lang="en-US" dirty="0" smtClean="0"/>
              <a:t> CISC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RISC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Kerumitan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program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compiler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teorinya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RISC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yang </a:t>
            </a:r>
            <a:r>
              <a:rPr lang="en-US" i="1" dirty="0" smtClean="0"/>
              <a:t>low-cost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modern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chip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superscalar</a:t>
            </a:r>
            <a:r>
              <a:rPr lang="en-US" dirty="0" smtClean="0"/>
              <a:t>, </a:t>
            </a:r>
            <a:r>
              <a:rPr lang="en-US" i="1" dirty="0" smtClean="0"/>
              <a:t>pipelining</a:t>
            </a:r>
            <a:r>
              <a:rPr lang="en-US" dirty="0" smtClean="0"/>
              <a:t>, </a:t>
            </a:r>
            <a:r>
              <a:rPr lang="en-US" i="1" dirty="0" smtClean="0"/>
              <a:t>caches memory</a:t>
            </a:r>
            <a:r>
              <a:rPr lang="en-US" dirty="0" smtClean="0"/>
              <a:t>, register-register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, yang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Arial,Bold" charset="0"/>
                <a:cs typeface="Times New Roman" pitchFamily="18" charset="0"/>
              </a:rPr>
              <a:t>Kesimpulan</a:t>
            </a:r>
            <a:endParaRPr lang="en-US" smtClean="0">
              <a:latin typeface="Arial,Bold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Pentium Intel </a:t>
            </a:r>
            <a:r>
              <a:rPr lang="en-US" sz="2800" dirty="0" err="1" smtClean="0">
                <a:cs typeface="Times New Roman" pitchFamily="18" charset="0"/>
              </a:rPr>
              <a:t>mampu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mendominasi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pasaran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secara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teknologi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menggunakan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rancangan</a:t>
            </a:r>
            <a:r>
              <a:rPr lang="en-US" sz="2800" dirty="0" smtClean="0">
                <a:cs typeface="Times New Roman" pitchFamily="18" charset="0"/>
              </a:rPr>
              <a:t> CISC (</a:t>
            </a:r>
            <a:r>
              <a:rPr lang="en-US" sz="2800" i="1" dirty="0" smtClean="0">
                <a:cs typeface="Times New Roman" pitchFamily="18" charset="0"/>
              </a:rPr>
              <a:t>complex instruction set computers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 err="1" smtClean="0">
                <a:cs typeface="Times New Roman" pitchFamily="18" charset="0"/>
              </a:rPr>
              <a:t>dalam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arsitekturnya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PowerPC </a:t>
            </a:r>
            <a:r>
              <a:rPr lang="en-US" sz="2800" dirty="0" err="1" smtClean="0">
                <a:cs typeface="Times New Roman" pitchFamily="18" charset="0"/>
              </a:rPr>
              <a:t>merupakan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kelompok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komputer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menerapkan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teknologi</a:t>
            </a:r>
            <a:r>
              <a:rPr lang="en-US" sz="2800" dirty="0" smtClean="0">
                <a:cs typeface="Times New Roman" pitchFamily="18" charset="0"/>
              </a:rPr>
              <a:t> RISC (</a:t>
            </a:r>
            <a:r>
              <a:rPr lang="en-US" sz="2800" i="1" dirty="0" smtClean="0">
                <a:cs typeface="Times New Roman" pitchFamily="18" charset="0"/>
              </a:rPr>
              <a:t>reduced instruction set computers</a:t>
            </a:r>
            <a:r>
              <a:rPr lang="en-US" sz="2800" dirty="0" smtClean="0">
                <a:cs typeface="Times New Roman" pitchFamily="18" charset="0"/>
              </a:rPr>
              <a:t>).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b="1" dirty="0" smtClean="0"/>
              <a:t>RISC</a:t>
            </a:r>
            <a:r>
              <a:rPr lang="en-US" dirty="0" smtClean="0"/>
              <a:t> (</a:t>
            </a:r>
            <a:r>
              <a:rPr lang="en-US" b="1" i="1" dirty="0" smtClean="0"/>
              <a:t>Reduced Instruction Set Computers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membandingkannya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pendahulunya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CISC</a:t>
            </a:r>
            <a:r>
              <a:rPr lang="en-US" dirty="0" smtClean="0"/>
              <a:t> (</a:t>
            </a:r>
            <a:r>
              <a:rPr lang="en-US" b="1" i="1" dirty="0" smtClean="0"/>
              <a:t>Complex Instruction Set Computers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 of CISC processors are the </a:t>
            </a:r>
          </a:p>
          <a:p>
            <a:pPr lvl="1"/>
            <a:r>
              <a:rPr lang="en-US"/>
              <a:t>System/360(excluding the 'scientific' Model 44), </a:t>
            </a:r>
          </a:p>
          <a:p>
            <a:pPr lvl="1"/>
            <a:r>
              <a:rPr lang="en-US"/>
              <a:t>VAX, </a:t>
            </a:r>
          </a:p>
          <a:p>
            <a:pPr lvl="1"/>
            <a:r>
              <a:rPr lang="en-US"/>
              <a:t>PDP-11, </a:t>
            </a:r>
          </a:p>
          <a:p>
            <a:pPr lvl="1"/>
            <a:r>
              <a:rPr lang="en-US"/>
              <a:t>Motorola 68000 family</a:t>
            </a:r>
          </a:p>
          <a:p>
            <a:pPr lvl="1"/>
            <a:r>
              <a:rPr lang="en-US"/>
              <a:t>Intel x86 architecture based processors.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Apple iPods (custom ARM7TDMI SoC)</a:t>
            </a:r>
          </a:p>
          <a:p>
            <a:pPr>
              <a:lnSpc>
                <a:spcPct val="90000"/>
              </a:lnSpc>
            </a:pPr>
            <a:r>
              <a:rPr lang="en-US" sz="2800"/>
              <a:t>Apple iPhone (Samsung ARM1176JZF)</a:t>
            </a:r>
          </a:p>
          <a:p>
            <a:pPr>
              <a:lnSpc>
                <a:spcPct val="90000"/>
              </a:lnSpc>
            </a:pPr>
            <a:r>
              <a:rPr lang="en-US" sz="2800"/>
              <a:t>Palm and PocketPC PDAs and smartphones (Intel XScale family, Samsung SC32442 - ARM9)</a:t>
            </a:r>
          </a:p>
          <a:p>
            <a:pPr>
              <a:lnSpc>
                <a:spcPct val="90000"/>
              </a:lnSpc>
            </a:pPr>
            <a:r>
              <a:rPr lang="en-US" sz="2800"/>
              <a:t>Nintendo Game Boy Advance (ARM7)</a:t>
            </a:r>
          </a:p>
          <a:p>
            <a:pPr>
              <a:lnSpc>
                <a:spcPct val="90000"/>
              </a:lnSpc>
            </a:pPr>
            <a:r>
              <a:rPr lang="en-US" sz="2800"/>
              <a:t>Nintendo DS (ARM7, ARM9)</a:t>
            </a:r>
          </a:p>
          <a:p>
            <a:pPr>
              <a:lnSpc>
                <a:spcPct val="90000"/>
              </a:lnSpc>
            </a:pPr>
            <a:r>
              <a:rPr lang="en-US" sz="2800"/>
              <a:t>Sony Network Walkman (Sony in-house ARM based chip)</a:t>
            </a:r>
          </a:p>
          <a:p>
            <a:pPr>
              <a:lnSpc>
                <a:spcPct val="90000"/>
              </a:lnSpc>
            </a:pPr>
            <a:r>
              <a:rPr lang="en-US" sz="2800"/>
              <a:t>Some Nokia and Sony Ericsson mobile phones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Perkalian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Memori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600200"/>
            <a:ext cx="4876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(yang </a:t>
            </a:r>
            <a:r>
              <a:rPr lang="en-US" dirty="0" err="1" smtClean="0"/>
              <a:t>disederhanakan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 (</a:t>
            </a:r>
            <a:r>
              <a:rPr lang="en-US" dirty="0" err="1" smtClean="0"/>
              <a:t>baris</a:t>
            </a:r>
            <a:r>
              <a:rPr lang="en-US" dirty="0" smtClean="0"/>
              <a:t>): 1 (</a:t>
            </a:r>
            <a:r>
              <a:rPr lang="en-US" dirty="0" err="1" smtClean="0"/>
              <a:t>kolom</a:t>
            </a:r>
            <a:r>
              <a:rPr lang="en-US" dirty="0" smtClean="0"/>
              <a:t>) </a:t>
            </a:r>
            <a:r>
              <a:rPr lang="en-US" dirty="0" err="1" smtClean="0"/>
              <a:t>hingga</a:t>
            </a:r>
            <a:r>
              <a:rPr lang="en-US" dirty="0" smtClean="0"/>
              <a:t> 6:4. Unit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unit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data-data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register (A, B, C, D, E </a:t>
            </a:r>
            <a:r>
              <a:rPr lang="en-US" dirty="0" err="1" smtClean="0"/>
              <a:t>atau</a:t>
            </a:r>
            <a:r>
              <a:rPr lang="en-US" dirty="0" smtClean="0"/>
              <a:t> F).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(</a:t>
            </a:r>
            <a:r>
              <a:rPr lang="en-US" i="1" dirty="0" smtClean="0"/>
              <a:t>product</a:t>
            </a:r>
            <a:r>
              <a:rPr lang="en-US" dirty="0" smtClean="0"/>
              <a:t>)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2:3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5:2,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2:3.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367385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Pendekatan</a:t>
            </a:r>
            <a:r>
              <a:rPr lang="en-US" b="1" dirty="0" smtClean="0"/>
              <a:t> CISC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302752" cy="54102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utama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arsitektur</a:t>
            </a:r>
            <a:r>
              <a:rPr lang="en-US" sz="2200" dirty="0" smtClean="0"/>
              <a:t> CISC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cukup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baris</a:t>
            </a:r>
            <a:r>
              <a:rPr lang="en-US" sz="2200" dirty="0" smtClean="0"/>
              <a:t> </a:t>
            </a:r>
            <a:r>
              <a:rPr lang="en-US" sz="2200" dirty="0" err="1" smtClean="0"/>
              <a:t>bahasa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dirty="0" err="1" smtClean="0"/>
              <a:t>sedikit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. Hal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tercapai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keras</a:t>
            </a:r>
            <a:r>
              <a:rPr lang="en-US" sz="2200" dirty="0" smtClean="0"/>
              <a:t> </a:t>
            </a:r>
            <a:r>
              <a:rPr lang="en-US" sz="2200" dirty="0" err="1" smtClean="0"/>
              <a:t>prosesor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memahami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menjalankan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rangkaian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.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kali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prosesor</a:t>
            </a:r>
            <a:r>
              <a:rPr lang="en-US" sz="2200" dirty="0" smtClean="0"/>
              <a:t> CISC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dilengkapi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, yang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beri</a:t>
            </a:r>
            <a:r>
              <a:rPr lang="en-US" sz="2200" dirty="0" smtClean="0"/>
              <a:t> </a:t>
            </a:r>
            <a:r>
              <a:rPr lang="en-US" sz="2200" dirty="0" err="1" smtClean="0"/>
              <a:t>nama</a:t>
            </a:r>
            <a:r>
              <a:rPr lang="en-US" sz="2200" dirty="0" smtClean="0"/>
              <a:t> MULT.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dijalankan</a:t>
            </a:r>
            <a:r>
              <a:rPr lang="en-US" sz="2200" dirty="0" smtClean="0"/>
              <a:t>,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menyimpannya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2 register yang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,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unit </a:t>
            </a:r>
            <a:r>
              <a:rPr lang="en-US" sz="2200" dirty="0" err="1" smtClean="0"/>
              <a:t>eksekusi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mengambalikan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hasilnya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register yang </a:t>
            </a:r>
            <a:r>
              <a:rPr lang="en-US" sz="2200" dirty="0" err="1" smtClean="0"/>
              <a:t>benar</a:t>
            </a:r>
            <a:r>
              <a:rPr lang="en-US" sz="2200" dirty="0" smtClean="0"/>
              <a:t>. </a:t>
            </a:r>
            <a:r>
              <a:rPr lang="en-US" sz="2200" dirty="0" err="1" smtClean="0"/>
              <a:t>Jadi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instruksi-nya</a:t>
            </a:r>
            <a:r>
              <a:rPr lang="en-US" sz="2200" dirty="0" smtClean="0"/>
              <a:t> </a:t>
            </a:r>
            <a:r>
              <a:rPr lang="en-US" sz="2200" dirty="0" err="1" smtClean="0"/>
              <a:t>cukup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…</a:t>
            </a:r>
          </a:p>
          <a:p>
            <a:pPr lvl="1">
              <a:buNone/>
            </a:pPr>
            <a:r>
              <a:rPr lang="en-US" sz="2200" b="1" dirty="0" smtClean="0"/>
              <a:t>MULT 2:3, 5:2</a:t>
            </a:r>
            <a:endParaRPr lang="en-US" sz="2200" dirty="0" smtClean="0"/>
          </a:p>
          <a:p>
            <a:r>
              <a:rPr lang="en-US" sz="2200" dirty="0" smtClean="0"/>
              <a:t>MULT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dikenal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“complex instruction”,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kompleks</a:t>
            </a:r>
            <a:r>
              <a:rPr lang="en-US" sz="2200" dirty="0" smtClean="0"/>
              <a:t>. </a:t>
            </a:r>
            <a:r>
              <a:rPr lang="en-US" sz="2200" dirty="0" err="1" smtClean="0"/>
              <a:t>Bekerja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memori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memerlukan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lain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baca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menyimpan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kompailer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tingkat-tinggi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RAM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Pendekatan</a:t>
            </a:r>
            <a:r>
              <a:rPr lang="en-US" b="1" dirty="0" smtClean="0"/>
              <a:t> RISC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2752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 ‘MULT’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“LOAD”,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register, “PROD”,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perkalian</a:t>
            </a:r>
            <a:r>
              <a:rPr lang="en-US" dirty="0" smtClean="0"/>
              <a:t>)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(</a:t>
            </a:r>
            <a:r>
              <a:rPr lang="en-US" dirty="0" err="1" smtClean="0"/>
              <a:t>bukan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“STORE”,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register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agar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“MULT”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RISC (</a:t>
            </a:r>
            <a:r>
              <a:rPr lang="en-US" dirty="0" err="1" smtClean="0"/>
              <a:t>dalam</a:t>
            </a:r>
            <a:r>
              <a:rPr lang="en-US" dirty="0" smtClean="0"/>
              <a:t> 4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b="1" dirty="0" smtClean="0"/>
              <a:t>	LOAD A, 2:3</a:t>
            </a:r>
            <a:br>
              <a:rPr lang="en-US" b="1" dirty="0" smtClean="0"/>
            </a:br>
            <a:r>
              <a:rPr lang="en-US" b="1" dirty="0" smtClean="0"/>
              <a:t>LOAD B, 5:2</a:t>
            </a:r>
            <a:br>
              <a:rPr lang="en-US" b="1" dirty="0" smtClean="0"/>
            </a:br>
            <a:r>
              <a:rPr lang="en-US" b="1" dirty="0" smtClean="0"/>
              <a:t>PROD A, B</a:t>
            </a:r>
            <a:br>
              <a:rPr lang="en-US" b="1" dirty="0" smtClean="0"/>
            </a:br>
            <a:r>
              <a:rPr lang="en-US" b="1" dirty="0" smtClean="0"/>
              <a:t>STORE 2:3, 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RAM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Kompailer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4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RISC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detak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program (yang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“MULT”.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prosesor</a:t>
            </a:r>
            <a:r>
              <a:rPr lang="en-US" dirty="0" smtClean="0"/>
              <a:t> RISC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transistor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CISC,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menyisakan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register-register </a:t>
            </a:r>
            <a:r>
              <a:rPr lang="en-US" dirty="0" err="1" smtClean="0"/>
              <a:t>serbaguna</a:t>
            </a:r>
            <a:r>
              <a:rPr lang="en-US" dirty="0" smtClean="0"/>
              <a:t> (</a:t>
            </a:r>
            <a:r>
              <a:rPr lang="en-US" i="1" dirty="0" smtClean="0"/>
              <a:t>general purpose registers</a:t>
            </a:r>
            <a:r>
              <a:rPr lang="en-US" dirty="0" smtClean="0"/>
              <a:t>).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detak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pipelining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</TotalTime>
  <Words>2317</Words>
  <Application>Microsoft Office PowerPoint</Application>
  <PresentationFormat>On-screen Show (4:3)</PresentationFormat>
  <Paragraphs>134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RISC vs CISC</vt:lpstr>
      <vt:lpstr>Pendahuluan</vt:lpstr>
      <vt:lpstr>Slide 3</vt:lpstr>
      <vt:lpstr>Perkalian Dua Bilangan dalam Memori </vt:lpstr>
      <vt:lpstr>Menggunakan Pendekatan CISC </vt:lpstr>
      <vt:lpstr>Slide 6</vt:lpstr>
      <vt:lpstr>Menggunakan Pendekatan RISC </vt:lpstr>
      <vt:lpstr>Slide 8</vt:lpstr>
      <vt:lpstr>Slide 9</vt:lpstr>
      <vt:lpstr>Slide 10</vt:lpstr>
      <vt:lpstr>RISC vs CISC</vt:lpstr>
      <vt:lpstr>Persamaan Unjuk-kerja (Performance)</vt:lpstr>
      <vt:lpstr>Penghadang jalan (Roadblocks) RISC </vt:lpstr>
      <vt:lpstr>Karakteristik RISC</vt:lpstr>
      <vt:lpstr>Slide 15</vt:lpstr>
      <vt:lpstr>Tambahan ttg RISC vs CISC</vt:lpstr>
      <vt:lpstr>Slide 17</vt:lpstr>
      <vt:lpstr>Slide 18</vt:lpstr>
      <vt:lpstr>Slide 19</vt:lpstr>
      <vt:lpstr>Slide 20</vt:lpstr>
      <vt:lpstr>Slide 21</vt:lpstr>
      <vt:lpstr>Contoh lain untuk memahami RISC vs CISC</vt:lpstr>
      <vt:lpstr>Slide 23</vt:lpstr>
      <vt:lpstr>Slide 24</vt:lpstr>
      <vt:lpstr>Slide 25</vt:lpstr>
      <vt:lpstr>Slide 26</vt:lpstr>
      <vt:lpstr>Hal lain…</vt:lpstr>
      <vt:lpstr>Slide 28</vt:lpstr>
      <vt:lpstr>Kesimpulan</vt:lpstr>
      <vt:lpstr>CISC Examples</vt:lpstr>
      <vt:lpstr>RISC Examples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</dc:creator>
  <cp:lastModifiedBy>Nia</cp:lastModifiedBy>
  <cp:revision>10</cp:revision>
  <dcterms:created xsi:type="dcterms:W3CDTF">2008-11-14T23:08:05Z</dcterms:created>
  <dcterms:modified xsi:type="dcterms:W3CDTF">2010-06-07T01:59:01Z</dcterms:modified>
</cp:coreProperties>
</file>