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  <a:srgbClr val="000099"/>
    <a:srgbClr val="9CCC04"/>
    <a:srgbClr val="FFFF00"/>
    <a:srgbClr val="398099"/>
    <a:srgbClr val="FFFF66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8" autoAdjust="0"/>
  </p:normalViewPr>
  <p:slideViewPr>
    <p:cSldViewPr>
      <p:cViewPr varScale="1">
        <p:scale>
          <a:sx n="67" d="100"/>
          <a:sy n="67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B572-4455-488E-8967-2EB3955C2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B90A-751D-4199-890A-3666F3C65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F308-A9EB-4609-97E5-F6CD4C9EE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F6C9-F441-4197-B43F-0F10B8DD0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63C17F-1D6A-4A47-BD40-8E99EAEF6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B040-2E0B-4F46-9099-82D6313C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8EF5-9FDD-419C-AA0F-C60358232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CEE0-EC06-4358-A4BE-E385F4A2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FB7F-0180-4949-A886-4C1299F16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03E-CBF6-4BC1-BD5A-8606B207E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87A2-B913-4304-8C8A-A2D145E8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53D7FD-3115-4AA1-9A6C-511797FA0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25538"/>
            <a:ext cx="8062912" cy="5111750"/>
          </a:xfrm>
        </p:spPr>
        <p:txBody>
          <a:bodyPr/>
          <a:lstStyle/>
          <a:p>
            <a:pPr algn="ctr"/>
            <a:r>
              <a:rPr lang="en-US" sz="5900" dirty="0">
                <a:solidFill>
                  <a:srgbClr val="FF3300"/>
                </a:solidFill>
              </a:rPr>
              <a:t>DIAGRAM </a:t>
            </a:r>
            <a:br>
              <a:rPr lang="en-US" sz="5900" dirty="0">
                <a:solidFill>
                  <a:srgbClr val="FF3300"/>
                </a:solidFill>
              </a:rPr>
            </a:br>
            <a:r>
              <a:rPr lang="en-US" sz="5900" dirty="0">
                <a:solidFill>
                  <a:srgbClr val="FF3300"/>
                </a:solidFill>
              </a:rPr>
              <a:t>KONTEKS</a:t>
            </a:r>
            <a:r>
              <a:rPr lang="en-US" sz="5900" dirty="0"/>
              <a:t/>
            </a:r>
            <a:br>
              <a:rPr lang="en-US" sz="5900" dirty="0"/>
            </a:br>
            <a:r>
              <a:rPr lang="en-US" dirty="0" err="1"/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/>
            </a:r>
            <a:br>
              <a:rPr lang="en-US" dirty="0">
                <a:solidFill>
                  <a:srgbClr val="FF3300"/>
                </a:solidFill>
              </a:rPr>
            </a:br>
            <a:r>
              <a:rPr lang="en-US" sz="5900" dirty="0"/>
              <a:t>DIAGRAM </a:t>
            </a:r>
            <a:br>
              <a:rPr lang="en-US" sz="5900" dirty="0"/>
            </a:br>
            <a:r>
              <a:rPr lang="en-US" sz="5900" dirty="0"/>
              <a:t>ALIR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SIMBOL – SIMBOL DFD</a:t>
            </a:r>
            <a:br>
              <a:rPr lang="en-US" sz="3200" dirty="0"/>
            </a:br>
            <a:r>
              <a:rPr lang="en-US" sz="3200" dirty="0" err="1"/>
              <a:t>Memurut</a:t>
            </a:r>
            <a:r>
              <a:rPr lang="en-US" sz="3200" dirty="0"/>
              <a:t> </a:t>
            </a:r>
            <a:r>
              <a:rPr lang="en-US" sz="3200" dirty="0" err="1"/>
              <a:t>Gane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Sarson</a:t>
            </a:r>
            <a:endParaRPr lang="en-US" sz="320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27088" y="1773238"/>
            <a:ext cx="1223962" cy="1203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00113" y="3213100"/>
            <a:ext cx="1150937" cy="12239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827088" y="47974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755650" y="50847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27088" y="5662613"/>
            <a:ext cx="720725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476375" y="5662613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516063" y="6237288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403600" y="20081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Entitas Luar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424238" y="3494088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Proses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444875" y="4718050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Aliran Data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465513" y="5726113"/>
            <a:ext cx="233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Berkas /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7213"/>
            <a:ext cx="8686800" cy="1143000"/>
          </a:xfrm>
        </p:spPr>
        <p:txBody>
          <a:bodyPr>
            <a:normAutofit fontScale="90000"/>
          </a:bodyPr>
          <a:lstStyle/>
          <a:p>
            <a:pPr marL="762000" indent="-762000"/>
            <a:r>
              <a:rPr lang="en-US" sz="3200" dirty="0"/>
              <a:t>SIMBOL – SIMBOL DFD</a:t>
            </a:r>
            <a:br>
              <a:rPr lang="en-US" sz="3200" dirty="0"/>
            </a:br>
            <a:r>
              <a:rPr lang="en-US" sz="3200" dirty="0" err="1"/>
              <a:t>Memurut</a:t>
            </a:r>
            <a:r>
              <a:rPr lang="en-US" sz="3200" dirty="0"/>
              <a:t> Yourdon </a:t>
            </a:r>
            <a:r>
              <a:rPr lang="en-US" sz="3200" dirty="0" err="1"/>
              <a:t>dan</a:t>
            </a:r>
            <a:r>
              <a:rPr lang="en-US" sz="3200" dirty="0"/>
              <a:t> De Marco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27088" y="1773238"/>
            <a:ext cx="1223962" cy="1203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900113" y="3213100"/>
            <a:ext cx="1150937" cy="1223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827088" y="47974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755650" y="50847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55650" y="5662613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95338" y="6237288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403600" y="20081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Entitas Luar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424238" y="3494088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Proses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444875" y="4718050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Aliran Data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465513" y="5726113"/>
            <a:ext cx="233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Sismbol Berkas /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3200" dirty="0"/>
              <a:t>PERATURAN PENTING DALAM DFD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diijinkan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relasi</a:t>
            </a:r>
            <a:endParaRPr lang="en-US" dirty="0"/>
          </a:p>
          <a:p>
            <a:pPr marL="609600" indent="-609600"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42988" y="2813050"/>
            <a:ext cx="18732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CUSTOMER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938838" y="2813050"/>
            <a:ext cx="18732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SUPLIER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492500" y="4437063"/>
            <a:ext cx="1728788" cy="1800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/>
              <a:t>PROSES PEMBELIAN BARANG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916238" y="3141663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1476375" y="3644900"/>
            <a:ext cx="2087563" cy="1728788"/>
            <a:chOff x="1111" y="1842"/>
            <a:chExt cx="998" cy="363"/>
          </a:xfrm>
        </p:grpSpPr>
        <p:sp>
          <p:nvSpPr>
            <p:cNvPr id="14345" name="Freeform 9"/>
            <p:cNvSpPr>
              <a:spLocks/>
            </p:cNvSpPr>
            <p:nvPr/>
          </p:nvSpPr>
          <p:spPr bwMode="auto">
            <a:xfrm>
              <a:off x="1111" y="1842"/>
              <a:ext cx="998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5"/>
                </a:cxn>
                <a:cxn ang="0">
                  <a:pos x="998" y="725"/>
                </a:cxn>
              </a:cxnLst>
              <a:rect l="0" t="0" r="r" b="b"/>
              <a:pathLst>
                <a:path w="998" h="725">
                  <a:moveTo>
                    <a:pt x="0" y="0"/>
                  </a:moveTo>
                  <a:lnTo>
                    <a:pt x="0" y="725"/>
                  </a:lnTo>
                  <a:lnTo>
                    <a:pt x="998" y="7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927" y="2205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708400" y="2349500"/>
            <a:ext cx="1092200" cy="171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600"/>
              <a:t>X</a:t>
            </a:r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5219700" y="3644900"/>
            <a:ext cx="1800225" cy="1655763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1134" y="998"/>
              </a:cxn>
              <a:cxn ang="0">
                <a:pos x="1134" y="0"/>
              </a:cxn>
            </a:cxnLst>
            <a:rect l="0" t="0" r="r" b="b"/>
            <a:pathLst>
              <a:path w="1134" h="998">
                <a:moveTo>
                  <a:pt x="0" y="998"/>
                </a:moveTo>
                <a:lnTo>
                  <a:pt x="1134" y="998"/>
                </a:lnTo>
                <a:lnTo>
                  <a:pt x="113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7019925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PERATURAN PENTING DALAM DFD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2.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data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store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42988" y="2813050"/>
            <a:ext cx="18732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CUSTOMER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938838" y="2813050"/>
            <a:ext cx="18732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SUPLIER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492500" y="4437063"/>
            <a:ext cx="1728788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/>
              <a:t>PROSES PEMBELIAN BARANG</a:t>
            </a:r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2195513" y="3644900"/>
            <a:ext cx="1368425" cy="1728788"/>
            <a:chOff x="1111" y="1842"/>
            <a:chExt cx="998" cy="363"/>
          </a:xfrm>
        </p:grpSpPr>
        <p:sp>
          <p:nvSpPr>
            <p:cNvPr id="15369" name="Freeform 9"/>
            <p:cNvSpPr>
              <a:spLocks/>
            </p:cNvSpPr>
            <p:nvPr/>
          </p:nvSpPr>
          <p:spPr bwMode="auto">
            <a:xfrm>
              <a:off x="1111" y="1842"/>
              <a:ext cx="998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5"/>
                </a:cxn>
                <a:cxn ang="0">
                  <a:pos x="998" y="725"/>
                </a:cxn>
              </a:cxnLst>
              <a:rect l="0" t="0" r="r" b="b"/>
              <a:pathLst>
                <a:path w="998" h="725">
                  <a:moveTo>
                    <a:pt x="0" y="0"/>
                  </a:moveTo>
                  <a:lnTo>
                    <a:pt x="0" y="725"/>
                  </a:lnTo>
                  <a:lnTo>
                    <a:pt x="998" y="7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1927" y="2205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2" name="Freeform 12"/>
          <p:cNvSpPr>
            <a:spLocks/>
          </p:cNvSpPr>
          <p:nvPr/>
        </p:nvSpPr>
        <p:spPr bwMode="auto">
          <a:xfrm>
            <a:off x="5219700" y="3644900"/>
            <a:ext cx="1800225" cy="1655763"/>
          </a:xfrm>
          <a:custGeom>
            <a:avLst/>
            <a:gdLst/>
            <a:ahLst/>
            <a:cxnLst>
              <a:cxn ang="0">
                <a:pos x="0" y="998"/>
              </a:cxn>
              <a:cxn ang="0">
                <a:pos x="1134" y="998"/>
              </a:cxn>
              <a:cxn ang="0">
                <a:pos x="1134" y="0"/>
              </a:cxn>
            </a:cxnLst>
            <a:rect l="0" t="0" r="r" b="b"/>
            <a:pathLst>
              <a:path w="1134" h="998">
                <a:moveTo>
                  <a:pt x="0" y="998"/>
                </a:moveTo>
                <a:lnTo>
                  <a:pt x="1134" y="998"/>
                </a:lnTo>
                <a:lnTo>
                  <a:pt x="113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39750" y="5662613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541338" y="6237288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68313" y="5726113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DATA BARANG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1403350" y="36449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973138" y="4038600"/>
            <a:ext cx="862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PERATURAN PENTING DALAM DFD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3. 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store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digambar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kali</a:t>
            </a:r>
          </a:p>
          <a:p>
            <a:pPr marL="609600" indent="-609600">
              <a:buFontTx/>
              <a:buNone/>
            </a:pPr>
            <a:r>
              <a:rPr lang="en-US" dirty="0"/>
              <a:t>4.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data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mengalirkan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data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4437063"/>
            <a:ext cx="25193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CALON SISWA BARU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365750" y="4076700"/>
            <a:ext cx="1727200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/>
              <a:t>PROSES DAFTAR 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059113" y="4941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132138" y="4529138"/>
            <a:ext cx="219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Data siswa, nilai, 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PERATURAN PENTING DALAM DFD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5. 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panah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data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bervariasi</a:t>
            </a:r>
            <a:endParaRPr lang="en-US" dirty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403350" y="3716338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1331913" y="4005263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979613" y="42926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3203575" y="4221163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5148263" y="3500438"/>
            <a:ext cx="1584325" cy="1441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8"/>
              </a:cxn>
              <a:cxn ang="0">
                <a:pos x="998" y="908"/>
              </a:cxn>
            </a:cxnLst>
            <a:rect l="0" t="0" r="r" b="b"/>
            <a:pathLst>
              <a:path w="998" h="908">
                <a:moveTo>
                  <a:pt x="0" y="0"/>
                </a:moveTo>
                <a:lnTo>
                  <a:pt x="0" y="908"/>
                </a:lnTo>
                <a:lnTo>
                  <a:pt x="998" y="9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596063" y="49418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5651500" y="3068638"/>
            <a:ext cx="1584325" cy="1441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8"/>
              </a:cxn>
              <a:cxn ang="0">
                <a:pos x="998" y="908"/>
              </a:cxn>
            </a:cxnLst>
            <a:rect l="0" t="0" r="r" b="b"/>
            <a:pathLst>
              <a:path w="998" h="908">
                <a:moveTo>
                  <a:pt x="0" y="0"/>
                </a:moveTo>
                <a:lnTo>
                  <a:pt x="0" y="908"/>
                </a:lnTo>
                <a:lnTo>
                  <a:pt x="998" y="9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5651500" y="2989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4140200" y="5421313"/>
            <a:ext cx="1944688" cy="815975"/>
          </a:xfrm>
          <a:custGeom>
            <a:avLst/>
            <a:gdLst/>
            <a:ahLst/>
            <a:cxnLst>
              <a:cxn ang="0">
                <a:pos x="0" y="423"/>
              </a:cxn>
              <a:cxn ang="0">
                <a:pos x="726" y="15"/>
              </a:cxn>
              <a:cxn ang="0">
                <a:pos x="1225" y="514"/>
              </a:cxn>
            </a:cxnLst>
            <a:rect l="0" t="0" r="r" b="b"/>
            <a:pathLst>
              <a:path w="1225" h="514">
                <a:moveTo>
                  <a:pt x="0" y="423"/>
                </a:moveTo>
                <a:cubicBezTo>
                  <a:pt x="261" y="211"/>
                  <a:pt x="522" y="0"/>
                  <a:pt x="726" y="15"/>
                </a:cubicBezTo>
                <a:cubicBezTo>
                  <a:pt x="930" y="30"/>
                  <a:pt x="1077" y="272"/>
                  <a:pt x="1225" y="5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6804025" y="3500438"/>
            <a:ext cx="1295400" cy="2665412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771" y="726"/>
              </a:cxn>
              <a:cxn ang="0">
                <a:pos x="0" y="1679"/>
              </a:cxn>
            </a:cxnLst>
            <a:rect l="0" t="0" r="r" b="b"/>
            <a:pathLst>
              <a:path w="816" h="1679">
                <a:moveTo>
                  <a:pt x="272" y="0"/>
                </a:moveTo>
                <a:cubicBezTo>
                  <a:pt x="544" y="223"/>
                  <a:pt x="816" y="446"/>
                  <a:pt x="771" y="726"/>
                </a:cubicBezTo>
                <a:cubicBezTo>
                  <a:pt x="726" y="1006"/>
                  <a:pt x="363" y="1342"/>
                  <a:pt x="0" y="167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5980113" y="6092825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 flipV="1">
            <a:off x="7116763" y="33734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DFD LEVELED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penurun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DFD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level,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/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level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Next……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Blok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DIAGRAM KONTEKS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i="1" dirty="0"/>
              <a:t>(CONTEXT DIAGRAM)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diagram </a:t>
            </a:r>
            <a:r>
              <a:rPr lang="en-US" dirty="0" err="1"/>
              <a:t>sederhana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entity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Diagram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Freeform 15"/>
          <p:cNvSpPr>
            <a:spLocks/>
          </p:cNvSpPr>
          <p:nvPr/>
        </p:nvSpPr>
        <p:spPr bwMode="auto">
          <a:xfrm>
            <a:off x="4211638" y="1628775"/>
            <a:ext cx="1800225" cy="1223963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0" y="0"/>
              </a:cxn>
              <a:cxn ang="0">
                <a:pos x="1134" y="0"/>
              </a:cxn>
            </a:cxnLst>
            <a:rect l="0" t="0" r="r" b="b"/>
            <a:pathLst>
              <a:path w="1134" h="771">
                <a:moveTo>
                  <a:pt x="0" y="771"/>
                </a:moveTo>
                <a:lnTo>
                  <a:pt x="0" y="0"/>
                </a:lnTo>
                <a:lnTo>
                  <a:pt x="113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 flipV="1">
            <a:off x="1763713" y="3716338"/>
            <a:ext cx="1584325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 flipH="1">
            <a:off x="5076825" y="2076450"/>
            <a:ext cx="2016125" cy="136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 flipH="1" flipV="1">
            <a:off x="5076825" y="3643313"/>
            <a:ext cx="2016125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1763713" y="2133600"/>
            <a:ext cx="1584325" cy="136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3203575" y="2781300"/>
            <a:ext cx="2160588" cy="21605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/>
              <a:t>SISTEM PENJUALAN DAN PEMBELIAN BARANG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27088" y="1412875"/>
            <a:ext cx="21605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CUSTOMER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227763" y="5229225"/>
            <a:ext cx="21605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MANAJEMEN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27088" y="5300663"/>
            <a:ext cx="21605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BANK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011863" y="1412875"/>
            <a:ext cx="21605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SUPPLIER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059113" y="3500438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5260975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724525" y="16287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7092950" y="49895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763713" y="5076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63713" y="4581525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Deposit dokumen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219700" y="2997200"/>
            <a:ext cx="2087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Shipment Information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140200" y="170021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Purchase order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084888" y="4292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Sales data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908175" y="27813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Sales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LAIN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PENERIMAAN SISWA BARU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PEMBAYARAN SPP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4211638" y="1628775"/>
            <a:ext cx="1800225" cy="1223963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0" y="0"/>
              </a:cxn>
              <a:cxn ang="0">
                <a:pos x="1134" y="0"/>
              </a:cxn>
            </a:cxnLst>
            <a:rect l="0" t="0" r="r" b="b"/>
            <a:pathLst>
              <a:path w="1134" h="771">
                <a:moveTo>
                  <a:pt x="0" y="771"/>
                </a:moveTo>
                <a:lnTo>
                  <a:pt x="0" y="0"/>
                </a:lnTo>
                <a:lnTo>
                  <a:pt x="113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1258888" y="2852738"/>
            <a:ext cx="2089150" cy="1152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 flipH="1">
            <a:off x="5076825" y="2076450"/>
            <a:ext cx="2016125" cy="136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 flipH="1" flipV="1">
            <a:off x="5076825" y="3643313"/>
            <a:ext cx="2016125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1763713" y="2924175"/>
            <a:ext cx="1584325" cy="576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PSB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3203575" y="2781300"/>
            <a:ext cx="2160588" cy="2160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/>
              <a:t>SISTEM PENERIMAAN SISWA BARU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68338" y="2203450"/>
            <a:ext cx="21605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CALON SISWA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227763" y="5229225"/>
            <a:ext cx="21605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KEPALA SEKOLAH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011863" y="1412875"/>
            <a:ext cx="21605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PANITIA PSB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059113" y="3500438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5260975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724525" y="16287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7092950" y="49895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219700" y="2997200"/>
            <a:ext cx="2087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Informasi PSB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140200" y="170021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Data siswa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795963" y="4292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Laporan PSB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908175" y="3195638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Data siswa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258888" y="3716338"/>
            <a:ext cx="2087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Informasi PSB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1258888" y="2908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908175" y="32131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Uang SPP</a:t>
            </a:r>
          </a:p>
        </p:txBody>
      </p:sp>
      <p:sp>
        <p:nvSpPr>
          <p:cNvPr id="8194" name="Freeform 2"/>
          <p:cNvSpPr>
            <a:spLocks/>
          </p:cNvSpPr>
          <p:nvPr/>
        </p:nvSpPr>
        <p:spPr bwMode="auto">
          <a:xfrm>
            <a:off x="4211638" y="1628775"/>
            <a:ext cx="1800225" cy="1223963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0" y="0"/>
              </a:cxn>
              <a:cxn ang="0">
                <a:pos x="1134" y="0"/>
              </a:cxn>
            </a:cxnLst>
            <a:rect l="0" t="0" r="r" b="b"/>
            <a:pathLst>
              <a:path w="1134" h="771">
                <a:moveTo>
                  <a:pt x="0" y="771"/>
                </a:moveTo>
                <a:lnTo>
                  <a:pt x="0" y="0"/>
                </a:lnTo>
                <a:lnTo>
                  <a:pt x="113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 flipH="1">
            <a:off x="5076825" y="2076450"/>
            <a:ext cx="2016125" cy="136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 flipH="1" flipV="1">
            <a:off x="5076825" y="3643313"/>
            <a:ext cx="2016125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5"/>
              </a:cxn>
              <a:cxn ang="0">
                <a:pos x="998" y="725"/>
              </a:cxn>
            </a:cxnLst>
            <a:rect l="0" t="0" r="r" b="b"/>
            <a:pathLst>
              <a:path w="998" h="725">
                <a:moveTo>
                  <a:pt x="0" y="0"/>
                </a:moveTo>
                <a:lnTo>
                  <a:pt x="0" y="725"/>
                </a:lnTo>
                <a:lnTo>
                  <a:pt x="998" y="72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SPP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203575" y="2781300"/>
            <a:ext cx="2160588" cy="2160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/>
              <a:t>SISTEM PEMBAYARAN SPP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68338" y="2203450"/>
            <a:ext cx="21605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SISWA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227763" y="5229225"/>
            <a:ext cx="21605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KEPALA SEKOLAH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011863" y="1412875"/>
            <a:ext cx="21605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BENDAHARA SPP</a:t>
            </a:r>
          </a:p>
        </p:txBody>
      </p: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1763713" y="2924175"/>
            <a:ext cx="1584325" cy="576263"/>
            <a:chOff x="1111" y="1842"/>
            <a:chExt cx="998" cy="363"/>
          </a:xfrm>
        </p:grpSpPr>
        <p:sp>
          <p:nvSpPr>
            <p:cNvPr id="8198" name="Freeform 6"/>
            <p:cNvSpPr>
              <a:spLocks/>
            </p:cNvSpPr>
            <p:nvPr/>
          </p:nvSpPr>
          <p:spPr bwMode="auto">
            <a:xfrm>
              <a:off x="1111" y="1842"/>
              <a:ext cx="998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5"/>
                </a:cxn>
                <a:cxn ang="0">
                  <a:pos x="998" y="725"/>
                </a:cxn>
              </a:cxnLst>
              <a:rect l="0" t="0" r="r" b="b"/>
              <a:pathLst>
                <a:path w="998" h="725">
                  <a:moveTo>
                    <a:pt x="0" y="0"/>
                  </a:moveTo>
                  <a:lnTo>
                    <a:pt x="0" y="725"/>
                  </a:lnTo>
                  <a:lnTo>
                    <a:pt x="998" y="7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927" y="2205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260975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724525" y="16287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7092950" y="49895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219700" y="2997200"/>
            <a:ext cx="2087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Rekap SPP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140200" y="170021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Uang SPP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95963" y="4292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Laporan SPP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30850"/>
          </a:xfrm>
        </p:spPr>
        <p:txBody>
          <a:bodyPr/>
          <a:lstStyle/>
          <a:p>
            <a:r>
              <a:rPr lang="en-US" dirty="0"/>
              <a:t>DATA FLOW DIAGRAM</a:t>
            </a:r>
            <a:br>
              <a:rPr lang="en-US" dirty="0"/>
            </a:br>
            <a:r>
              <a:rPr lang="en-US" dirty="0"/>
              <a:t>(DFD)</a:t>
            </a:r>
            <a:br>
              <a:rPr lang="en-US" dirty="0"/>
            </a:br>
            <a:r>
              <a:rPr lang="en-US" dirty="0"/>
              <a:t>ATAU</a:t>
            </a:r>
            <a:br>
              <a:rPr lang="en-US" dirty="0"/>
            </a:br>
            <a:r>
              <a:rPr lang="en-US" dirty="0"/>
              <a:t>DIAGRAM ALIR DATA</a:t>
            </a:r>
            <a:br>
              <a:rPr lang="en-US" dirty="0"/>
            </a:br>
            <a:r>
              <a:rPr lang="en-US" dirty="0"/>
              <a:t>(DAD)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DFD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model </a:t>
            </a:r>
            <a:r>
              <a:rPr lang="en-US" sz="2800" dirty="0" err="1"/>
              <a:t>logika</a:t>
            </a:r>
            <a:r>
              <a:rPr lang="en-US" sz="2800" dirty="0"/>
              <a:t> data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yang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menggambarkan</a:t>
            </a:r>
            <a:r>
              <a:rPr lang="en-US" sz="2800" dirty="0"/>
              <a:t> : 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err="1"/>
              <a:t>darimana</a:t>
            </a:r>
            <a:r>
              <a:rPr lang="en-US" sz="2800" dirty="0"/>
              <a:t> </a:t>
            </a:r>
            <a:r>
              <a:rPr lang="en-US" sz="2800" dirty="0" err="1"/>
              <a:t>asal</a:t>
            </a:r>
            <a:r>
              <a:rPr lang="en-US" sz="2800" dirty="0"/>
              <a:t> data 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err="1"/>
              <a:t>kemana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data yang </a:t>
            </a:r>
            <a:r>
              <a:rPr lang="en-US" sz="2800" dirty="0" err="1"/>
              <a:t>keluar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endParaRPr lang="en-US" sz="2800" dirty="0"/>
          </a:p>
          <a:p>
            <a:pPr marL="609600" indent="-609600">
              <a:buFontTx/>
              <a:buAutoNum type="alphaLcPeriod"/>
            </a:pPr>
            <a:r>
              <a:rPr lang="en-US" sz="2800" dirty="0" err="1"/>
              <a:t>Dimana</a:t>
            </a:r>
            <a:r>
              <a:rPr lang="en-US" sz="2800" dirty="0"/>
              <a:t> data </a:t>
            </a:r>
            <a:r>
              <a:rPr lang="en-US" sz="2800" dirty="0" err="1"/>
              <a:t>disimpan</a:t>
            </a:r>
            <a:endParaRPr lang="en-US" sz="2800" dirty="0"/>
          </a:p>
          <a:p>
            <a:pPr marL="609600" indent="-609600">
              <a:buFontTx/>
              <a:buAutoNum type="alphaLcPeriod"/>
            </a:pP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menghasilkan</a:t>
            </a:r>
            <a:r>
              <a:rPr lang="en-US" sz="2800" dirty="0"/>
              <a:t> data </a:t>
            </a:r>
            <a:r>
              <a:rPr lang="en-US" sz="2800" dirty="0" err="1"/>
              <a:t>tersebut</a:t>
            </a:r>
            <a:endParaRPr lang="en-US" sz="2800" dirty="0"/>
          </a:p>
          <a:p>
            <a:pPr marL="609600" indent="-609600">
              <a:buFontTx/>
              <a:buAutoNum type="alphaLcPeriod"/>
            </a:pP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data yang </a:t>
            </a:r>
            <a:r>
              <a:rPr lang="en-US" sz="2800" dirty="0" err="1"/>
              <a:t>disimpan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 TEKNIK PENGGAMBARAN DFD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Gane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Sarson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Menurut</a:t>
            </a:r>
            <a:r>
              <a:rPr lang="en-US" dirty="0"/>
              <a:t> Yourdon </a:t>
            </a:r>
            <a:r>
              <a:rPr lang="en-US" dirty="0" err="1"/>
              <a:t>dan</a:t>
            </a:r>
            <a:r>
              <a:rPr lang="en-US" dirty="0"/>
              <a:t> De Marco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320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Broadway</vt:lpstr>
      <vt:lpstr>Times New Roman</vt:lpstr>
      <vt:lpstr>Wingdings</vt:lpstr>
      <vt:lpstr>Arial Black</vt:lpstr>
      <vt:lpstr>Apex</vt:lpstr>
      <vt:lpstr>DIAGRAM  KONTEKS dan  DIAGRAM  ALIR DATA</vt:lpstr>
      <vt:lpstr>DIAGRAM KONTEKS (CONTEXT DIAGRAM)</vt:lpstr>
      <vt:lpstr>Contoh</vt:lpstr>
      <vt:lpstr>CONTOH LAIN</vt:lpstr>
      <vt:lpstr>PSB</vt:lpstr>
      <vt:lpstr>SPP</vt:lpstr>
      <vt:lpstr>DATA FLOW DIAGRAM (DFD) ATAU DIAGRAM ALIR DATA (DAD)</vt:lpstr>
      <vt:lpstr>DEFINISI</vt:lpstr>
      <vt:lpstr>2 TEKNIK PENGGAMBARAN DFD</vt:lpstr>
      <vt:lpstr>SIMBOL – SIMBOL DFD Memurut Gane dan Sarson</vt:lpstr>
      <vt:lpstr>SIMBOL – SIMBOL DFD Memurut Yourdon dan De Marco </vt:lpstr>
      <vt:lpstr>PERATURAN PENTING DALAM DFD</vt:lpstr>
      <vt:lpstr>PERATURAN PENTING DALAM DFD</vt:lpstr>
      <vt:lpstr>PERATURAN PENTING DALAM DFD</vt:lpstr>
      <vt:lpstr>PERATURAN PENTING DALAM DFD</vt:lpstr>
      <vt:lpstr>DFD LEVELED</vt:lpstr>
      <vt:lpstr>On Next……</vt:lpstr>
    </vt:vector>
  </TitlesOfParts>
  <Company>WayKey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KONTEKS DAN  DIAGRAM ALIR DATA</dc:title>
  <dc:creator>Lyanka</dc:creator>
  <cp:lastModifiedBy>Eko Utomo</cp:lastModifiedBy>
  <cp:revision>42</cp:revision>
  <dcterms:created xsi:type="dcterms:W3CDTF">2009-06-26T06:54:03Z</dcterms:created>
  <dcterms:modified xsi:type="dcterms:W3CDTF">2010-06-30T03:18:38Z</dcterms:modified>
</cp:coreProperties>
</file>