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8" r:id="rId3"/>
    <p:sldId id="286" r:id="rId4"/>
    <p:sldId id="288" r:id="rId5"/>
    <p:sldId id="289" r:id="rId6"/>
    <p:sldId id="290" r:id="rId7"/>
    <p:sldId id="291" r:id="rId8"/>
    <p:sldId id="337" r:id="rId9"/>
    <p:sldId id="338" r:id="rId10"/>
    <p:sldId id="341" r:id="rId11"/>
    <p:sldId id="342" r:id="rId12"/>
    <p:sldId id="339" r:id="rId13"/>
    <p:sldId id="340" r:id="rId14"/>
    <p:sldId id="343" r:id="rId15"/>
    <p:sldId id="336" r:id="rId16"/>
    <p:sldId id="335" r:id="rId17"/>
    <p:sldId id="292" r:id="rId18"/>
    <p:sldId id="295" r:id="rId19"/>
    <p:sldId id="346" r:id="rId20"/>
    <p:sldId id="344" r:id="rId21"/>
    <p:sldId id="347" r:id="rId22"/>
    <p:sldId id="345" r:id="rId23"/>
    <p:sldId id="293" r:id="rId24"/>
    <p:sldId id="294" r:id="rId25"/>
    <p:sldId id="296" r:id="rId26"/>
    <p:sldId id="287" r:id="rId27"/>
    <p:sldId id="285" r:id="rId28"/>
    <p:sldId id="34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924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F2424-2FE8-4B2B-A2DF-DEBEDBD5739B}" type="datetimeFigureOut">
              <a:rPr lang="en-US" smtClean="0"/>
              <a:pPr/>
              <a:t>7/1/2010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3CD13-1416-4F1F-833C-1411FBFDA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007D-47E6-44BA-B24E-667C52EF9C43}" type="datetime1">
              <a:rPr lang="en-US" smtClean="0"/>
              <a:pPr/>
              <a:t>7/1/2010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4C0F1-2A19-4F09-8313-AC264D740D23}" type="datetime1">
              <a:rPr lang="en-US" smtClean="0"/>
              <a:pPr/>
              <a:t>7/1/2010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D7F5-030E-47E1-BAAC-052FBF2E957E}" type="datetime1">
              <a:rPr lang="en-US" smtClean="0"/>
              <a:pPr/>
              <a:t>7/1/2010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243C5-CD0E-487E-8A52-EF6ACD7C3F9B}" type="datetime1">
              <a:rPr lang="en-US" smtClean="0"/>
              <a:pPr/>
              <a:t>7/1/2010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0FD2-B16B-4DAA-8900-3722D82C1341}" type="datetime1">
              <a:rPr lang="en-US" smtClean="0"/>
              <a:pPr/>
              <a:t>7/1/2010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51AB-C61F-4E8B-9CDE-38C2061F6B8A}" type="datetime1">
              <a:rPr lang="en-US" smtClean="0"/>
              <a:pPr/>
              <a:t>7/1/2010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E0E57-4300-4110-90AC-20D8B2F3363B}" type="datetime1">
              <a:rPr lang="en-US" smtClean="0"/>
              <a:pPr/>
              <a:t>7/1/2010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90A9C-B2CC-471A-A581-9C94CD6DD4FB}" type="datetime1">
              <a:rPr lang="en-US" smtClean="0"/>
              <a:pPr/>
              <a:t>7/1/2010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6D9C-5360-461A-AAB3-706A0631048B}" type="datetime1">
              <a:rPr lang="en-US" smtClean="0"/>
              <a:pPr/>
              <a:t>7/1/2010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B35E8-4589-4230-A7BE-D85B3DB042DE}" type="datetime1">
              <a:rPr lang="en-US" smtClean="0"/>
              <a:pPr/>
              <a:t>7/1/2010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C577-E485-498E-869A-08220EFB599B}" type="datetime1">
              <a:rPr lang="en-US" smtClean="0"/>
              <a:pPr/>
              <a:t>7/1/2010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34336-B68E-4473-BDBF-A4FEFD7E4F28}" type="datetime1">
              <a:rPr lang="en-US" smtClean="0"/>
              <a:pPr/>
              <a:t>7/1/2010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EC5F3-BB6F-4FCC-9499-CE775B7CF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id/url?sa=t&amp;source=web&amp;cd=27&amp;ved=0CDQQFjAGOBQ&amp;url=http://www.sap.com/services/bysubject/bpo/index.epx&amp;rct=j&amp;q=BPO&amp;ei=L_0rTKveHdWgkQXZkbiYCw&amp;usg=AFQjCNGgGaK_C6sw_P3eIkqHYbIGaZY0P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Framework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Solusi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Tata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Kelola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Organisasi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Taryana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Suryana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M.Kom</a:t>
            </a:r>
            <a:endParaRPr lang="en-US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tx1"/>
                </a:solidFill>
              </a:rPr>
              <a:t>E-</a:t>
            </a:r>
            <a:r>
              <a:rPr lang="en-US" sz="2400" b="1" dirty="0" err="1" smtClean="0">
                <a:solidFill>
                  <a:schemeClr val="tx1"/>
                </a:solidFill>
              </a:rPr>
              <a:t>mail:taryanarx@yahoo.com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ict-bandwhite-0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43600"/>
            <a:ext cx="2857500" cy="762000"/>
          </a:xfrm>
          <a:prstGeom prst="rect">
            <a:avLst/>
          </a:prstGeom>
        </p:spPr>
      </p:pic>
      <p:pic>
        <p:nvPicPr>
          <p:cNvPr id="7" name="Picture 6" descr="screensho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52400"/>
            <a:ext cx="2295525" cy="466725"/>
          </a:xfrm>
          <a:prstGeom prst="rect">
            <a:avLst/>
          </a:prstGeom>
        </p:spPr>
      </p:pic>
      <p:pic>
        <p:nvPicPr>
          <p:cNvPr id="8" name="Picture 7" descr="kampu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91400" y="5105400"/>
            <a:ext cx="1522176" cy="1510128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Framework Tata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Kelola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 – IT Leadership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ict-bandwhite-0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43600"/>
            <a:ext cx="2857500" cy="762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914400"/>
            <a:ext cx="213360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/>
              <a:t>Salah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Best Practices yang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dipertimbangkan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merealisasikan</a:t>
            </a:r>
            <a:r>
              <a:rPr lang="en-US" sz="1600" dirty="0" smtClean="0"/>
              <a:t> IT Leadership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dirty="0" err="1" smtClean="0"/>
              <a:t>merealisasikan</a:t>
            </a:r>
            <a:r>
              <a:rPr lang="en-US" sz="1600" dirty="0" smtClean="0"/>
              <a:t> </a:t>
            </a:r>
            <a:r>
              <a:rPr lang="en-US" sz="1600" dirty="0" err="1" smtClean="0"/>
              <a:t>fungsi</a:t>
            </a:r>
            <a:r>
              <a:rPr lang="en-US" sz="1600" dirty="0" smtClean="0"/>
              <a:t> </a:t>
            </a:r>
            <a:r>
              <a:rPr lang="en-US" sz="1600" dirty="0" err="1" smtClean="0"/>
              <a:t>komite</a:t>
            </a:r>
            <a:r>
              <a:rPr lang="en-US" sz="1600" dirty="0" smtClean="0"/>
              <a:t> TI. </a:t>
            </a:r>
            <a:r>
              <a:rPr lang="en-US" sz="1600" dirty="0" err="1" smtClean="0"/>
              <a:t>Pendekatan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menutup</a:t>
            </a:r>
            <a:r>
              <a:rPr lang="en-US" sz="1600" dirty="0" smtClean="0"/>
              <a:t> (</a:t>
            </a:r>
            <a:r>
              <a:rPr lang="en-US" sz="1600" dirty="0" err="1" smtClean="0"/>
              <a:t>permasalahan</a:t>
            </a:r>
            <a:r>
              <a:rPr lang="en-US" sz="1600" dirty="0" smtClean="0"/>
              <a:t> </a:t>
            </a:r>
            <a:r>
              <a:rPr lang="en-US" sz="1600" dirty="0" err="1" smtClean="0"/>
              <a:t>utama</a:t>
            </a:r>
            <a:r>
              <a:rPr lang="en-US" sz="1600" dirty="0" smtClean="0"/>
              <a:t>) </a:t>
            </a:r>
            <a:r>
              <a:rPr lang="en-US" sz="1600" dirty="0" err="1" smtClean="0"/>
              <a:t>sulitnya</a:t>
            </a:r>
            <a:r>
              <a:rPr lang="en-US" sz="1600" dirty="0" smtClean="0"/>
              <a:t> </a:t>
            </a:r>
            <a:r>
              <a:rPr lang="en-US" sz="1600" dirty="0" err="1" smtClean="0"/>
              <a:t>mereposisi</a:t>
            </a:r>
            <a:r>
              <a:rPr lang="en-US" sz="1600" dirty="0" smtClean="0"/>
              <a:t> TI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posisi</a:t>
            </a:r>
            <a:r>
              <a:rPr lang="en-US" sz="1600" dirty="0" smtClean="0"/>
              <a:t> yang paling ideal</a:t>
            </a:r>
            <a:r>
              <a:rPr lang="en-US" sz="1600" i="1" dirty="0" smtClean="0"/>
              <a:t>. </a:t>
            </a:r>
            <a:endParaRPr lang="en-US" sz="16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14600" y="914400"/>
          <a:ext cx="6324601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7748"/>
                <a:gridCol w="5296853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KOMITE PENGARAH TI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Peran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nb-NO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Menetapkan Rencana Strategis TI dan Cetak Biru TI; 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Mereview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memberikan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persetujuan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Rencana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TI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Organisasi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khususnya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bersifat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strategis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yang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mengakomodir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kepentingan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seluruh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stakeholder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melalui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penetapan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cetak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biru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TI; 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Melakukan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evaluasi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secara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berkala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atas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keberjalanan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inisiatif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TI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strategis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ketercapaian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benefit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nya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nb-NO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Menetapkan Kebijakan dan SOP TI yang telah direview oleh Komite Kerja TI.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Keanggotaan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itchFamily="2" charset="2"/>
                        <a:buChar char="q"/>
                      </a:pP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Ketua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Rektor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342900" indent="-342900">
                        <a:buFont typeface="Wingdings" pitchFamily="2" charset="2"/>
                        <a:buChar char="q"/>
                      </a:pP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Anggota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lvl="1"/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Wakil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Rektor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</a:p>
                    <a:p>
                      <a:pPr lvl="1"/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Wakil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Rektor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II </a:t>
                      </a:r>
                    </a:p>
                    <a:p>
                      <a:pPr lvl="1"/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Wakil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Rektor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III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Deskripsi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Umum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Komite</a:t>
                      </a:r>
                      <a:r>
                        <a:rPr lang="en-US" sz="1200" baseline="0" dirty="0" smtClean="0"/>
                        <a:t> TI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Komite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Pengarah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TI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bertemu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minimal 6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bulan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sekali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selain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pertemuan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 demand yang </a:t>
                      </a:r>
                      <a:r>
                        <a:rPr lang="en-US" sz="12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dapat</a:t>
                      </a: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diselenggarakan</a:t>
                      </a: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sesuai</a:t>
                      </a: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kebutuhan</a:t>
                      </a: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berdasarkan</a:t>
                      </a: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permintaan</a:t>
                      </a: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Rektor</a:t>
                      </a: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Wakil</a:t>
                      </a: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Rektor</a:t>
                      </a: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Komite</a:t>
                      </a: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Kerja</a:t>
                      </a: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TI; </a:t>
                      </a:r>
                    </a:p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Topik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menjadi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pembahasan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pertemuan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Komite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Pengarah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TI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antaranya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adalah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800100" lvl="1" indent="-342900">
                        <a:buFont typeface="+mj-lt"/>
                        <a:buAutoNum type="alphaLcPeriod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Review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persetujuan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Rencana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TI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Strategis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perubahannya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jika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ada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yang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ditetapkan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oleh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Rektor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pPr marL="800100" lvl="1" indent="-342900">
                        <a:buFont typeface="+mj-lt"/>
                        <a:buAutoNum type="alphaLcPeriod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Review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persetujuan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Rencana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TI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Tahunan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perubahannya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jika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ada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yang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ditetapkan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oleh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Rektor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pPr marL="800100" lvl="1" indent="-342900">
                        <a:buFont typeface="+mj-lt"/>
                        <a:buAutoNum type="alphaLcPeriod"/>
                      </a:pP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Evaluasi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program TI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strategis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pencapaian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target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benefitnya</a:t>
                      </a:r>
                      <a:endParaRPr lang="en-US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Framework Tata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Kelola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 – IT Leadership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ict-bandwhite-0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43600"/>
            <a:ext cx="2857500" cy="76200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914400"/>
          <a:ext cx="8763000" cy="4602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3988"/>
                <a:gridCol w="7339012"/>
              </a:tblGrid>
              <a:tr h="35146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KOMITE KERJA TI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32631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Peran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lphaLcPeriod"/>
                      </a:pP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Melakukan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review 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akhir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atas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Rencana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Strategis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TI,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Cetak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Biru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TI,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Rencana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Tahunan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TI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kebutuhan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aplikasi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bisnis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oleh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seluruh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unit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kerja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228600" indent="-228600">
                        <a:buFont typeface="+mj-lt"/>
                        <a:buAutoNum type="alphaLcPeriod"/>
                      </a:pP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Melakukan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evaluasi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berkala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atas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dukungan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TI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kepada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seluruh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stakeholder.</a:t>
                      </a:r>
                    </a:p>
                    <a:p>
                      <a:pPr marL="228600" indent="-228600">
                        <a:buFont typeface="+mj-lt"/>
                        <a:buAutoNum type="alphaLcPeriod"/>
                      </a:pP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Menjadi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clearing house </a:t>
                      </a:r>
                      <a:r>
                        <a:rPr lang="en-US" sz="12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penyelesaian</a:t>
                      </a: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masalah-masalah</a:t>
                      </a: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eksekusi</a:t>
                      </a: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program-program TI, </a:t>
                      </a:r>
                      <a:r>
                        <a:rPr lang="en-US" sz="12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khususnya</a:t>
                      </a: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antara</a:t>
                      </a: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Organisasi</a:t>
                      </a: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2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perusahaan</a:t>
                      </a: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2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unit-unit </a:t>
                      </a:r>
                      <a:r>
                        <a:rPr lang="en-US" sz="12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kerja</a:t>
                      </a: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228600" indent="-228600">
                        <a:buFont typeface="+mj-lt"/>
                        <a:buAutoNum type="alphaLcPeriod"/>
                      </a:pP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Melakukan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review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akhir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atas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kebijakan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SOP TI yang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disiapkan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oleh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Organisasi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perusahaan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selanjutnya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ditetapkan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oleh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Komite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Pengarah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TI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Rektor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(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Pimpinan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Utama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Perusahaan) </a:t>
                      </a:r>
                    </a:p>
                  </a:txBody>
                  <a:tcPr/>
                </a:tc>
              </a:tr>
              <a:tr h="1317987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Keanggotaan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Ketua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Wakil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Rektor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</a:p>
                    <a:p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Anggota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Sekretaris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Perwakilan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Sekolah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Fakultas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Perwakilan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Biro-Biro </a:t>
                      </a:r>
                    </a:p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Perwakilan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Badan-Badan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Perwakilan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Lembaga-Lembaga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</a:tr>
              <a:tr h="1493719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Deskripsi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Umum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Komite</a:t>
                      </a:r>
                      <a:r>
                        <a:rPr lang="en-US" sz="1200" baseline="0" dirty="0" smtClean="0"/>
                        <a:t>  </a:t>
                      </a:r>
                      <a:r>
                        <a:rPr lang="en-US" sz="1200" baseline="0" dirty="0" err="1" smtClean="0"/>
                        <a:t>Kerja</a:t>
                      </a:r>
                      <a:r>
                        <a:rPr lang="en-US" sz="1200" baseline="0" dirty="0" smtClean="0"/>
                        <a:t> TI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Wingdings" pitchFamily="2" charset="2"/>
                        <a:buChar char="q"/>
                      </a:pP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Komite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TI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bertemu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minimal 3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bulan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sekali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selain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pertemuan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 demand yang </a:t>
                      </a:r>
                      <a:r>
                        <a:rPr lang="en-US" sz="12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dapat</a:t>
                      </a: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diselenggarakan</a:t>
                      </a: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sesuai</a:t>
                      </a: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kebutuhan</a:t>
                      </a: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berdasarkan</a:t>
                      </a: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permintaan</a:t>
                      </a: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Wakil</a:t>
                      </a: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Rektor</a:t>
                      </a: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I, </a:t>
                      </a:r>
                      <a:r>
                        <a:rPr lang="en-US" sz="12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unit </a:t>
                      </a:r>
                      <a:r>
                        <a:rPr lang="en-US" sz="12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kerja</a:t>
                      </a: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terkait</a:t>
                      </a: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pPr marL="228600" indent="-228600">
                        <a:buFont typeface="Wingdings" pitchFamily="2" charset="2"/>
                        <a:buChar char="q"/>
                      </a:pP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Topik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menjadi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pembahasan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pertemuan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Komite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TI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antaranya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adalah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685800" lvl="1" indent="-228600">
                        <a:buFont typeface="+mj-lt"/>
                        <a:buAutoNum type="alphaLcPeriod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Review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permintaan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kebutuhan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TI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oleh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bagian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bisnis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lain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kepada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TI,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khususnya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permintaan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bersifat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strategis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memerlukan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sumberdaya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signifikan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pPr marL="685800" lvl="1" indent="-228600">
                        <a:buFont typeface="+mj-lt"/>
                        <a:buAutoNum type="alphaLcPeriod"/>
                      </a:pPr>
                      <a:r>
                        <a:rPr lang="it-IT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Evaluasi rutin seluruh implementasi inisiatif TI yang telah direncanakan sebelumnya; </a:t>
                      </a:r>
                    </a:p>
                    <a:p>
                      <a:pPr marL="685800" lvl="1" indent="-228600">
                        <a:buFont typeface="+mj-lt"/>
                        <a:buAutoNum type="alphaLcPeriod"/>
                      </a:pPr>
                      <a:r>
                        <a:rPr lang="nb-NO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Evaluasi rutin indeks kepuasan stakeholder atas layanan TI.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CIO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Chief Information Officer</a:t>
            </a:r>
            <a:endParaRPr lang="en-US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ict-bandwhite-0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43600"/>
            <a:ext cx="2857500" cy="762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914400"/>
            <a:ext cx="883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/>
              <a:t>Selain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merealisasikan</a:t>
            </a:r>
            <a:r>
              <a:rPr lang="en-US" sz="1600" dirty="0" smtClean="0"/>
              <a:t> </a:t>
            </a:r>
            <a:r>
              <a:rPr lang="en-US" sz="1600" dirty="0" err="1" smtClean="0"/>
              <a:t>fungsi</a:t>
            </a:r>
            <a:r>
              <a:rPr lang="en-US" sz="1600" dirty="0" smtClean="0"/>
              <a:t> </a:t>
            </a:r>
            <a:r>
              <a:rPr lang="en-US" sz="1600" dirty="0" err="1" smtClean="0"/>
              <a:t>komite</a:t>
            </a:r>
            <a:r>
              <a:rPr lang="en-US" sz="1600" dirty="0" smtClean="0"/>
              <a:t> TI, </a:t>
            </a:r>
            <a:r>
              <a:rPr lang="en-US" sz="1600" i="1" dirty="0" smtClean="0"/>
              <a:t>IT Leadership </a:t>
            </a:r>
            <a:r>
              <a:rPr lang="en-US" sz="1600" i="1" dirty="0" err="1" smtClean="0"/>
              <a:t>juga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dapat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diperkuat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dengan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menetapkan</a:t>
            </a:r>
            <a:r>
              <a:rPr lang="en-US" sz="1600" i="1" dirty="0" smtClean="0"/>
              <a:t> CIO (Chief Information Officer). </a:t>
            </a:r>
            <a:r>
              <a:rPr lang="en-US" sz="1600" i="1" dirty="0" err="1" smtClean="0"/>
              <a:t>Keberadaan</a:t>
            </a:r>
            <a:r>
              <a:rPr lang="en-US" sz="1600" i="1" dirty="0" smtClean="0"/>
              <a:t> CIO </a:t>
            </a:r>
            <a:r>
              <a:rPr lang="en-US" sz="1600" i="1" dirty="0" err="1" smtClean="0"/>
              <a:t>ditujukan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untuk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memastikan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kepemimpinan</a:t>
            </a:r>
            <a:r>
              <a:rPr lang="en-US" sz="1600" i="1" dirty="0" smtClean="0"/>
              <a:t> TI </a:t>
            </a:r>
            <a:r>
              <a:rPr lang="en-US" sz="1600" i="1" dirty="0" err="1" smtClean="0"/>
              <a:t>institusi</a:t>
            </a:r>
            <a:r>
              <a:rPr lang="en-US" sz="1600" i="1" dirty="0" smtClean="0"/>
              <a:t> yang </a:t>
            </a:r>
            <a:r>
              <a:rPr lang="en-US" sz="1600" i="1" dirty="0" err="1" smtClean="0"/>
              <a:t>memadai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dalam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mengeksekusi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berbagai</a:t>
            </a:r>
            <a:r>
              <a:rPr lang="en-US" sz="1600" i="1" dirty="0" smtClean="0"/>
              <a:t> agenda </a:t>
            </a:r>
            <a:r>
              <a:rPr lang="en-US" sz="1600" i="1" dirty="0" err="1" smtClean="0"/>
              <a:t>strategis</a:t>
            </a:r>
            <a:r>
              <a:rPr lang="en-US" sz="1600" i="1" dirty="0" smtClean="0"/>
              <a:t> TI </a:t>
            </a:r>
            <a:r>
              <a:rPr lang="en-US" sz="1600" i="1" dirty="0" err="1" smtClean="0"/>
              <a:t>dalam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rangka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mendukung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obyektif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strategis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institusi</a:t>
            </a:r>
            <a:r>
              <a:rPr lang="en-US" sz="1600" i="1" dirty="0" smtClean="0"/>
              <a:t> 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981200"/>
            <a:ext cx="8763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eriod"/>
            </a:pPr>
            <a:r>
              <a:rPr lang="en-US" sz="1600" dirty="0" err="1" smtClean="0"/>
              <a:t>Rasional</a:t>
            </a:r>
            <a:r>
              <a:rPr lang="en-US" sz="1600" dirty="0" smtClean="0"/>
              <a:t> </a:t>
            </a:r>
            <a:r>
              <a:rPr lang="en-US" sz="1600" dirty="0" err="1" smtClean="0"/>
              <a:t>perlunya</a:t>
            </a:r>
            <a:r>
              <a:rPr lang="en-US" sz="1600" dirty="0" smtClean="0"/>
              <a:t> </a:t>
            </a:r>
            <a:r>
              <a:rPr lang="en-US" sz="1600" dirty="0" err="1" smtClean="0"/>
              <a:t>posisi</a:t>
            </a:r>
            <a:r>
              <a:rPr lang="en-US" sz="1600" dirty="0" smtClean="0"/>
              <a:t> CIO </a:t>
            </a:r>
            <a:r>
              <a:rPr lang="en-US" sz="1600" dirty="0" err="1" smtClean="0"/>
              <a:t>di</a:t>
            </a:r>
            <a:r>
              <a:rPr lang="en-US" sz="1600" dirty="0" smtClean="0"/>
              <a:t> PT. ABC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potensi</a:t>
            </a:r>
            <a:r>
              <a:rPr lang="en-US" sz="1600" dirty="0" smtClean="0"/>
              <a:t> TI yang </a:t>
            </a:r>
            <a:r>
              <a:rPr lang="en-US" sz="1600" dirty="0" err="1" smtClean="0"/>
              <a:t>sangat</a:t>
            </a:r>
            <a:r>
              <a:rPr lang="en-US" sz="1600" dirty="0" smtClean="0"/>
              <a:t> </a:t>
            </a:r>
            <a:r>
              <a:rPr lang="en-US" sz="1600" dirty="0" err="1" smtClean="0"/>
              <a:t>besar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meningkatkan</a:t>
            </a:r>
            <a:r>
              <a:rPr lang="en-US" sz="1600" dirty="0" smtClean="0"/>
              <a:t> </a:t>
            </a:r>
            <a:r>
              <a:rPr lang="en-US" sz="1600" dirty="0" err="1" smtClean="0"/>
              <a:t>daya</a:t>
            </a:r>
            <a:r>
              <a:rPr lang="en-US" sz="1600" dirty="0" smtClean="0"/>
              <a:t> </a:t>
            </a:r>
            <a:r>
              <a:rPr lang="en-US" sz="1600" dirty="0" err="1" smtClean="0"/>
              <a:t>saing</a:t>
            </a:r>
            <a:r>
              <a:rPr lang="en-US" sz="1600" dirty="0" smtClean="0"/>
              <a:t> PT. ABC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global. </a:t>
            </a:r>
            <a:r>
              <a:rPr lang="en-US" sz="1600" dirty="0" err="1" smtClean="0"/>
              <a:t>Keberadaan</a:t>
            </a:r>
            <a:r>
              <a:rPr lang="en-US" sz="1600" dirty="0" smtClean="0"/>
              <a:t> CIO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memungkinkan</a:t>
            </a:r>
            <a:r>
              <a:rPr lang="en-US" sz="1600" dirty="0" smtClean="0"/>
              <a:t> </a:t>
            </a:r>
            <a:r>
              <a:rPr lang="en-US" sz="1600" dirty="0" err="1" smtClean="0"/>
              <a:t>eksekusi</a:t>
            </a:r>
            <a:r>
              <a:rPr lang="en-US" sz="1600" dirty="0" smtClean="0"/>
              <a:t> </a:t>
            </a:r>
            <a:r>
              <a:rPr lang="en-US" sz="1600" dirty="0" err="1" smtClean="0"/>
              <a:t>berbagai</a:t>
            </a:r>
            <a:r>
              <a:rPr lang="en-US" sz="1600" dirty="0" smtClean="0"/>
              <a:t> </a:t>
            </a:r>
            <a:r>
              <a:rPr lang="en-US" sz="1600" dirty="0" err="1" smtClean="0"/>
              <a:t>inisiatif</a:t>
            </a:r>
            <a:r>
              <a:rPr lang="en-US" sz="1600" dirty="0" smtClean="0"/>
              <a:t> </a:t>
            </a:r>
            <a:r>
              <a:rPr lang="en-US" sz="1600" dirty="0" err="1" smtClean="0"/>
              <a:t>strategis</a:t>
            </a:r>
            <a:r>
              <a:rPr lang="en-US" sz="1600" dirty="0" smtClean="0"/>
              <a:t> TI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dijalankan</a:t>
            </a:r>
            <a:r>
              <a:rPr lang="en-US" sz="1600" dirty="0" smtClean="0"/>
              <a:t> 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efisien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akurat</a:t>
            </a:r>
            <a:r>
              <a:rPr lang="en-US" sz="1600" dirty="0" smtClean="0"/>
              <a:t>,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tetap</a:t>
            </a:r>
            <a:r>
              <a:rPr lang="en-US" sz="1600" dirty="0" smtClean="0"/>
              <a:t> </a:t>
            </a:r>
            <a:r>
              <a:rPr lang="en-US" sz="1600" dirty="0" err="1" smtClean="0"/>
              <a:t>memperhatikan</a:t>
            </a:r>
            <a:r>
              <a:rPr lang="en-US" sz="1600" dirty="0" smtClean="0"/>
              <a:t> </a:t>
            </a:r>
            <a:r>
              <a:rPr lang="en-US" sz="1600" dirty="0" err="1" smtClean="0"/>
              <a:t>keselarasan</a:t>
            </a:r>
            <a:r>
              <a:rPr lang="en-US" sz="1600" dirty="0" smtClean="0"/>
              <a:t> </a:t>
            </a:r>
            <a:r>
              <a:rPr lang="en-US" sz="1600" dirty="0" err="1" smtClean="0"/>
              <a:t>kepentingan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berbagai</a:t>
            </a:r>
            <a:r>
              <a:rPr lang="en-US" sz="1600" dirty="0" smtClean="0"/>
              <a:t> stakeholder. 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1600" dirty="0" err="1" smtClean="0"/>
              <a:t>Berikut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persyaratan</a:t>
            </a:r>
            <a:r>
              <a:rPr lang="en-US" sz="1600" dirty="0" smtClean="0"/>
              <a:t> </a:t>
            </a:r>
            <a:r>
              <a:rPr lang="en-US" sz="1600" dirty="0" err="1" smtClean="0"/>
              <a:t>posisi</a:t>
            </a:r>
            <a:r>
              <a:rPr lang="en-US" sz="1600" dirty="0" smtClean="0"/>
              <a:t> CIO yang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memainkan</a:t>
            </a:r>
            <a:r>
              <a:rPr lang="en-US" sz="1600" dirty="0" smtClean="0"/>
              <a:t> </a:t>
            </a:r>
            <a:r>
              <a:rPr lang="en-US" sz="1600" dirty="0" err="1" smtClean="0"/>
              <a:t>peran</a:t>
            </a:r>
            <a:r>
              <a:rPr lang="en-US" sz="1600" dirty="0" smtClean="0"/>
              <a:t> </a:t>
            </a:r>
            <a:r>
              <a:rPr lang="en-US" sz="1600" dirty="0" err="1" smtClean="0"/>
              <a:t>signifikan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meningkatkan</a:t>
            </a:r>
            <a:r>
              <a:rPr lang="en-US" sz="1600" dirty="0" smtClean="0"/>
              <a:t> </a:t>
            </a:r>
            <a:r>
              <a:rPr lang="en-US" sz="1600" dirty="0" err="1" smtClean="0"/>
              <a:t>daya</a:t>
            </a:r>
            <a:r>
              <a:rPr lang="en-US" sz="1600" dirty="0" smtClean="0"/>
              <a:t> </a:t>
            </a:r>
            <a:r>
              <a:rPr lang="en-US" sz="1600" dirty="0" err="1" smtClean="0"/>
              <a:t>saing</a:t>
            </a:r>
            <a:r>
              <a:rPr lang="en-US" sz="1600" dirty="0" smtClean="0"/>
              <a:t> PT. ABC </a:t>
            </a:r>
            <a:r>
              <a:rPr lang="en-US" sz="1600" dirty="0" err="1" smtClean="0"/>
              <a:t>melalui</a:t>
            </a:r>
            <a:r>
              <a:rPr lang="en-US" sz="1600" dirty="0" smtClean="0"/>
              <a:t> </a:t>
            </a:r>
            <a:r>
              <a:rPr lang="en-US" sz="1600" dirty="0" err="1" smtClean="0"/>
              <a:t>perencanaan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penyelenggaraan</a:t>
            </a:r>
            <a:r>
              <a:rPr lang="en-US" sz="1600" dirty="0" smtClean="0"/>
              <a:t> </a:t>
            </a:r>
            <a:r>
              <a:rPr lang="en-US" sz="1600" dirty="0" err="1" smtClean="0"/>
              <a:t>layanan</a:t>
            </a:r>
            <a:r>
              <a:rPr lang="en-US" sz="1600" dirty="0" smtClean="0"/>
              <a:t> TI </a:t>
            </a:r>
            <a:r>
              <a:rPr lang="en-US" sz="1600" dirty="0" err="1" smtClean="0"/>
              <a:t>berstandar</a:t>
            </a:r>
            <a:r>
              <a:rPr lang="en-US" sz="1600" dirty="0" smtClean="0"/>
              <a:t> global: 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err="1" smtClean="0"/>
              <a:t>Posisi</a:t>
            </a:r>
            <a:r>
              <a:rPr lang="en-US" sz="1600" dirty="0" smtClean="0"/>
              <a:t> CIO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struktur</a:t>
            </a:r>
            <a:r>
              <a:rPr lang="en-US" sz="1600" dirty="0" smtClean="0"/>
              <a:t> PT. ABC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memungkinkan</a:t>
            </a:r>
            <a:r>
              <a:rPr lang="en-US" sz="1600" dirty="0" smtClean="0"/>
              <a:t> </a:t>
            </a:r>
            <a:r>
              <a:rPr lang="en-US" sz="1600" dirty="0" err="1" smtClean="0"/>
              <a:t>koordinasi</a:t>
            </a:r>
            <a:r>
              <a:rPr lang="en-US" sz="1600" dirty="0" smtClean="0"/>
              <a:t> yang </a:t>
            </a:r>
            <a:r>
              <a:rPr lang="en-US" sz="1600" dirty="0" err="1" smtClean="0"/>
              <a:t>setara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pimpinan-pimpinan</a:t>
            </a:r>
            <a:r>
              <a:rPr lang="en-US" sz="1600" dirty="0" smtClean="0"/>
              <a:t> </a:t>
            </a:r>
            <a:r>
              <a:rPr lang="en-US" sz="1600" dirty="0" err="1" smtClean="0"/>
              <a:t>eksekutif</a:t>
            </a:r>
            <a:r>
              <a:rPr lang="en-US" sz="1600" dirty="0" smtClean="0"/>
              <a:t> unit </a:t>
            </a:r>
            <a:r>
              <a:rPr lang="en-US" sz="1600" dirty="0" err="1" smtClean="0"/>
              <a:t>kerja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tingkat</a:t>
            </a:r>
            <a:r>
              <a:rPr lang="en-US" sz="1600" dirty="0" smtClean="0"/>
              <a:t> </a:t>
            </a:r>
            <a:r>
              <a:rPr lang="en-US" sz="1600" dirty="0" err="1" smtClean="0"/>
              <a:t>rektorat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pimpinan</a:t>
            </a:r>
            <a:r>
              <a:rPr lang="en-US" sz="1600" dirty="0" smtClean="0"/>
              <a:t> </a:t>
            </a:r>
            <a:r>
              <a:rPr lang="en-US" sz="1600" dirty="0" err="1" smtClean="0"/>
              <a:t>sekolah</a:t>
            </a:r>
            <a:r>
              <a:rPr lang="en-US" sz="1600" dirty="0" smtClean="0"/>
              <a:t>/</a:t>
            </a:r>
            <a:r>
              <a:rPr lang="en-US" sz="1600" dirty="0" err="1" smtClean="0"/>
              <a:t>fakultas</a:t>
            </a:r>
            <a:r>
              <a:rPr lang="en-US" sz="1600" dirty="0" smtClean="0"/>
              <a:t>. 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err="1" smtClean="0"/>
              <a:t>Posisi</a:t>
            </a:r>
            <a:r>
              <a:rPr lang="en-US" sz="1600" dirty="0" smtClean="0"/>
              <a:t> CIO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dirangkap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tugas</a:t>
            </a:r>
            <a:r>
              <a:rPr lang="en-US" sz="1600" dirty="0" smtClean="0"/>
              <a:t> </a:t>
            </a:r>
            <a:r>
              <a:rPr lang="en-US" sz="1600" dirty="0" err="1" smtClean="0"/>
              <a:t>administrasi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manajemen</a:t>
            </a:r>
            <a:r>
              <a:rPr lang="en-US" sz="1600" dirty="0" smtClean="0"/>
              <a:t> lain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luar</a:t>
            </a:r>
            <a:r>
              <a:rPr lang="en-US" sz="1600" dirty="0" smtClean="0"/>
              <a:t> domain TI </a:t>
            </a:r>
            <a:r>
              <a:rPr lang="en-US" sz="1600" dirty="0" err="1" smtClean="0"/>
              <a:t>institusi</a:t>
            </a:r>
            <a:r>
              <a:rPr lang="en-US" sz="1600" dirty="0" smtClean="0"/>
              <a:t>. 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CIO </a:t>
            </a:r>
            <a:r>
              <a:rPr lang="en-US" sz="1600" dirty="0" err="1" smtClean="0"/>
              <a:t>memiliki</a:t>
            </a:r>
            <a:r>
              <a:rPr lang="en-US" sz="1600" dirty="0" smtClean="0"/>
              <a:t> </a:t>
            </a:r>
            <a:r>
              <a:rPr lang="en-US" sz="1600" dirty="0" err="1" smtClean="0"/>
              <a:t>pengetahuan</a:t>
            </a:r>
            <a:r>
              <a:rPr lang="en-US" sz="1600" dirty="0" smtClean="0"/>
              <a:t> </a:t>
            </a:r>
            <a:r>
              <a:rPr lang="en-US" sz="1600" dirty="0" err="1" smtClean="0"/>
              <a:t>mendalam</a:t>
            </a:r>
            <a:r>
              <a:rPr lang="en-US" sz="1600" dirty="0" smtClean="0"/>
              <a:t> </a:t>
            </a:r>
            <a:r>
              <a:rPr lang="en-US" sz="1600" dirty="0" err="1" smtClean="0"/>
              <a:t>tentang</a:t>
            </a:r>
            <a:r>
              <a:rPr lang="en-US" sz="1600" dirty="0" smtClean="0"/>
              <a:t> </a:t>
            </a:r>
            <a:r>
              <a:rPr lang="en-US" sz="1600" dirty="0" err="1" smtClean="0"/>
              <a:t>posisi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peran</a:t>
            </a:r>
            <a:r>
              <a:rPr lang="en-US" sz="1600" dirty="0" smtClean="0"/>
              <a:t> TI yang paling </a:t>
            </a:r>
            <a:r>
              <a:rPr lang="en-US" sz="1600" dirty="0" err="1" smtClean="0"/>
              <a:t>tepat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konteks</a:t>
            </a:r>
            <a:r>
              <a:rPr lang="en-US" sz="1600" dirty="0" smtClean="0"/>
              <a:t> </a:t>
            </a:r>
            <a:r>
              <a:rPr lang="en-US" sz="1600" dirty="0" err="1" smtClean="0"/>
              <a:t>organisasi</a:t>
            </a:r>
            <a:r>
              <a:rPr lang="en-US" sz="1600" dirty="0" smtClean="0"/>
              <a:t> PT. ABC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rangka</a:t>
            </a:r>
            <a:r>
              <a:rPr lang="en-US" sz="1600" dirty="0" smtClean="0"/>
              <a:t> </a:t>
            </a:r>
            <a:r>
              <a:rPr lang="en-US" sz="1600" dirty="0" err="1" smtClean="0"/>
              <a:t>peningkatan</a:t>
            </a:r>
            <a:r>
              <a:rPr lang="en-US" sz="1600" dirty="0" smtClean="0"/>
              <a:t> </a:t>
            </a:r>
            <a:r>
              <a:rPr lang="en-US" sz="1600" dirty="0" err="1" smtClean="0"/>
              <a:t>kualitas</a:t>
            </a:r>
            <a:r>
              <a:rPr lang="en-US" sz="1600" dirty="0" smtClean="0"/>
              <a:t> </a:t>
            </a:r>
            <a:r>
              <a:rPr lang="en-US" sz="1600" dirty="0" err="1" smtClean="0"/>
              <a:t>keberjalanan</a:t>
            </a:r>
            <a:r>
              <a:rPr lang="en-US" sz="1600" dirty="0" smtClean="0"/>
              <a:t> </a:t>
            </a:r>
            <a:r>
              <a:rPr lang="en-US" sz="1600" dirty="0" err="1" smtClean="0"/>
              <a:t>manajemen</a:t>
            </a:r>
            <a:r>
              <a:rPr lang="en-US" sz="1600" dirty="0" smtClean="0"/>
              <a:t> internal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peningkatan</a:t>
            </a:r>
            <a:r>
              <a:rPr lang="en-US" sz="1600" dirty="0" smtClean="0"/>
              <a:t> </a:t>
            </a:r>
            <a:r>
              <a:rPr lang="en-US" sz="1600" dirty="0" err="1" smtClean="0"/>
              <a:t>daya</a:t>
            </a:r>
            <a:r>
              <a:rPr lang="en-US" sz="1600" dirty="0" smtClean="0"/>
              <a:t> </a:t>
            </a:r>
            <a:r>
              <a:rPr lang="en-US" sz="1600" dirty="0" err="1" smtClean="0"/>
              <a:t>saing</a:t>
            </a:r>
            <a:r>
              <a:rPr lang="en-US" sz="1600" dirty="0" smtClean="0"/>
              <a:t> PT. ABC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global. 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CIO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langsung</a:t>
            </a:r>
            <a:r>
              <a:rPr lang="en-US" sz="1600" dirty="0" smtClean="0"/>
              <a:t> </a:t>
            </a:r>
            <a:r>
              <a:rPr lang="en-US" sz="1600" dirty="0" err="1" smtClean="0"/>
              <a:t>memimpin</a:t>
            </a:r>
            <a:r>
              <a:rPr lang="en-US" sz="1600" dirty="0" smtClean="0"/>
              <a:t> </a:t>
            </a:r>
            <a:r>
              <a:rPr lang="en-US" sz="1600" dirty="0" err="1" smtClean="0"/>
              <a:t>struktur</a:t>
            </a:r>
            <a:r>
              <a:rPr lang="en-US" sz="1600" dirty="0" smtClean="0"/>
              <a:t> </a:t>
            </a:r>
            <a:r>
              <a:rPr lang="en-US" sz="1600" dirty="0" err="1" smtClean="0"/>
              <a:t>organisasi</a:t>
            </a:r>
            <a:r>
              <a:rPr lang="en-US" sz="1600" dirty="0" smtClean="0"/>
              <a:t> </a:t>
            </a:r>
            <a:r>
              <a:rPr lang="en-US" sz="1600" dirty="0" err="1" smtClean="0"/>
              <a:t>pengelola</a:t>
            </a:r>
            <a:r>
              <a:rPr lang="en-US" sz="1600" dirty="0" smtClean="0"/>
              <a:t> TI </a:t>
            </a:r>
            <a:r>
              <a:rPr lang="en-US" sz="1600" dirty="0" err="1" smtClean="0"/>
              <a:t>institusi</a:t>
            </a:r>
            <a:r>
              <a:rPr lang="en-US" sz="1600" dirty="0" smtClean="0"/>
              <a:t> (yang </a:t>
            </a:r>
            <a:r>
              <a:rPr lang="en-US" sz="1600" dirty="0" err="1" smtClean="0"/>
              <a:t>telah</a:t>
            </a:r>
            <a:r>
              <a:rPr lang="en-US" sz="1600" dirty="0" smtClean="0"/>
              <a:t> </a:t>
            </a:r>
            <a:r>
              <a:rPr lang="en-US" sz="1600" dirty="0" err="1" smtClean="0"/>
              <a:t>disesuaikan</a:t>
            </a:r>
            <a:r>
              <a:rPr lang="en-US" sz="1600" dirty="0" smtClean="0"/>
              <a:t> </a:t>
            </a:r>
            <a:r>
              <a:rPr lang="en-US" sz="1600" dirty="0" err="1" smtClean="0"/>
              <a:t>posisinya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struktur</a:t>
            </a:r>
            <a:r>
              <a:rPr lang="en-US" sz="1600" dirty="0" smtClean="0"/>
              <a:t>)</a:t>
            </a:r>
          </a:p>
          <a:p>
            <a:r>
              <a:rPr lang="en-US" dirty="0" smtClean="0"/>
              <a:t>	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 INTERNAL ORGANISASI TI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0"/>
            <a:ext cx="6828655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ict-bandwhite-0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943600"/>
            <a:ext cx="2857500" cy="762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77000" y="1219200"/>
            <a:ext cx="25146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ada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</a:t>
            </a:r>
            <a:r>
              <a:rPr lang="en-US" sz="1600" dirty="0" err="1" smtClean="0"/>
              <a:t>struktur</a:t>
            </a:r>
            <a:r>
              <a:rPr lang="en-US" sz="1600" dirty="0" smtClean="0"/>
              <a:t> yang </a:t>
            </a:r>
            <a:r>
              <a:rPr lang="en-US" sz="1600" i="1" dirty="0" smtClean="0"/>
              <a:t>fit for all</a:t>
            </a:r>
            <a:r>
              <a:rPr lang="en-US" sz="1600" dirty="0" smtClean="0"/>
              <a:t>, </a:t>
            </a:r>
            <a:r>
              <a:rPr lang="en-US" sz="1600" dirty="0" err="1" smtClean="0"/>
              <a:t>sehingga</a:t>
            </a:r>
            <a:r>
              <a:rPr lang="en-US" sz="1600" dirty="0" smtClean="0"/>
              <a:t> </a:t>
            </a:r>
            <a:r>
              <a:rPr lang="en-US" sz="1600" dirty="0" err="1" smtClean="0"/>
              <a:t>tiap</a:t>
            </a:r>
            <a:r>
              <a:rPr lang="en-US" sz="1600" dirty="0" smtClean="0"/>
              <a:t> PT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melakukan</a:t>
            </a:r>
            <a:r>
              <a:rPr lang="en-US" sz="1600" dirty="0" smtClean="0"/>
              <a:t> </a:t>
            </a:r>
            <a:r>
              <a:rPr lang="en-US" sz="1600" dirty="0" err="1" smtClean="0"/>
              <a:t>modifikasi</a:t>
            </a:r>
            <a:r>
              <a:rPr lang="en-US" sz="1600" dirty="0" smtClean="0"/>
              <a:t> </a:t>
            </a:r>
            <a:r>
              <a:rPr lang="en-US" sz="1600" dirty="0" err="1" smtClean="0"/>
              <a:t>disesuaikan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kebutuhan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batasan-batasan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ada</a:t>
            </a:r>
            <a:r>
              <a:rPr lang="en-US" sz="1600" dirty="0" smtClean="0"/>
              <a:t>. Yang </a:t>
            </a:r>
            <a:r>
              <a:rPr lang="en-US" sz="1600" dirty="0" err="1" smtClean="0"/>
              <a:t>juga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</a:t>
            </a:r>
            <a:r>
              <a:rPr lang="en-US" sz="1600" dirty="0" err="1" smtClean="0"/>
              <a:t>pertimbangan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awal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apakah</a:t>
            </a:r>
            <a:r>
              <a:rPr lang="en-US" sz="1600" dirty="0" smtClean="0"/>
              <a:t> </a:t>
            </a:r>
            <a:r>
              <a:rPr lang="en-US" sz="1600" dirty="0" err="1" smtClean="0"/>
              <a:t>diperlukan</a:t>
            </a:r>
            <a:r>
              <a:rPr lang="en-US" sz="1600" dirty="0" smtClean="0"/>
              <a:t> staff SI/TI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tiap</a:t>
            </a:r>
            <a:r>
              <a:rPr lang="en-US" sz="1600" dirty="0" smtClean="0"/>
              <a:t> </a:t>
            </a:r>
            <a:r>
              <a:rPr lang="en-US" sz="1600" dirty="0" err="1" smtClean="0"/>
              <a:t>fakultas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unit </a:t>
            </a:r>
            <a:r>
              <a:rPr lang="en-US" sz="1600" dirty="0" err="1" smtClean="0"/>
              <a:t>kerja</a:t>
            </a:r>
            <a:r>
              <a:rPr lang="en-US" sz="1600" dirty="0" smtClean="0"/>
              <a:t> lain? </a:t>
            </a:r>
            <a:r>
              <a:rPr lang="en-US" sz="1600" dirty="0" err="1" smtClean="0"/>
              <a:t>Bagaimana</a:t>
            </a:r>
            <a:r>
              <a:rPr lang="en-US" sz="1600" dirty="0" smtClean="0"/>
              <a:t> </a:t>
            </a:r>
            <a:r>
              <a:rPr lang="en-US" sz="1600" dirty="0" err="1" smtClean="0"/>
              <a:t>mekanisme</a:t>
            </a:r>
            <a:r>
              <a:rPr lang="en-US" sz="1600" dirty="0" smtClean="0"/>
              <a:t> </a:t>
            </a:r>
            <a:r>
              <a:rPr lang="en-US" sz="1600" dirty="0" err="1" smtClean="0"/>
              <a:t>pertanggungjawaban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koordinasi</a:t>
            </a:r>
            <a:r>
              <a:rPr lang="en-US" sz="1600" dirty="0" smtClean="0"/>
              <a:t> </a:t>
            </a:r>
            <a:r>
              <a:rPr lang="en-US" sz="1600" dirty="0" err="1" smtClean="0"/>
              <a:t>antara</a:t>
            </a:r>
            <a:r>
              <a:rPr lang="en-US" sz="1600" dirty="0" smtClean="0"/>
              <a:t> Unit </a:t>
            </a:r>
            <a:r>
              <a:rPr lang="en-US" sz="1600" dirty="0" err="1" smtClean="0"/>
              <a:t>Pengelola</a:t>
            </a:r>
            <a:r>
              <a:rPr lang="en-US" sz="1600" dirty="0" smtClean="0"/>
              <a:t> TI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staff SI/TI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tiap</a:t>
            </a:r>
            <a:r>
              <a:rPr lang="en-US" sz="1600" dirty="0" smtClean="0"/>
              <a:t> unit </a:t>
            </a:r>
            <a:r>
              <a:rPr lang="en-US" sz="1600" dirty="0" err="1" smtClean="0"/>
              <a:t>kerja</a:t>
            </a:r>
            <a:r>
              <a:rPr lang="en-US" sz="1600" dirty="0" smtClean="0"/>
              <a:t> BPO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?</a:t>
            </a:r>
            <a:endParaRPr lang="en-US" sz="1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Pengembangan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SDM TI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826298"/>
            <a:ext cx="7086600" cy="4284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38200" y="5029200"/>
            <a:ext cx="800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estimasi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SDM TI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TI, </a:t>
            </a:r>
            <a:r>
              <a:rPr lang="en-US" dirty="0" err="1" smtClean="0"/>
              <a:t>cetak</a:t>
            </a:r>
            <a:r>
              <a:rPr lang="en-US" dirty="0" smtClean="0"/>
              <a:t> </a:t>
            </a:r>
            <a:r>
              <a:rPr lang="en-US" dirty="0" err="1" smtClean="0"/>
              <a:t>biru</a:t>
            </a:r>
            <a:r>
              <a:rPr lang="en-US" dirty="0" smtClean="0"/>
              <a:t> Tata </a:t>
            </a:r>
            <a:r>
              <a:rPr lang="en-US" dirty="0" err="1" smtClean="0"/>
              <a:t>Kelola</a:t>
            </a:r>
            <a:r>
              <a:rPr lang="en-US" dirty="0" smtClean="0"/>
              <a:t> TI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program </a:t>
            </a:r>
            <a:r>
              <a:rPr lang="en-US" dirty="0" err="1" smtClean="0"/>
              <a:t>pengembangan</a:t>
            </a:r>
            <a:r>
              <a:rPr lang="en-US" dirty="0" smtClean="0"/>
              <a:t> SDM TI. Program </a:t>
            </a:r>
            <a:r>
              <a:rPr lang="en-US" dirty="0" err="1" smtClean="0"/>
              <a:t>pengembangan</a:t>
            </a:r>
            <a:r>
              <a:rPr lang="en-US" dirty="0" smtClean="0"/>
              <a:t> SDM TI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value chain </a:t>
            </a:r>
            <a:r>
              <a:rPr lang="en-US" dirty="0" err="1" smtClean="0"/>
              <a:t>kompetensi</a:t>
            </a:r>
            <a:r>
              <a:rPr lang="en-US" dirty="0" smtClean="0"/>
              <a:t> TI.</a:t>
            </a:r>
            <a:endParaRPr lang="en-US" dirty="0"/>
          </a:p>
        </p:txBody>
      </p:sp>
      <p:pic>
        <p:nvPicPr>
          <p:cNvPr id="6" name="Picture 5" descr="ict-bandwhite-0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943600"/>
            <a:ext cx="2857500" cy="762000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TIDAK DIKELOLA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ict-bandwhite-0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43600"/>
            <a:ext cx="2857500" cy="762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28600" y="914400"/>
            <a:ext cx="86868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Apabila</a:t>
            </a:r>
            <a:r>
              <a:rPr lang="en-US" sz="2000" dirty="0" smtClean="0"/>
              <a:t> Tata </a:t>
            </a:r>
            <a:r>
              <a:rPr lang="en-US" sz="2000" dirty="0" err="1" smtClean="0"/>
              <a:t>kelola</a:t>
            </a:r>
            <a:r>
              <a:rPr lang="en-US" sz="2000" dirty="0" smtClean="0"/>
              <a:t> </a:t>
            </a:r>
            <a:r>
              <a:rPr lang="en-US" sz="2000" dirty="0" err="1" smtClean="0"/>
              <a:t>teknologi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pengelolaan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menimbulkan</a:t>
            </a:r>
            <a:r>
              <a:rPr lang="en-US" sz="2000" dirty="0" smtClean="0"/>
              <a:t> </a:t>
            </a:r>
            <a:r>
              <a:rPr lang="en-US" sz="2000" dirty="0" err="1" smtClean="0"/>
              <a:t>ancaman</a:t>
            </a:r>
            <a:r>
              <a:rPr lang="en-US" sz="2000" dirty="0" smtClean="0"/>
              <a:t>: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 err="1" smtClean="0"/>
              <a:t>Kehilangan</a:t>
            </a:r>
            <a:r>
              <a:rPr lang="en-US" sz="2000" dirty="0" smtClean="0"/>
              <a:t> data, 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 err="1" smtClean="0"/>
              <a:t>Kerusakan</a:t>
            </a:r>
            <a:r>
              <a:rPr lang="en-US" sz="2000" dirty="0" smtClean="0"/>
              <a:t>, 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 err="1" smtClean="0"/>
              <a:t>Pencurian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 err="1" smtClean="0"/>
              <a:t>Penyadapan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. </a:t>
            </a:r>
          </a:p>
          <a:p>
            <a:pPr marL="457200" indent="-457200">
              <a:buFont typeface="+mj-lt"/>
              <a:buAutoNum type="alphaLcPeriod"/>
            </a:pPr>
            <a:endParaRPr lang="en-US" sz="2000" dirty="0" smtClean="0"/>
          </a:p>
          <a:p>
            <a:pPr marL="457200" indent="-457200"/>
            <a:r>
              <a:rPr lang="en-US" sz="2000" dirty="0" smtClean="0"/>
              <a:t>	</a:t>
            </a:r>
            <a:r>
              <a:rPr lang="en-US" sz="2000" dirty="0" err="1" smtClean="0"/>
              <a:t>Langkah-langkah</a:t>
            </a:r>
            <a:r>
              <a:rPr lang="en-US" sz="2000" dirty="0" smtClean="0"/>
              <a:t> </a:t>
            </a:r>
            <a:r>
              <a:rPr lang="en-US" sz="2000" dirty="0" err="1" smtClean="0"/>
              <a:t>perbaikan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berkelanjutan</a:t>
            </a:r>
            <a:r>
              <a:rPr lang="en-US" sz="2000" dirty="0" smtClean="0"/>
              <a:t> (</a:t>
            </a:r>
            <a:r>
              <a:rPr lang="en-US" sz="2000" dirty="0" err="1" smtClean="0"/>
              <a:t>continous</a:t>
            </a:r>
            <a:r>
              <a:rPr lang="en-US" sz="2000" dirty="0" smtClean="0"/>
              <a:t> improvement)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tata</a:t>
            </a:r>
            <a:r>
              <a:rPr lang="en-US" sz="2000" dirty="0" smtClean="0"/>
              <a:t> </a:t>
            </a:r>
            <a:r>
              <a:rPr lang="en-US" sz="2000" dirty="0" err="1" smtClean="0"/>
              <a:t>kelola</a:t>
            </a:r>
            <a:r>
              <a:rPr lang="en-US" sz="2000" dirty="0" smtClean="0"/>
              <a:t> </a:t>
            </a:r>
            <a:r>
              <a:rPr lang="en-US" sz="2000" dirty="0" err="1" smtClean="0"/>
              <a:t>teknologi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khususnya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pengelolaan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diharapkan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meminimalisasi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r>
              <a:rPr lang="en-US" sz="2000" dirty="0" smtClean="0"/>
              <a:t> </a:t>
            </a:r>
            <a:r>
              <a:rPr lang="en-US" sz="2000" dirty="0" err="1" smtClean="0"/>
              <a:t>ancaman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.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perbaikan</a:t>
            </a:r>
            <a:r>
              <a:rPr lang="en-US" sz="2000" dirty="0" smtClean="0"/>
              <a:t> </a:t>
            </a:r>
            <a:r>
              <a:rPr lang="en-US" sz="2000" dirty="0" err="1" smtClean="0"/>
              <a:t>tata</a:t>
            </a:r>
            <a:r>
              <a:rPr lang="en-US" sz="2000" dirty="0" smtClean="0"/>
              <a:t> </a:t>
            </a:r>
            <a:r>
              <a:rPr lang="en-US" sz="2000" dirty="0" err="1" smtClean="0"/>
              <a:t>kelola</a:t>
            </a:r>
            <a:r>
              <a:rPr lang="en-US" sz="2000" dirty="0" smtClean="0"/>
              <a:t> </a:t>
            </a:r>
            <a:r>
              <a:rPr lang="en-US" sz="2000" dirty="0" err="1" smtClean="0"/>
              <a:t>teknologi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terlebih</a:t>
            </a:r>
            <a:r>
              <a:rPr lang="en-US" sz="2000" dirty="0" smtClean="0"/>
              <a:t> </a:t>
            </a:r>
            <a:r>
              <a:rPr lang="en-US" sz="2000" dirty="0" err="1" smtClean="0"/>
              <a:t>dahulu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pengelolaan</a:t>
            </a:r>
            <a:r>
              <a:rPr lang="en-US" sz="2000" dirty="0" smtClean="0"/>
              <a:t> </a:t>
            </a:r>
            <a:r>
              <a:rPr lang="en-US" sz="2000" dirty="0" err="1" smtClean="0"/>
              <a:t>teknologi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dimilikinya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in,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pengelolaan</a:t>
            </a:r>
            <a:r>
              <a:rPr lang="en-US" sz="2000" dirty="0" smtClean="0"/>
              <a:t> </a:t>
            </a:r>
            <a:r>
              <a:rPr lang="en-US" sz="2000" dirty="0" err="1" smtClean="0"/>
              <a:t>teknologi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diharapkansehingga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langkah-langkah</a:t>
            </a:r>
            <a:r>
              <a:rPr lang="en-US" sz="2000" dirty="0" smtClean="0"/>
              <a:t> </a:t>
            </a:r>
            <a:r>
              <a:rPr lang="en-US" sz="2000" dirty="0" err="1" smtClean="0"/>
              <a:t>perbaikan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efektif</a:t>
            </a:r>
            <a:r>
              <a:rPr lang="en-US" sz="2000" dirty="0" smtClean="0"/>
              <a:t>. </a:t>
            </a:r>
          </a:p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Leadership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ict-bandwhite-0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43600"/>
            <a:ext cx="2857500" cy="76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1219200"/>
            <a:ext cx="8077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IT leadership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"</a:t>
            </a:r>
            <a:r>
              <a:rPr lang="en-US" sz="2400" dirty="0" err="1" smtClean="0"/>
              <a:t>perangkat</a:t>
            </a:r>
            <a:r>
              <a:rPr lang="en-US" sz="2400" dirty="0" smtClean="0"/>
              <a:t>" </a:t>
            </a:r>
            <a:r>
              <a:rPr lang="en-US" sz="2400" dirty="0" err="1" smtClean="0"/>
              <a:t>pemimpin</a:t>
            </a:r>
            <a:r>
              <a:rPr lang="en-US" sz="2400" dirty="0" smtClean="0"/>
              <a:t> yang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visi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"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energi</a:t>
            </a:r>
            <a:r>
              <a:rPr lang="en-US" sz="2400" dirty="0" smtClean="0"/>
              <a:t>" yang </a:t>
            </a:r>
            <a:r>
              <a:rPr lang="en-US" sz="2400" dirty="0" err="1" smtClean="0"/>
              <a:t>berasa</a:t>
            </a:r>
            <a:r>
              <a:rPr lang="en-US" sz="2400" dirty="0" smtClean="0"/>
              <a:t>;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macam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Orang-orang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tepat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mengerti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. </a:t>
            </a:r>
            <a:r>
              <a:rPr lang="en-US" sz="2400" dirty="0" err="1" smtClean="0"/>
              <a:t>Kebanyakan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orang-orang</a:t>
            </a:r>
            <a:r>
              <a:rPr lang="en-US" sz="2400" dirty="0" smtClean="0"/>
              <a:t> </a:t>
            </a:r>
            <a:r>
              <a:rPr lang="en-US" sz="2400" dirty="0" err="1" smtClean="0"/>
              <a:t>muda</a:t>
            </a:r>
            <a:r>
              <a:rPr lang="en-US" sz="2400" dirty="0" smtClean="0"/>
              <a:t> yang </a:t>
            </a:r>
            <a:r>
              <a:rPr lang="en-US" sz="2400" dirty="0" err="1" smtClean="0"/>
              <a:t>enerjik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hadir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paradigma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. </a:t>
            </a:r>
            <a:r>
              <a:rPr lang="en-US" sz="2400" dirty="0" err="1" smtClean="0"/>
              <a:t>Paradigma</a:t>
            </a:r>
            <a:r>
              <a:rPr lang="en-US" sz="2400" dirty="0" smtClean="0"/>
              <a:t> </a:t>
            </a:r>
            <a:r>
              <a:rPr lang="en-US" sz="2400" dirty="0" err="1" smtClean="0"/>
              <a:t>jaman</a:t>
            </a:r>
            <a:r>
              <a:rPr lang="en-US" sz="2400" dirty="0" smtClean="0"/>
              <a:t> </a:t>
            </a:r>
            <a:r>
              <a:rPr lang="en-US" sz="2400" dirty="0" err="1" smtClean="0"/>
              <a:t>sekarang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sebal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ketidakpratisan</a:t>
            </a:r>
            <a:r>
              <a:rPr lang="en-US" sz="2400" dirty="0" smtClean="0"/>
              <a:t>, yang </a:t>
            </a:r>
            <a:r>
              <a:rPr lang="en-US" sz="2400" dirty="0" err="1" smtClean="0"/>
              <a:t>tahu</a:t>
            </a:r>
            <a:r>
              <a:rPr lang="en-US" sz="2400" dirty="0" smtClean="0"/>
              <a:t>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men-develop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yang </a:t>
            </a:r>
            <a:r>
              <a:rPr lang="en-US" sz="2400" dirty="0" err="1" smtClean="0"/>
              <a:t>penuh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akal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antusiasme</a:t>
            </a:r>
            <a:r>
              <a:rPr lang="en-US" sz="2400" dirty="0" smtClean="0"/>
              <a:t>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"</a:t>
            </a:r>
            <a:r>
              <a:rPr lang="en-US" sz="2400" dirty="0" err="1" smtClean="0"/>
              <a:t>memperkuda</a:t>
            </a:r>
            <a:r>
              <a:rPr lang="en-US" sz="2400" dirty="0" smtClean="0"/>
              <a:t>" </a:t>
            </a:r>
            <a:r>
              <a:rPr lang="en-US" sz="2400" dirty="0" err="1" smtClean="0"/>
              <a:t>habis-habis</a:t>
            </a:r>
            <a:r>
              <a:rPr lang="en-US" sz="2400" dirty="0" smtClean="0"/>
              <a:t> an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pendapatan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. </a:t>
            </a:r>
          </a:p>
        </p:txBody>
      </p:sp>
      <p:sp>
        <p:nvSpPr>
          <p:cNvPr id="7" name="Rectangle 6"/>
          <p:cNvSpPr/>
          <p:nvPr/>
        </p:nvSpPr>
        <p:spPr>
          <a:xfrm>
            <a:off x="990600" y="5562600"/>
            <a:ext cx="762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itulah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 "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" </a:t>
            </a: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jaman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Leadership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ict-bandwhite-0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43600"/>
            <a:ext cx="2857500" cy="762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800" y="1066800"/>
            <a:ext cx="8610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pemimpin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melihat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i="1" dirty="0" smtClean="0"/>
              <a:t>view</a:t>
            </a:r>
            <a:r>
              <a:rPr lang="en-US" sz="2400" dirty="0" smtClean="0"/>
              <a:t>,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. </a:t>
            </a:r>
            <a:r>
              <a:rPr lang="en-US" sz="2400" dirty="0" err="1" smtClean="0"/>
              <a:t>Artinya</a:t>
            </a:r>
            <a:r>
              <a:rPr lang="en-US" sz="2400" dirty="0" smtClean="0"/>
              <a:t>, yang </a:t>
            </a:r>
            <a:r>
              <a:rPr lang="en-US" sz="2400" dirty="0" err="1" smtClean="0"/>
              <a:t>gagap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(</a:t>
            </a:r>
            <a:r>
              <a:rPr lang="en-US" sz="2400" dirty="0" err="1" smtClean="0"/>
              <a:t>gaptek</a:t>
            </a:r>
            <a:r>
              <a:rPr lang="en-US" sz="2400" dirty="0" smtClean="0"/>
              <a:t>)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dipinggirkan</a:t>
            </a:r>
            <a:r>
              <a:rPr lang="en-US" sz="2400" dirty="0" smtClean="0"/>
              <a:t>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diberdayakan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"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energi</a:t>
            </a:r>
            <a:r>
              <a:rPr lang="en-US" sz="2400" dirty="0" smtClean="0"/>
              <a:t>" </a:t>
            </a:r>
            <a:r>
              <a:rPr lang="en-US" sz="2400" dirty="0" err="1" smtClean="0"/>
              <a:t>tadi</a:t>
            </a:r>
            <a:r>
              <a:rPr lang="en-US" sz="2400" dirty="0" smtClean="0"/>
              <a:t> agar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ikut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gerbong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ditarik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lokomotif</a:t>
            </a:r>
            <a:r>
              <a:rPr lang="en-US" sz="2400" dirty="0" smtClean="0"/>
              <a:t> sang </a:t>
            </a:r>
            <a:r>
              <a:rPr lang="en-US" sz="2400" dirty="0" err="1" smtClean="0"/>
              <a:t>pemimpin</a:t>
            </a:r>
            <a:r>
              <a:rPr lang="en-US" sz="2400" dirty="0" smtClean="0"/>
              <a:t>.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400" dirty="0" err="1" smtClean="0"/>
              <a:t>Pemberdayaan</a:t>
            </a:r>
            <a:r>
              <a:rPr lang="en-US" sz="2400" dirty="0" smtClean="0"/>
              <a:t> yang paling </a:t>
            </a:r>
            <a:r>
              <a:rPr lang="en-US" sz="2400" dirty="0" err="1" smtClean="0"/>
              <a:t>mendasar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membangun</a:t>
            </a:r>
            <a:r>
              <a:rPr lang="en-US" sz="2400" dirty="0" smtClean="0"/>
              <a:t> </a:t>
            </a:r>
            <a:r>
              <a:rPr lang="en-US" sz="2400" dirty="0" err="1" smtClean="0"/>
              <a:t>kepercayaan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kekuatan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bertahan</a:t>
            </a:r>
            <a:r>
              <a:rPr lang="en-US" sz="2400" dirty="0" smtClean="0"/>
              <a:t>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lompatan</a:t>
            </a:r>
            <a:r>
              <a:rPr lang="en-US" sz="2400" dirty="0" smtClean="0"/>
              <a:t>.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kepercayaan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,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timbul</a:t>
            </a:r>
            <a:r>
              <a:rPr lang="en-US" sz="2400" dirty="0" smtClean="0"/>
              <a:t> </a:t>
            </a:r>
            <a:r>
              <a:rPr lang="en-US" sz="2400" dirty="0" err="1" smtClean="0"/>
              <a:t>antusiasme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belajar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mengenal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Tata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Kelola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ict-bandwhite-0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43600"/>
            <a:ext cx="2857500" cy="76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1295400"/>
            <a:ext cx="838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dasarnya</a:t>
            </a:r>
            <a:r>
              <a:rPr lang="en-US" sz="2800" dirty="0" smtClean="0"/>
              <a:t> </a:t>
            </a:r>
            <a:r>
              <a:rPr lang="en-US" sz="2800" dirty="0" err="1" smtClean="0"/>
              <a:t>tata</a:t>
            </a:r>
            <a:r>
              <a:rPr lang="en-US" sz="2800" dirty="0" smtClean="0"/>
              <a:t> </a:t>
            </a:r>
            <a:r>
              <a:rPr lang="en-US" sz="2800" dirty="0" err="1" smtClean="0"/>
              <a:t>kelola</a:t>
            </a:r>
            <a:r>
              <a:rPr lang="en-US" sz="2800" dirty="0" smtClean="0"/>
              <a:t> TI </a:t>
            </a:r>
            <a:r>
              <a:rPr lang="en-US" sz="2800" dirty="0" err="1" smtClean="0"/>
              <a:t>terkait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err="1" smtClean="0"/>
              <a:t>Kontribusi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Teknologi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Penambahan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Bisnis</a:t>
            </a:r>
            <a:endParaRPr lang="en-US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800" dirty="0" err="1" smtClean="0"/>
              <a:t>Mitigasi</a:t>
            </a:r>
            <a:r>
              <a:rPr lang="en-US" sz="2800" dirty="0" smtClean="0"/>
              <a:t>/</a:t>
            </a:r>
            <a:r>
              <a:rPr lang="en-US" sz="2800" dirty="0" err="1" smtClean="0"/>
              <a:t>Meminimalisir</a:t>
            </a:r>
            <a:r>
              <a:rPr lang="en-US" sz="2800" dirty="0" smtClean="0"/>
              <a:t> </a:t>
            </a:r>
            <a:r>
              <a:rPr lang="en-US" sz="2800" dirty="0" err="1" smtClean="0"/>
              <a:t>Resiko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Teknologi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endParaRPr lang="en-US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Bidang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Tata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Kelola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ict-bandwhite-0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43600"/>
            <a:ext cx="2857500" cy="76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1295400"/>
            <a:ext cx="838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2800" i="1" dirty="0" err="1" smtClean="0"/>
              <a:t>Stategic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Aligment</a:t>
            </a:r>
            <a:r>
              <a:rPr lang="en-US" sz="2800" i="1" dirty="0" smtClean="0"/>
              <a:t> </a:t>
            </a:r>
            <a:r>
              <a:rPr lang="en-US" sz="2800" dirty="0" smtClean="0"/>
              <a:t>: </a:t>
            </a:r>
            <a:r>
              <a:rPr lang="en-US" sz="2800" dirty="0" err="1" smtClean="0"/>
              <a:t>Keharmonisan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TI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bisnis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i="1" dirty="0" smtClean="0"/>
              <a:t>Value Delivery</a:t>
            </a:r>
            <a:r>
              <a:rPr lang="en-US" sz="2800" dirty="0" smtClean="0"/>
              <a:t>: </a:t>
            </a:r>
            <a:r>
              <a:rPr lang="en-US" sz="2800" dirty="0" err="1" smtClean="0"/>
              <a:t>Memastikan</a:t>
            </a:r>
            <a:r>
              <a:rPr lang="en-US" sz="2800" dirty="0" smtClean="0"/>
              <a:t> </a:t>
            </a:r>
            <a:r>
              <a:rPr lang="en-US" sz="2800" dirty="0" err="1" smtClean="0"/>
              <a:t>pemanfaatan</a:t>
            </a:r>
            <a:r>
              <a:rPr lang="en-US" sz="2800" dirty="0" smtClean="0"/>
              <a:t> </a:t>
            </a:r>
            <a:r>
              <a:rPr lang="en-US" sz="2800" dirty="0" err="1" smtClean="0"/>
              <a:t>penerapan</a:t>
            </a:r>
            <a:r>
              <a:rPr lang="en-US" sz="2800" dirty="0" smtClean="0"/>
              <a:t> TI.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i="1" dirty="0" smtClean="0"/>
              <a:t>Risk Management</a:t>
            </a:r>
            <a:r>
              <a:rPr lang="en-US" sz="2800" dirty="0" smtClean="0"/>
              <a:t>: </a:t>
            </a:r>
            <a:r>
              <a:rPr lang="en-US" sz="2800" dirty="0" err="1" smtClean="0"/>
              <a:t>Pengelolaan</a:t>
            </a:r>
            <a:r>
              <a:rPr lang="en-US" sz="2800" dirty="0" smtClean="0"/>
              <a:t> </a:t>
            </a:r>
            <a:r>
              <a:rPr lang="en-US" sz="2800" dirty="0" err="1" smtClean="0"/>
              <a:t>resiko</a:t>
            </a:r>
            <a:r>
              <a:rPr lang="en-US" sz="2800" dirty="0" smtClean="0"/>
              <a:t> </a:t>
            </a:r>
            <a:r>
              <a:rPr lang="en-US" sz="2800" dirty="0" err="1" smtClean="0"/>
              <a:t>penerapan</a:t>
            </a:r>
            <a:r>
              <a:rPr lang="en-US" sz="2800" dirty="0" smtClean="0"/>
              <a:t> TI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pemanfaatan</a:t>
            </a:r>
            <a:r>
              <a:rPr lang="en-US" sz="2800" dirty="0" smtClean="0"/>
              <a:t> TI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mengendalikan</a:t>
            </a:r>
            <a:r>
              <a:rPr lang="en-US" sz="2800" dirty="0" smtClean="0"/>
              <a:t> </a:t>
            </a:r>
            <a:r>
              <a:rPr lang="en-US" sz="2800" dirty="0" err="1" smtClean="0"/>
              <a:t>resiko</a:t>
            </a:r>
            <a:r>
              <a:rPr lang="en-US" sz="2800" dirty="0" smtClean="0"/>
              <a:t> </a:t>
            </a:r>
            <a:r>
              <a:rPr lang="en-US" sz="2800" dirty="0" err="1" smtClean="0"/>
              <a:t>bisnis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i="1" dirty="0" smtClean="0"/>
              <a:t>Resource Management</a:t>
            </a:r>
            <a:r>
              <a:rPr lang="en-US" sz="2800" dirty="0" smtClean="0"/>
              <a:t>: </a:t>
            </a:r>
            <a:r>
              <a:rPr lang="en-US" sz="2800" dirty="0" err="1" smtClean="0"/>
              <a:t>Pengelolaan</a:t>
            </a:r>
            <a:r>
              <a:rPr lang="en-US" sz="2800" dirty="0" smtClean="0"/>
              <a:t> </a:t>
            </a: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menerapkan</a:t>
            </a:r>
            <a:r>
              <a:rPr lang="en-US" sz="2800" dirty="0" smtClean="0"/>
              <a:t> TI.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i="1" dirty="0" smtClean="0"/>
              <a:t>Performance Measurement</a:t>
            </a:r>
            <a:r>
              <a:rPr lang="en-US" sz="2800" dirty="0" smtClean="0"/>
              <a:t>: </a:t>
            </a:r>
            <a:r>
              <a:rPr lang="en-US" sz="2800" dirty="0" err="1" smtClean="0"/>
              <a:t>Pemantauan</a:t>
            </a:r>
            <a:r>
              <a:rPr lang="en-US" sz="2800" dirty="0" smtClean="0"/>
              <a:t> </a:t>
            </a:r>
            <a:r>
              <a:rPr lang="en-US" sz="2800" dirty="0" err="1" smtClean="0"/>
              <a:t>kinerja</a:t>
            </a:r>
            <a:r>
              <a:rPr lang="en-US" sz="2800" dirty="0" smtClean="0"/>
              <a:t> </a:t>
            </a:r>
            <a:r>
              <a:rPr lang="en-US" sz="2800" dirty="0" err="1" smtClean="0"/>
              <a:t>layanan</a:t>
            </a:r>
            <a:r>
              <a:rPr lang="en-US" sz="2800" dirty="0" smtClean="0"/>
              <a:t> TI.</a:t>
            </a:r>
          </a:p>
          <a:p>
            <a:endParaRPr lang="en-US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Tata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Kelola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ict-bandwhite-0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43600"/>
            <a:ext cx="2857500" cy="762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28600" y="1066800"/>
            <a:ext cx="8686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/>
              <a:t>IT governance </a:t>
            </a:r>
            <a:r>
              <a:rPr lang="en-US" sz="2800" dirty="0" err="1" smtClean="0"/>
              <a:t>diartikan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struktur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mengarahkan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mengatur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rangka</a:t>
            </a:r>
            <a:r>
              <a:rPr lang="en-US" sz="2800" dirty="0" smtClean="0"/>
              <a:t> </a:t>
            </a:r>
            <a:r>
              <a:rPr lang="en-US" sz="2800" dirty="0" err="1" smtClean="0"/>
              <a:t>mencapai</a:t>
            </a:r>
            <a:r>
              <a:rPr lang="en-US" sz="2800" dirty="0" smtClean="0"/>
              <a:t> </a:t>
            </a:r>
            <a:r>
              <a:rPr lang="en-US" sz="2800" dirty="0" err="1" smtClean="0"/>
              <a:t>tujuannya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tambah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pemanfaatan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teknologi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sambil</a:t>
            </a:r>
            <a:r>
              <a:rPr lang="en-US" sz="2800" dirty="0" smtClean="0"/>
              <a:t> </a:t>
            </a:r>
            <a:r>
              <a:rPr lang="en-US" sz="2800" dirty="0" err="1" smtClean="0"/>
              <a:t>menyeimbangkan</a:t>
            </a:r>
            <a:r>
              <a:rPr lang="en-US" sz="2800" dirty="0" smtClean="0"/>
              <a:t> </a:t>
            </a:r>
            <a:r>
              <a:rPr lang="en-US" sz="2800" dirty="0" err="1" smtClean="0"/>
              <a:t>risiko</a:t>
            </a:r>
            <a:r>
              <a:rPr lang="en-US" sz="2800" dirty="0" smtClean="0"/>
              <a:t> </a:t>
            </a:r>
            <a:r>
              <a:rPr lang="en-US" sz="2800" dirty="0" err="1" smtClean="0"/>
              <a:t>dibandingkan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teknologi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prosesnya</a:t>
            </a:r>
            <a:r>
              <a:rPr lang="en-US" sz="2800" dirty="0" smtClean="0"/>
              <a:t>. </a:t>
            </a:r>
            <a:endParaRPr lang="en-US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Fokus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Bidang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Tata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Kelola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ict-bandwhite-0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43600"/>
            <a:ext cx="2857500" cy="762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581400" y="1219200"/>
            <a:ext cx="2057400" cy="838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705600" y="2819400"/>
            <a:ext cx="2057400" cy="838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Manajemen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 smtClean="0"/>
              <a:t>Resiko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3400" y="2819400"/>
            <a:ext cx="2057400" cy="762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Penyelarasan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TI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57600" y="4800600"/>
            <a:ext cx="2057400" cy="762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Pengukuran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 smtClean="0"/>
              <a:t>Kinerja</a:t>
            </a:r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3581400" y="2819400"/>
            <a:ext cx="2057400" cy="762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Penggerak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Stakeholder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5400000" flipH="1" flipV="1">
            <a:off x="952500" y="22479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524000" y="1676400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638800" y="1676400"/>
            <a:ext cx="205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7162800" y="22098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972300" y="4457700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>
            <a:off x="5715000" y="5181600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1524000" y="5181600"/>
            <a:ext cx="205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724694" y="4381500"/>
            <a:ext cx="15994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0800000">
            <a:off x="2590800" y="32004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943600" y="11430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TI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09600" y="55626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Tata </a:t>
            </a:r>
            <a:r>
              <a:rPr lang="en-US" dirty="0" err="1" smtClean="0"/>
              <a:t>kelola</a:t>
            </a:r>
            <a:r>
              <a:rPr lang="en-US" dirty="0" smtClean="0"/>
              <a:t> TI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berkesinambungan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halnya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IT Governance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ict-bandwhite-0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43600"/>
            <a:ext cx="2857500" cy="7620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28600" y="1066800"/>
            <a:ext cx="8534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proses-proses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meraih</a:t>
            </a:r>
            <a:r>
              <a:rPr lang="en-US" dirty="0" smtClean="0"/>
              <a:t> </a:t>
            </a:r>
            <a:r>
              <a:rPr lang="en-US" i="1" dirty="0" smtClean="0"/>
              <a:t>Good IT Governance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 err="1" smtClean="0"/>
              <a:t>Jadikan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tatakelola</a:t>
            </a:r>
            <a:r>
              <a:rPr lang="en-US" dirty="0" smtClean="0"/>
              <a:t> TI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program </a:t>
            </a: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berkesinambungan</a:t>
            </a:r>
            <a:r>
              <a:rPr lang="en-US" dirty="0" smtClean="0"/>
              <a:t> (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)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 err="1" smtClean="0"/>
              <a:t>Pastikan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 smtClean="0"/>
              <a:t>Kita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menyadari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Tata </a:t>
            </a:r>
            <a:r>
              <a:rPr lang="en-US" dirty="0" err="1" smtClean="0"/>
              <a:t>Kelola</a:t>
            </a:r>
            <a:r>
              <a:rPr lang="en-US" dirty="0" smtClean="0"/>
              <a:t> TI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.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insentif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kuncinya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berkepentingan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 err="1" smtClean="0"/>
              <a:t>Menyamakan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ekspektasi</a:t>
            </a:r>
            <a:r>
              <a:rPr lang="en-US" dirty="0" smtClean="0"/>
              <a:t>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Tata </a:t>
            </a:r>
            <a:r>
              <a:rPr lang="en-US" dirty="0" err="1" smtClean="0"/>
              <a:t>Kelola</a:t>
            </a:r>
            <a:r>
              <a:rPr lang="en-US" dirty="0" smtClean="0"/>
              <a:t> TI yang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penyempurnaan</a:t>
            </a:r>
            <a:r>
              <a:rPr lang="en-US" dirty="0" smtClean="0"/>
              <a:t> yang </a:t>
            </a:r>
            <a:r>
              <a:rPr lang="en-US" dirty="0" err="1" smtClean="0"/>
              <a:t>berkesinambungan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berkesinambungan</a:t>
            </a:r>
            <a:r>
              <a:rPr lang="en-US" dirty="0" smtClean="0"/>
              <a:t>, </a:t>
            </a:r>
            <a:r>
              <a:rPr lang="en-US" dirty="0" err="1" smtClean="0"/>
              <a:t>fokuskan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yang paling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dirasakan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 err="1" smtClean="0"/>
              <a:t>Usahakan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puncak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menonjolkan</a:t>
            </a:r>
            <a:r>
              <a:rPr lang="en-US" dirty="0" smtClean="0"/>
              <a:t> </a:t>
            </a: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TI yang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 err="1" smtClean="0"/>
              <a:t>Hindari</a:t>
            </a:r>
            <a:r>
              <a:rPr lang="en-US" dirty="0" smtClean="0"/>
              <a:t> </a:t>
            </a:r>
            <a:r>
              <a:rPr lang="en-US" dirty="0" err="1" smtClean="0"/>
              <a:t>kesan</a:t>
            </a:r>
            <a:r>
              <a:rPr lang="en-US" dirty="0" smtClean="0"/>
              <a:t>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pelembagaan</a:t>
            </a:r>
            <a:r>
              <a:rPr lang="en-US" dirty="0" smtClean="0"/>
              <a:t> </a:t>
            </a:r>
            <a:r>
              <a:rPr lang="en-US" dirty="0" err="1" smtClean="0"/>
              <a:t>birokrasi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 err="1" smtClean="0"/>
              <a:t>Hindari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checklist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terfokus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Tata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Kelola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Teknologi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Informasi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ict-bandwhite-0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43600"/>
            <a:ext cx="2857500" cy="762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886200" y="1295400"/>
            <a:ext cx="2057400" cy="838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Proses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705600" y="2819400"/>
            <a:ext cx="2057400" cy="990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Sumberdaya</a:t>
            </a:r>
            <a:endParaRPr lang="en-US" sz="1400" dirty="0" smtClean="0"/>
          </a:p>
          <a:p>
            <a:pPr>
              <a:buFont typeface="Wingdings" pitchFamily="2" charset="2"/>
              <a:buChar char="§"/>
            </a:pPr>
            <a:r>
              <a:rPr lang="en-US" sz="1400" dirty="0" err="1" smtClean="0"/>
              <a:t>Pengetahuan</a:t>
            </a:r>
            <a:endParaRPr lang="en-US" sz="1400" dirty="0" smtClean="0"/>
          </a:p>
          <a:p>
            <a:pPr>
              <a:buFont typeface="Wingdings" pitchFamily="2" charset="2"/>
              <a:buChar char="§"/>
            </a:pPr>
            <a:r>
              <a:rPr lang="en-US" sz="1400" dirty="0" err="1" smtClean="0"/>
              <a:t>Kapabilitas</a:t>
            </a:r>
            <a:endParaRPr lang="en-US" sz="1400" dirty="0" smtClean="0"/>
          </a:p>
          <a:p>
            <a:pPr>
              <a:buFont typeface="Wingdings" pitchFamily="2" charset="2"/>
              <a:buChar char="§"/>
            </a:pPr>
            <a:r>
              <a:rPr lang="en-US" sz="1400" dirty="0" err="1" smtClean="0"/>
              <a:t>Informasi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3886200" y="3962400"/>
            <a:ext cx="2057400" cy="1371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/>
              <a:t>Hasil</a:t>
            </a:r>
            <a:r>
              <a:rPr lang="en-US" sz="1400" b="1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err="1" smtClean="0"/>
              <a:t>Dampak</a:t>
            </a:r>
            <a:endParaRPr lang="en-US" sz="1400" dirty="0" smtClean="0"/>
          </a:p>
          <a:p>
            <a:pPr>
              <a:buFont typeface="Arial" pitchFamily="34" charset="0"/>
              <a:buChar char="•"/>
            </a:pPr>
            <a:r>
              <a:rPr lang="en-US" sz="1400" dirty="0" err="1" smtClean="0"/>
              <a:t>Kinerja</a:t>
            </a:r>
            <a:endParaRPr lang="en-US" sz="1400" dirty="0" smtClean="0"/>
          </a:p>
          <a:p>
            <a:pPr>
              <a:buFont typeface="Arial" pitchFamily="34" charset="0"/>
              <a:buChar char="•"/>
            </a:pPr>
            <a:r>
              <a:rPr lang="en-US" sz="1400" dirty="0" err="1" smtClean="0"/>
              <a:t>Resiko</a:t>
            </a:r>
            <a:endParaRPr lang="en-US" sz="1400" dirty="0" smtClean="0"/>
          </a:p>
          <a:p>
            <a:pPr>
              <a:buFont typeface="Arial" pitchFamily="34" charset="0"/>
              <a:buChar char="•"/>
            </a:pPr>
            <a:r>
              <a:rPr lang="en-US" sz="1400" dirty="0" err="1" smtClean="0"/>
              <a:t>Aset</a:t>
            </a:r>
            <a:endParaRPr lang="en-US" sz="1400" dirty="0" smtClean="0"/>
          </a:p>
          <a:p>
            <a:pPr algn="ctr"/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228600" y="2514600"/>
            <a:ext cx="1752600" cy="990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Penggerak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Stakeholder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5638800" y="1676400"/>
            <a:ext cx="205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7162800" y="22098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21" idx="2"/>
          </p:cNvCxnSpPr>
          <p:nvPr/>
        </p:nvCxnSpPr>
        <p:spPr>
          <a:xfrm rot="16200000" flipV="1">
            <a:off x="2952750" y="3790950"/>
            <a:ext cx="1219200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781800" y="1143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Mengukur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667000" y="2895600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Strategi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057400" y="30480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 flipH="1" flipV="1">
            <a:off x="2952750" y="2076450"/>
            <a:ext cx="11811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09600" y="21336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Menggerakan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2209800" y="16764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Mengarahkan</a:t>
            </a:r>
            <a:endParaRPr lang="en-US" sz="1400" dirty="0"/>
          </a:p>
        </p:txBody>
      </p:sp>
      <p:cxnSp>
        <p:nvCxnSpPr>
          <p:cNvPr id="44" name="Straight Arrow Connector 43"/>
          <p:cNvCxnSpPr/>
          <p:nvPr/>
        </p:nvCxnSpPr>
        <p:spPr>
          <a:xfrm rot="5400000" flipH="1" flipV="1">
            <a:off x="3505200" y="31242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438400" y="40386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Setuju</a:t>
            </a:r>
            <a:r>
              <a:rPr lang="en-US" sz="1400" dirty="0" smtClean="0"/>
              <a:t> 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dirty="0" err="1" smtClean="0"/>
              <a:t>Ubah</a:t>
            </a:r>
            <a:endParaRPr lang="en-US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3352800" y="24384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Memperbaiki</a:t>
            </a:r>
            <a:endParaRPr lang="en-US" dirty="0"/>
          </a:p>
        </p:txBody>
      </p:sp>
      <p:cxnSp>
        <p:nvCxnSpPr>
          <p:cNvPr id="48" name="Straight Arrow Connector 47"/>
          <p:cNvCxnSpPr/>
          <p:nvPr/>
        </p:nvCxnSpPr>
        <p:spPr>
          <a:xfrm rot="5400000">
            <a:off x="4724400" y="30480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181600" y="28956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Melaporkan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477000" y="20574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Menggunakan</a:t>
            </a:r>
            <a:endParaRPr lang="en-US" sz="1400" dirty="0"/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Gap Analysis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ict-bandwhite-0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43600"/>
            <a:ext cx="2857500" cy="76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914400"/>
            <a:ext cx="8763000" cy="3523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Gap Analysis </a:t>
            </a:r>
            <a:r>
              <a:rPr lang="en-US" sz="2000" dirty="0" err="1" smtClean="0"/>
              <a:t>Arsitektural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input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infrastruktur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mana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diganti</a:t>
            </a:r>
            <a:r>
              <a:rPr lang="en-US" sz="2000" dirty="0" smtClean="0"/>
              <a:t>, </a:t>
            </a:r>
            <a:r>
              <a:rPr lang="en-US" sz="2000" dirty="0" err="1" smtClean="0"/>
              <a:t>dipertahankan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benar-benar</a:t>
            </a:r>
            <a:r>
              <a:rPr lang="en-US" sz="2000" dirty="0" smtClean="0"/>
              <a:t> </a:t>
            </a:r>
            <a:r>
              <a:rPr lang="en-US" sz="2000" dirty="0" err="1" smtClean="0"/>
              <a:t>dibutuhkan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sebelumnya</a:t>
            </a:r>
            <a:r>
              <a:rPr lang="en-US" sz="2000" dirty="0" smtClean="0"/>
              <a:t> </a:t>
            </a:r>
            <a:r>
              <a:rPr lang="en-US" sz="2000" dirty="0" err="1" smtClean="0"/>
              <a:t>belum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. </a:t>
            </a:r>
          </a:p>
          <a:p>
            <a:endParaRPr lang="en-US" sz="2000" dirty="0" smtClean="0"/>
          </a:p>
          <a:p>
            <a:pPr marL="342900" indent="-342900">
              <a:buFont typeface="+mj-lt"/>
              <a:buAutoNum type="alphaLcPeriod"/>
            </a:pPr>
            <a:r>
              <a:rPr lang="en-US" sz="2000" dirty="0" smtClean="0"/>
              <a:t>Gap analysis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arsitektur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memperhatikan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pemenuhan</a:t>
            </a:r>
            <a:r>
              <a:rPr lang="en-US" sz="2000" dirty="0" smtClean="0"/>
              <a:t> </a:t>
            </a:r>
            <a:r>
              <a:rPr lang="en-US" sz="2000" dirty="0" err="1" smtClean="0"/>
              <a:t>dukungan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bisnis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proses-proses</a:t>
            </a:r>
            <a:r>
              <a:rPr lang="en-US" sz="2000" dirty="0" smtClean="0"/>
              <a:t> </a:t>
            </a:r>
            <a:r>
              <a:rPr lang="en-US" sz="2000" dirty="0" err="1" smtClean="0"/>
              <a:t>bisnis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value chain. 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2000" dirty="0" smtClean="0"/>
              <a:t>Gap analysis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infrastruktur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memperhatikan</a:t>
            </a:r>
            <a:r>
              <a:rPr lang="en-US" sz="2000" dirty="0" smtClean="0"/>
              <a:t> </a:t>
            </a:r>
            <a:r>
              <a:rPr lang="en-US" sz="2000" dirty="0" err="1" smtClean="0"/>
              <a:t>kriteria</a:t>
            </a:r>
            <a:r>
              <a:rPr lang="en-US" sz="2000" dirty="0" smtClean="0"/>
              <a:t> MTBF (</a:t>
            </a:r>
            <a:r>
              <a:rPr lang="en-US" sz="2000" i="1" dirty="0" smtClean="0"/>
              <a:t>Mean time between failures) 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kecukupan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kapasitas</a:t>
            </a:r>
            <a:r>
              <a:rPr lang="en-US" sz="2000" dirty="0" smtClean="0"/>
              <a:t> </a:t>
            </a:r>
            <a:r>
              <a:rPr lang="en-US" sz="2000" dirty="0" err="1" smtClean="0"/>
              <a:t>infrastruktur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bersangkutan</a:t>
            </a:r>
            <a:r>
              <a:rPr lang="en-US" sz="2000" dirty="0" smtClean="0"/>
              <a:t>. 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2000" dirty="0" smtClean="0"/>
              <a:t>Gap Analysis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tata</a:t>
            </a:r>
            <a:r>
              <a:rPr lang="en-US" sz="2000" dirty="0" smtClean="0"/>
              <a:t> </a:t>
            </a:r>
            <a:r>
              <a:rPr lang="en-US" sz="2000" dirty="0" err="1" smtClean="0"/>
              <a:t>kelola</a:t>
            </a:r>
            <a:r>
              <a:rPr lang="en-US" sz="2000" dirty="0" smtClean="0"/>
              <a:t> TI </a:t>
            </a:r>
            <a:r>
              <a:rPr lang="en-US" sz="2000" dirty="0" err="1" smtClean="0"/>
              <a:t>memperhatikan</a:t>
            </a:r>
            <a:r>
              <a:rPr lang="en-US" sz="2000" dirty="0" smtClean="0"/>
              <a:t> </a:t>
            </a:r>
            <a:r>
              <a:rPr lang="en-US" sz="2000" dirty="0" err="1" smtClean="0"/>
              <a:t>efektifitas</a:t>
            </a:r>
            <a:r>
              <a:rPr lang="en-US" sz="2000" dirty="0" smtClean="0"/>
              <a:t> </a:t>
            </a:r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efektifitas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operasional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kontrol</a:t>
            </a:r>
            <a:r>
              <a:rPr lang="en-US" sz="2000" dirty="0" smtClean="0"/>
              <a:t> </a:t>
            </a:r>
            <a:r>
              <a:rPr lang="en-US" sz="2000" dirty="0" err="1" smtClean="0"/>
              <a:t>tata</a:t>
            </a:r>
            <a:r>
              <a:rPr lang="en-US" sz="2000" dirty="0" smtClean="0"/>
              <a:t> </a:t>
            </a:r>
            <a:r>
              <a:rPr lang="en-US" sz="2000" dirty="0" err="1" smtClean="0"/>
              <a:t>kelola</a:t>
            </a:r>
            <a:r>
              <a:rPr lang="en-US" sz="2000" dirty="0" smtClean="0"/>
              <a:t>.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Berjalan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" y="933450"/>
            <a:ext cx="7915275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ict-bandwhite-0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943600"/>
            <a:ext cx="2857500" cy="7620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Roadmap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Implementasi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ict-bandwhite-0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43600"/>
            <a:ext cx="2857500" cy="762000"/>
          </a:xfrm>
          <a:prstGeom prst="rect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14400"/>
            <a:ext cx="442437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495800" y="914400"/>
            <a:ext cx="4495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 err="1" smtClean="0"/>
              <a:t>Penyusuan</a:t>
            </a:r>
            <a:r>
              <a:rPr lang="en-US" sz="1400" dirty="0" smtClean="0"/>
              <a:t> </a:t>
            </a:r>
            <a:r>
              <a:rPr lang="en-US" sz="1400" dirty="0" err="1" smtClean="0"/>
              <a:t>Arsitektur</a:t>
            </a:r>
            <a:r>
              <a:rPr lang="en-US" sz="1400" dirty="0" smtClean="0"/>
              <a:t> </a:t>
            </a:r>
            <a:r>
              <a:rPr lang="en-US" sz="1400" dirty="0" err="1" smtClean="0"/>
              <a:t>Informasi</a:t>
            </a:r>
            <a:r>
              <a:rPr lang="en-US" sz="1400" dirty="0" smtClean="0"/>
              <a:t> &amp; </a:t>
            </a:r>
            <a:r>
              <a:rPr lang="en-US" sz="1400" dirty="0" err="1" smtClean="0"/>
              <a:t>Desain</a:t>
            </a:r>
            <a:r>
              <a:rPr lang="en-US" sz="1400" dirty="0" smtClean="0"/>
              <a:t> Database </a:t>
            </a:r>
          </a:p>
          <a:p>
            <a:pPr marL="342900" indent="-342900">
              <a:buFont typeface="+mj-lt"/>
              <a:buAutoNum type="arabicPeriod"/>
            </a:pPr>
            <a:r>
              <a:rPr lang="nn-NO" sz="1400" dirty="0" smtClean="0"/>
              <a:t>Pengembangan Portal Akademik Terintegrasi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 smtClean="0"/>
              <a:t>Revitalisasi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Pengembangan</a:t>
            </a:r>
            <a:r>
              <a:rPr lang="en-US" sz="1400" dirty="0" smtClean="0"/>
              <a:t> </a:t>
            </a:r>
            <a:r>
              <a:rPr lang="en-US" sz="1400" dirty="0" err="1" smtClean="0"/>
              <a:t>Lanjut</a:t>
            </a:r>
            <a:r>
              <a:rPr lang="en-US" sz="1400" dirty="0" smtClean="0"/>
              <a:t> </a:t>
            </a:r>
            <a:r>
              <a:rPr lang="en-US" sz="1400" dirty="0" err="1" smtClean="0"/>
              <a:t>Katalog</a:t>
            </a:r>
            <a:r>
              <a:rPr lang="en-US" sz="1400" dirty="0" smtClean="0"/>
              <a:t> Digital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 smtClean="0"/>
              <a:t>Pengembangan</a:t>
            </a:r>
            <a:r>
              <a:rPr lang="en-US" sz="1400" dirty="0" smtClean="0"/>
              <a:t> Portal Alumni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 smtClean="0"/>
              <a:t>Pengembangan</a:t>
            </a:r>
            <a:r>
              <a:rPr lang="en-US" sz="1400" dirty="0" smtClean="0"/>
              <a:t> Portal </a:t>
            </a:r>
            <a:r>
              <a:rPr lang="en-US" sz="1400" dirty="0" err="1" smtClean="0"/>
              <a:t>Riset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Kepakaran</a:t>
            </a:r>
            <a:r>
              <a:rPr lang="en-US" sz="1400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 smtClean="0"/>
              <a:t>Pengembangan</a:t>
            </a:r>
            <a:r>
              <a:rPr lang="en-US" sz="1400" dirty="0" smtClean="0"/>
              <a:t> SI </a:t>
            </a:r>
            <a:r>
              <a:rPr lang="en-US" sz="1400" dirty="0" err="1" smtClean="0"/>
              <a:t>Keuangan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Akuntansi</a:t>
            </a:r>
            <a:r>
              <a:rPr lang="en-US" sz="1400" dirty="0" smtClean="0"/>
              <a:t> </a:t>
            </a:r>
            <a:r>
              <a:rPr lang="en-US" sz="1400" dirty="0" err="1" smtClean="0"/>
              <a:t>Berbasis</a:t>
            </a:r>
            <a:r>
              <a:rPr lang="en-US" sz="1400" dirty="0" smtClean="0"/>
              <a:t> </a:t>
            </a:r>
            <a:r>
              <a:rPr lang="en-US" sz="1400" dirty="0" err="1" smtClean="0"/>
              <a:t>Kinerja</a:t>
            </a:r>
            <a:r>
              <a:rPr lang="en-US" sz="1400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 smtClean="0"/>
              <a:t>Pengembangan</a:t>
            </a:r>
            <a:r>
              <a:rPr lang="en-US" sz="1400" dirty="0" smtClean="0"/>
              <a:t> SI </a:t>
            </a:r>
            <a:r>
              <a:rPr lang="en-US" sz="1400" dirty="0" err="1" smtClean="0"/>
              <a:t>Kepegawaian</a:t>
            </a:r>
            <a:r>
              <a:rPr lang="en-US" sz="1400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 smtClean="0"/>
              <a:t>Pengembangan</a:t>
            </a:r>
            <a:r>
              <a:rPr lang="en-US" sz="1400" dirty="0" smtClean="0"/>
              <a:t> SI </a:t>
            </a:r>
            <a:r>
              <a:rPr lang="en-US" sz="1400" dirty="0" err="1" smtClean="0"/>
              <a:t>Aset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Inventory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 smtClean="0"/>
              <a:t>Pengembangan</a:t>
            </a:r>
            <a:r>
              <a:rPr lang="en-US" sz="1400" dirty="0" smtClean="0"/>
              <a:t> SI </a:t>
            </a:r>
            <a:r>
              <a:rPr lang="en-US" sz="1400" dirty="0" err="1" smtClean="0"/>
              <a:t>Pengadaan</a:t>
            </a:r>
            <a:r>
              <a:rPr lang="en-US" sz="1400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 smtClean="0"/>
              <a:t>Pengembangan</a:t>
            </a:r>
            <a:r>
              <a:rPr lang="en-US" sz="1400" dirty="0" smtClean="0"/>
              <a:t> Office Automation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 smtClean="0"/>
              <a:t>Pengembangan</a:t>
            </a:r>
            <a:r>
              <a:rPr lang="en-US" sz="1400" dirty="0" smtClean="0"/>
              <a:t> MPO SSO (</a:t>
            </a:r>
            <a:r>
              <a:rPr lang="en-US" sz="1400" dirty="0" err="1" smtClean="0"/>
              <a:t>Manajemen</a:t>
            </a:r>
            <a:r>
              <a:rPr lang="en-US" sz="1400" dirty="0" smtClean="0"/>
              <a:t> </a:t>
            </a:r>
            <a:r>
              <a:rPr lang="en-US" sz="1400" dirty="0" err="1" smtClean="0"/>
              <a:t>Pengguna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Otentikasi</a:t>
            </a:r>
            <a:r>
              <a:rPr lang="en-US" sz="1400" dirty="0" smtClean="0"/>
              <a:t> – Single Sign-On)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 smtClean="0"/>
              <a:t>Pengembangan</a:t>
            </a:r>
            <a:r>
              <a:rPr lang="en-US" sz="1400" dirty="0" smtClean="0"/>
              <a:t> Data Warehouse-Business </a:t>
            </a:r>
            <a:r>
              <a:rPr lang="en-US" sz="1400" dirty="0" err="1" smtClean="0"/>
              <a:t>Intelegence</a:t>
            </a:r>
            <a:r>
              <a:rPr lang="en-US" sz="1400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 smtClean="0"/>
              <a:t>PengembanganMobile</a:t>
            </a:r>
            <a:r>
              <a:rPr lang="en-US" sz="1400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 smtClean="0"/>
              <a:t>Pengembangan</a:t>
            </a:r>
            <a:r>
              <a:rPr lang="en-US" sz="1400" dirty="0" smtClean="0"/>
              <a:t> IVR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 smtClean="0"/>
              <a:t>Peningkatan</a:t>
            </a:r>
            <a:r>
              <a:rPr lang="en-US" sz="1400" dirty="0" smtClean="0"/>
              <a:t> </a:t>
            </a:r>
            <a:r>
              <a:rPr lang="en-US" sz="1400" dirty="0" err="1" smtClean="0"/>
              <a:t>Akses</a:t>
            </a:r>
            <a:r>
              <a:rPr lang="en-US" sz="1400" dirty="0" smtClean="0"/>
              <a:t> &amp; </a:t>
            </a:r>
            <a:r>
              <a:rPr lang="en-US" sz="1400" dirty="0" err="1" smtClean="0"/>
              <a:t>Konektifitas</a:t>
            </a:r>
            <a:r>
              <a:rPr lang="en-US" sz="1400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nn-NO" sz="1400" dirty="0" smtClean="0"/>
              <a:t>Peningkatan Redundansi Data Center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 smtClean="0"/>
              <a:t>Realisasi</a:t>
            </a:r>
            <a:r>
              <a:rPr lang="en-US" sz="1400" dirty="0" smtClean="0"/>
              <a:t> DRC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 smtClean="0"/>
              <a:t>Pembentukan</a:t>
            </a:r>
            <a:r>
              <a:rPr lang="en-US" sz="1400" dirty="0" smtClean="0"/>
              <a:t> </a:t>
            </a:r>
            <a:r>
              <a:rPr lang="en-US" sz="1400" dirty="0" err="1" smtClean="0"/>
              <a:t>Komite</a:t>
            </a:r>
            <a:r>
              <a:rPr lang="en-US" sz="1400" dirty="0" smtClean="0"/>
              <a:t> </a:t>
            </a:r>
            <a:r>
              <a:rPr lang="en-US" sz="1400" dirty="0" err="1" smtClean="0"/>
              <a:t>Pengarah</a:t>
            </a:r>
            <a:r>
              <a:rPr lang="en-US" sz="1400" dirty="0" smtClean="0"/>
              <a:t> TI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Komite</a:t>
            </a:r>
            <a:r>
              <a:rPr lang="en-US" sz="1400" dirty="0" smtClean="0"/>
              <a:t> </a:t>
            </a:r>
            <a:r>
              <a:rPr lang="en-US" sz="1400" dirty="0" err="1" smtClean="0"/>
              <a:t>Kerja</a:t>
            </a:r>
            <a:r>
              <a:rPr lang="en-US" sz="1400" dirty="0" smtClean="0"/>
              <a:t> TI </a:t>
            </a:r>
          </a:p>
          <a:p>
            <a:pPr marL="342900" indent="-342900">
              <a:buFont typeface="+mj-lt"/>
              <a:buAutoNum type="arabicPeriod"/>
            </a:pPr>
            <a:r>
              <a:rPr lang="nn-NO" sz="1400" dirty="0" smtClean="0"/>
              <a:t>Legalisasi Struktur Internal BSI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 smtClean="0"/>
              <a:t>Penetapan</a:t>
            </a:r>
            <a:r>
              <a:rPr lang="en-US" sz="1400" dirty="0" smtClean="0"/>
              <a:t> </a:t>
            </a:r>
            <a:r>
              <a:rPr lang="en-US" sz="1400" dirty="0" err="1" smtClean="0"/>
              <a:t>Kebijakan</a:t>
            </a:r>
            <a:r>
              <a:rPr lang="en-US" sz="1400" dirty="0" smtClean="0"/>
              <a:t> TI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 smtClean="0"/>
              <a:t>Penyusunan</a:t>
            </a:r>
            <a:r>
              <a:rPr lang="en-US" sz="1400" dirty="0" smtClean="0"/>
              <a:t> SOP TI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 smtClean="0"/>
              <a:t>Sertifikasi</a:t>
            </a:r>
            <a:r>
              <a:rPr lang="en-US" sz="1400" dirty="0" smtClean="0"/>
              <a:t> ISO 20000 (IT Service Excellence)</a:t>
            </a:r>
          </a:p>
          <a:p>
            <a:pPr marL="228600" indent="-228600">
              <a:buFont typeface="+mj-lt"/>
              <a:buAutoNum type="arabicPeriod"/>
            </a:pPr>
            <a:endParaRPr lang="en-US" sz="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Kesimpulan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ict-bandwhite-0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43600"/>
            <a:ext cx="2857500" cy="762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838200"/>
            <a:ext cx="8686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Tata </a:t>
            </a:r>
            <a:r>
              <a:rPr lang="en-US" sz="2400" dirty="0" err="1" smtClean="0"/>
              <a:t>Kelola</a:t>
            </a:r>
            <a:r>
              <a:rPr lang="en-US" sz="2400" dirty="0" smtClean="0"/>
              <a:t> TI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aspek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dipertimbangkan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penyusunan</a:t>
            </a:r>
            <a:r>
              <a:rPr lang="en-US" sz="2400" dirty="0" smtClean="0"/>
              <a:t> </a:t>
            </a:r>
            <a:r>
              <a:rPr lang="en-US" sz="2400" dirty="0" err="1" smtClean="0"/>
              <a:t>Cetak</a:t>
            </a:r>
            <a:r>
              <a:rPr lang="en-US" sz="2400" dirty="0" smtClean="0"/>
              <a:t> </a:t>
            </a:r>
            <a:r>
              <a:rPr lang="en-US" sz="2400" dirty="0" err="1" smtClean="0"/>
              <a:t>Biru</a:t>
            </a:r>
            <a:r>
              <a:rPr lang="en-US" sz="2400" dirty="0" smtClean="0"/>
              <a:t> TI. </a:t>
            </a:r>
            <a:r>
              <a:rPr lang="en-US" sz="2400" dirty="0" err="1" smtClean="0"/>
              <a:t>Desain</a:t>
            </a:r>
            <a:r>
              <a:rPr lang="en-US" sz="2400" dirty="0" smtClean="0"/>
              <a:t> </a:t>
            </a:r>
            <a:r>
              <a:rPr lang="en-US" sz="2400" dirty="0" err="1" smtClean="0"/>
              <a:t>Arsitektur</a:t>
            </a:r>
            <a:r>
              <a:rPr lang="en-US" sz="2400" dirty="0" smtClean="0"/>
              <a:t> TI yang paling </a:t>
            </a:r>
            <a:r>
              <a:rPr lang="en-US" sz="2400" i="1" dirty="0" smtClean="0"/>
              <a:t>sophisticated (</a:t>
            </a:r>
            <a:r>
              <a:rPr lang="en-US" sz="2400" i="1" dirty="0" err="1" smtClean="0"/>
              <a:t>canggih</a:t>
            </a:r>
            <a:r>
              <a:rPr lang="en-US" sz="2400" i="1" dirty="0" smtClean="0"/>
              <a:t>) </a:t>
            </a:r>
            <a:r>
              <a:rPr lang="en-US" sz="2400" i="1" dirty="0" err="1" smtClean="0"/>
              <a:t>tidak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mungkin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terealisasi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jika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kapasitas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organisasi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terhadap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pengelolaan</a:t>
            </a:r>
            <a:r>
              <a:rPr lang="en-US" sz="2400" i="1" dirty="0" smtClean="0"/>
              <a:t> TI-</a:t>
            </a:r>
            <a:r>
              <a:rPr lang="en-US" sz="2400" i="1" dirty="0" err="1" smtClean="0"/>
              <a:t>nya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tidak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didesain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secara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memadai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juga</a:t>
            </a:r>
            <a:r>
              <a:rPr lang="en-US" sz="2400" i="1" dirty="0" smtClean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Implementasi</a:t>
            </a:r>
            <a:r>
              <a:rPr lang="en-US" sz="2400" dirty="0" smtClean="0"/>
              <a:t> Tata </a:t>
            </a:r>
            <a:r>
              <a:rPr lang="en-US" sz="2400" dirty="0" err="1" smtClean="0"/>
              <a:t>Kelola</a:t>
            </a:r>
            <a:r>
              <a:rPr lang="en-US" sz="2400" dirty="0" smtClean="0"/>
              <a:t> TI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area </a:t>
            </a:r>
            <a:r>
              <a:rPr lang="en-US" sz="2400" dirty="0" err="1" smtClean="0"/>
              <a:t>prioritas</a:t>
            </a:r>
            <a:r>
              <a:rPr lang="en-US" sz="2400" dirty="0" smtClean="0"/>
              <a:t> </a:t>
            </a:r>
            <a:r>
              <a:rPr lang="en-US" sz="2400" dirty="0" err="1" smtClean="0"/>
              <a:t>sbb</a:t>
            </a:r>
            <a:r>
              <a:rPr lang="en-US" sz="2400" dirty="0" smtClean="0"/>
              <a:t>: </a:t>
            </a:r>
          </a:p>
          <a:p>
            <a:pPr lvl="1"/>
            <a:r>
              <a:rPr lang="en-US" sz="2400" dirty="0" smtClean="0"/>
              <a:t>– IT Leadership: </a:t>
            </a:r>
            <a:r>
              <a:rPr lang="en-US" sz="2400" dirty="0" err="1" smtClean="0"/>
              <a:t>Komite</a:t>
            </a:r>
            <a:r>
              <a:rPr lang="en-US" sz="2400" dirty="0" smtClean="0"/>
              <a:t> TI </a:t>
            </a:r>
            <a:r>
              <a:rPr lang="en-US" sz="2400" dirty="0" err="1" smtClean="0"/>
              <a:t>dan</a:t>
            </a:r>
            <a:r>
              <a:rPr lang="en-US" sz="2400" dirty="0" smtClean="0"/>
              <a:t> CIO </a:t>
            </a:r>
          </a:p>
          <a:p>
            <a:pPr lvl="1"/>
            <a:r>
              <a:rPr lang="en-US" sz="2400" dirty="0" smtClean="0"/>
              <a:t>–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TI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–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internal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TI </a:t>
            </a:r>
          </a:p>
          <a:p>
            <a:pPr lvl="1"/>
            <a:r>
              <a:rPr lang="en-US" sz="2400" dirty="0" smtClean="0"/>
              <a:t>–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tata</a:t>
            </a:r>
            <a:r>
              <a:rPr lang="en-US" sz="2400" dirty="0" smtClean="0"/>
              <a:t> </a:t>
            </a:r>
            <a:r>
              <a:rPr lang="en-US" sz="2400" dirty="0" err="1" smtClean="0"/>
              <a:t>kelola</a:t>
            </a:r>
            <a:r>
              <a:rPr lang="en-US" sz="2400" dirty="0" smtClean="0"/>
              <a:t> TI yang </a:t>
            </a:r>
            <a:r>
              <a:rPr lang="en-US" sz="2400" dirty="0" err="1" smtClean="0"/>
              <a:t>konsisten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– SDM TI yang </a:t>
            </a:r>
            <a:r>
              <a:rPr lang="en-US" sz="2400" dirty="0" err="1" smtClean="0"/>
              <a:t>memadai</a:t>
            </a:r>
            <a:endParaRPr lang="en-US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ict-bandwhite-0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43600"/>
            <a:ext cx="2857500" cy="7620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1143000"/>
          </a:xfrm>
        </p:spPr>
        <p:txBody>
          <a:bodyPr/>
          <a:lstStyle/>
          <a:p>
            <a:r>
              <a:rPr lang="en-US" dirty="0" err="1" smtClean="0"/>
              <a:t>Terimakasih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5410200"/>
            <a:ext cx="807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Semua</a:t>
            </a:r>
            <a:r>
              <a:rPr lang="en-US" sz="1200" dirty="0" smtClean="0"/>
              <a:t> </a:t>
            </a:r>
            <a:r>
              <a:rPr lang="en-US" sz="1200" dirty="0" err="1" smtClean="0"/>
              <a:t>gambar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image yang </a:t>
            </a:r>
            <a:r>
              <a:rPr lang="en-US" sz="1200" dirty="0" err="1" smtClean="0"/>
              <a:t>digunakan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 smtClean="0"/>
              <a:t>halaman</a:t>
            </a:r>
            <a:r>
              <a:rPr lang="en-US" sz="1200" dirty="0" smtClean="0"/>
              <a:t> </a:t>
            </a:r>
            <a:r>
              <a:rPr lang="en-US" sz="1200" dirty="0" err="1" smtClean="0"/>
              <a:t>ini</a:t>
            </a:r>
            <a:r>
              <a:rPr lang="en-US" sz="1200" dirty="0" smtClean="0"/>
              <a:t> </a:t>
            </a:r>
            <a:r>
              <a:rPr lang="en-US" sz="1200" dirty="0" err="1" smtClean="0"/>
              <a:t>adalah</a:t>
            </a:r>
            <a:r>
              <a:rPr lang="en-US" sz="1200" dirty="0" smtClean="0"/>
              <a:t> </a:t>
            </a:r>
            <a:r>
              <a:rPr lang="en-US" sz="1200" dirty="0" err="1" smtClean="0"/>
              <a:t>hak</a:t>
            </a:r>
            <a:r>
              <a:rPr lang="en-US" sz="1200" dirty="0" smtClean="0"/>
              <a:t> </a:t>
            </a:r>
            <a:r>
              <a:rPr lang="en-US" sz="1200" dirty="0" err="1" smtClean="0"/>
              <a:t>cipta</a:t>
            </a:r>
            <a:r>
              <a:rPr lang="en-US" sz="1200" dirty="0" smtClean="0"/>
              <a:t> </a:t>
            </a:r>
            <a:r>
              <a:rPr lang="en-US" sz="1200" dirty="0" err="1" smtClean="0"/>
              <a:t>dari</a:t>
            </a:r>
            <a:r>
              <a:rPr lang="en-US" sz="1200" dirty="0" smtClean="0"/>
              <a:t> </a:t>
            </a:r>
            <a:r>
              <a:rPr lang="en-US" sz="1200" dirty="0" err="1" smtClean="0"/>
              <a:t>masing-masing</a:t>
            </a:r>
            <a:r>
              <a:rPr lang="en-US" sz="1200" dirty="0" smtClean="0"/>
              <a:t> </a:t>
            </a:r>
            <a:r>
              <a:rPr lang="en-US" sz="1200" dirty="0" err="1" smtClean="0"/>
              <a:t>pemilik</a:t>
            </a:r>
            <a:endParaRPr lang="en-US" sz="1200" dirty="0"/>
          </a:p>
        </p:txBody>
      </p:sp>
      <p:pic>
        <p:nvPicPr>
          <p:cNvPr id="9" name="Picture 8" descr="screensho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28600"/>
            <a:ext cx="2295525" cy="466725"/>
          </a:xfrm>
          <a:prstGeom prst="rect">
            <a:avLst/>
          </a:prstGeom>
        </p:spPr>
      </p:pic>
      <p:pic>
        <p:nvPicPr>
          <p:cNvPr id="10" name="Picture 9" descr="tarya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6600" y="2209800"/>
            <a:ext cx="2362200" cy="2378161"/>
          </a:xfrm>
          <a:prstGeom prst="rect">
            <a:avLst/>
          </a:prstGeo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ict-bandwhite-0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43600"/>
            <a:ext cx="2857500" cy="7620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1143000"/>
          </a:xfrm>
        </p:spPr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Blue Print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5410200"/>
            <a:ext cx="807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Semua</a:t>
            </a:r>
            <a:r>
              <a:rPr lang="en-US" sz="1200" dirty="0" smtClean="0"/>
              <a:t> </a:t>
            </a:r>
            <a:r>
              <a:rPr lang="en-US" sz="1200" dirty="0" err="1" smtClean="0"/>
              <a:t>gambar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image yang </a:t>
            </a:r>
            <a:r>
              <a:rPr lang="en-US" sz="1200" dirty="0" err="1" smtClean="0"/>
              <a:t>digunakan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 smtClean="0"/>
              <a:t>halaman</a:t>
            </a:r>
            <a:r>
              <a:rPr lang="en-US" sz="1200" dirty="0" smtClean="0"/>
              <a:t> </a:t>
            </a:r>
            <a:r>
              <a:rPr lang="en-US" sz="1200" dirty="0" err="1" smtClean="0"/>
              <a:t>ini</a:t>
            </a:r>
            <a:r>
              <a:rPr lang="en-US" sz="1200" dirty="0" smtClean="0"/>
              <a:t> </a:t>
            </a:r>
            <a:r>
              <a:rPr lang="en-US" sz="1200" dirty="0" err="1" smtClean="0"/>
              <a:t>adalah</a:t>
            </a:r>
            <a:r>
              <a:rPr lang="en-US" sz="1200" dirty="0" smtClean="0"/>
              <a:t> </a:t>
            </a:r>
            <a:r>
              <a:rPr lang="en-US" sz="1200" dirty="0" err="1" smtClean="0"/>
              <a:t>hak</a:t>
            </a:r>
            <a:r>
              <a:rPr lang="en-US" sz="1200" dirty="0" smtClean="0"/>
              <a:t> </a:t>
            </a:r>
            <a:r>
              <a:rPr lang="en-US" sz="1200" dirty="0" err="1" smtClean="0"/>
              <a:t>cipta</a:t>
            </a:r>
            <a:r>
              <a:rPr lang="en-US" sz="1200" dirty="0" smtClean="0"/>
              <a:t> </a:t>
            </a:r>
            <a:r>
              <a:rPr lang="en-US" sz="1200" dirty="0" err="1" smtClean="0"/>
              <a:t>dari</a:t>
            </a:r>
            <a:r>
              <a:rPr lang="en-US" sz="1200" dirty="0" smtClean="0"/>
              <a:t> </a:t>
            </a:r>
            <a:r>
              <a:rPr lang="en-US" sz="1200" dirty="0" err="1" smtClean="0"/>
              <a:t>masing-masing</a:t>
            </a:r>
            <a:r>
              <a:rPr lang="en-US" sz="1200" dirty="0" smtClean="0"/>
              <a:t> </a:t>
            </a:r>
            <a:r>
              <a:rPr lang="en-US" sz="1200" dirty="0" err="1" smtClean="0"/>
              <a:t>pemilik</a:t>
            </a:r>
            <a:endParaRPr lang="en-US" sz="1200" dirty="0"/>
          </a:p>
        </p:txBody>
      </p:sp>
      <p:pic>
        <p:nvPicPr>
          <p:cNvPr id="9" name="Picture 8" descr="screensho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28600"/>
            <a:ext cx="2295525" cy="466725"/>
          </a:xfrm>
          <a:prstGeom prst="rect">
            <a:avLst/>
          </a:prstGeo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14400" y="20574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Rancang</a:t>
            </a:r>
            <a:r>
              <a:rPr lang="en-US" dirty="0" smtClean="0"/>
              <a:t> </a:t>
            </a:r>
            <a:r>
              <a:rPr lang="en-US" dirty="0" err="1" smtClean="0"/>
              <a:t>Bangun</a:t>
            </a:r>
            <a:r>
              <a:rPr lang="en-US" dirty="0" smtClean="0"/>
              <a:t> IT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 Data, </a:t>
            </a:r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Arsitekur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Aspek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Prioritas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 Governance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ict-bandwhite-0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43600"/>
            <a:ext cx="2857500" cy="762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2050" y="1309688"/>
            <a:ext cx="681990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 38500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ict-bandwhite-0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43600"/>
            <a:ext cx="2857500" cy="762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8600" y="990600"/>
            <a:ext cx="8686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ISO 38500:2008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satu-satunya</a:t>
            </a:r>
            <a:r>
              <a:rPr lang="en-US" sz="2400" dirty="0" smtClean="0"/>
              <a:t> </a:t>
            </a:r>
            <a:r>
              <a:rPr lang="en-US" sz="2400" dirty="0" err="1" smtClean="0"/>
              <a:t>standar</a:t>
            </a:r>
            <a:r>
              <a:rPr lang="en-US" sz="2400" dirty="0" smtClean="0"/>
              <a:t> IT Governance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/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. ISO 38500 </a:t>
            </a:r>
            <a:r>
              <a:rPr lang="en-US" sz="2400" dirty="0" err="1" smtClean="0"/>
              <a:t>menetapkan</a:t>
            </a:r>
            <a:r>
              <a:rPr lang="en-US" sz="2400" dirty="0" smtClean="0"/>
              <a:t> </a:t>
            </a:r>
            <a:r>
              <a:rPr lang="en-US" sz="2400" dirty="0" err="1" smtClean="0"/>
              <a:t>prinsip-prinsip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i="1" dirty="0" smtClean="0"/>
              <a:t>Corporate IT Governance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panduan</a:t>
            </a:r>
            <a:r>
              <a:rPr lang="en-US" sz="2400" dirty="0" smtClean="0"/>
              <a:t>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pimpinan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manajer</a:t>
            </a:r>
            <a:r>
              <a:rPr lang="en-US" sz="2400" dirty="0" smtClean="0"/>
              <a:t> senior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/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mengimplementasikan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prinsip-prinsip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pengelolaan</a:t>
            </a:r>
            <a:r>
              <a:rPr lang="en-US" sz="2400" dirty="0" smtClean="0"/>
              <a:t> TI.</a:t>
            </a:r>
          </a:p>
          <a:p>
            <a:endParaRPr lang="en-US" sz="2400" dirty="0" smtClean="0"/>
          </a:p>
          <a:p>
            <a:r>
              <a:rPr lang="en-US" sz="2400" dirty="0" smtClean="0"/>
              <a:t>Framework-framework </a:t>
            </a:r>
            <a:r>
              <a:rPr lang="en-US" sz="2400" i="1" dirty="0" smtClean="0"/>
              <a:t>best practices </a:t>
            </a:r>
            <a:r>
              <a:rPr lang="en-US" sz="2400" dirty="0" smtClean="0"/>
              <a:t>yang </a:t>
            </a:r>
            <a:r>
              <a:rPr lang="en-US" sz="2400" dirty="0" err="1" smtClean="0"/>
              <a:t>terkait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IT Governance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COBIT, ITIL, ISO 27000 (</a:t>
            </a:r>
            <a:r>
              <a:rPr lang="en-US" sz="2400" i="1" dirty="0" smtClean="0"/>
              <a:t>information Security</a:t>
            </a:r>
            <a:r>
              <a:rPr lang="en-US" sz="2400" dirty="0" smtClean="0"/>
              <a:t>). Framework-framework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implementasi</a:t>
            </a:r>
            <a:r>
              <a:rPr lang="en-US" sz="2400" dirty="0" smtClean="0"/>
              <a:t> ISO 38500,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referensi</a:t>
            </a:r>
            <a:r>
              <a:rPr lang="en-US" sz="2400" dirty="0" smtClean="0"/>
              <a:t> </a:t>
            </a:r>
            <a:r>
              <a:rPr lang="en-US" sz="2400" i="1" dirty="0" smtClean="0"/>
              <a:t>best practices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i="1" dirty="0" smtClean="0"/>
              <a:t>IT Processes.</a:t>
            </a: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Referensi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ISO 38500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ict-bandwhite-0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43600"/>
            <a:ext cx="2857500" cy="762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1538" y="1233488"/>
            <a:ext cx="740092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Kerangka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Kerja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Tata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Kelola</a:t>
            </a:r>
            <a:r>
              <a:rPr lang="en-US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ict-bandwhite-0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43600"/>
            <a:ext cx="2857500" cy="762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784212" y="1301260"/>
            <a:ext cx="2209800" cy="838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2901460"/>
            <a:ext cx="2514600" cy="1905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Aktivitas</a:t>
            </a:r>
            <a:r>
              <a:rPr lang="en-US" b="1" dirty="0" smtClean="0"/>
              <a:t> TI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200" dirty="0" smtClean="0"/>
              <a:t>TI </a:t>
            </a:r>
            <a:r>
              <a:rPr lang="en-US" sz="1200" dirty="0" err="1" smtClean="0"/>
              <a:t>Selaras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bisnis</a:t>
            </a:r>
            <a:endParaRPr lang="en-US" sz="12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US" sz="1200" dirty="0" smtClean="0"/>
              <a:t>Ti </a:t>
            </a:r>
            <a:r>
              <a:rPr lang="en-US" sz="1200" dirty="0" err="1" smtClean="0"/>
              <a:t>Memungkinkan</a:t>
            </a:r>
            <a:r>
              <a:rPr lang="en-US" sz="1200" dirty="0" smtClean="0"/>
              <a:t> </a:t>
            </a:r>
            <a:r>
              <a:rPr lang="en-US" sz="1200" dirty="0" err="1" smtClean="0"/>
              <a:t>bisnis</a:t>
            </a:r>
            <a:r>
              <a:rPr lang="en-US" sz="1200" dirty="0" smtClean="0"/>
              <a:t> </a:t>
            </a:r>
            <a:r>
              <a:rPr lang="en-US" sz="1200" dirty="0" err="1" smtClean="0"/>
              <a:t>berjalan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memaksimalkan</a:t>
            </a:r>
            <a:r>
              <a:rPr lang="en-US" sz="1200" dirty="0" smtClean="0"/>
              <a:t> </a:t>
            </a:r>
            <a:r>
              <a:rPr lang="en-US" sz="1200" dirty="0" err="1" smtClean="0"/>
              <a:t>manfaat</a:t>
            </a:r>
            <a:endParaRPr lang="en-US" sz="12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US" sz="1200" dirty="0" err="1" smtClean="0"/>
              <a:t>Sumber</a:t>
            </a:r>
            <a:r>
              <a:rPr lang="en-US" sz="1200" dirty="0" smtClean="0"/>
              <a:t> </a:t>
            </a:r>
            <a:r>
              <a:rPr lang="en-US" sz="1200" dirty="0" err="1" smtClean="0"/>
              <a:t>daya</a:t>
            </a:r>
            <a:r>
              <a:rPr lang="en-US" sz="1200" dirty="0" smtClean="0"/>
              <a:t> TI </a:t>
            </a:r>
            <a:r>
              <a:rPr lang="en-US" sz="1200" dirty="0" err="1" smtClean="0"/>
              <a:t>digunakan</a:t>
            </a:r>
            <a:r>
              <a:rPr lang="en-US" sz="1200" dirty="0" smtClean="0"/>
              <a:t> </a:t>
            </a:r>
            <a:r>
              <a:rPr lang="en-US" sz="1200" dirty="0" err="1" smtClean="0"/>
              <a:t>secara</a:t>
            </a:r>
            <a:r>
              <a:rPr lang="en-US" sz="1200" dirty="0" smtClean="0"/>
              <a:t> </a:t>
            </a:r>
            <a:r>
              <a:rPr lang="en-US" sz="1200" dirty="0" err="1" smtClean="0"/>
              <a:t>bertanggung</a:t>
            </a:r>
            <a:r>
              <a:rPr lang="en-US" sz="1200" dirty="0" smtClean="0"/>
              <a:t> </a:t>
            </a:r>
            <a:r>
              <a:rPr lang="en-US" sz="1200" dirty="0" err="1" smtClean="0"/>
              <a:t>jawab</a:t>
            </a:r>
            <a:endParaRPr lang="en-US" sz="12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US" sz="1200" dirty="0" err="1" smtClean="0"/>
              <a:t>Resiko</a:t>
            </a:r>
            <a:r>
              <a:rPr lang="en-US" sz="1200" dirty="0" smtClean="0"/>
              <a:t> </a:t>
            </a:r>
            <a:r>
              <a:rPr lang="en-US" sz="1200" dirty="0" err="1" smtClean="0"/>
              <a:t>terkait</a:t>
            </a:r>
            <a:r>
              <a:rPr lang="en-US" sz="1200" dirty="0" smtClean="0"/>
              <a:t> TI </a:t>
            </a:r>
            <a:r>
              <a:rPr lang="en-US" sz="1200" dirty="0" err="1" smtClean="0"/>
              <a:t>dikelola</a:t>
            </a:r>
            <a:r>
              <a:rPr lang="en-US" sz="1200" dirty="0" smtClean="0"/>
              <a:t> </a:t>
            </a:r>
            <a:r>
              <a:rPr lang="en-US" sz="1200" dirty="0" err="1" smtClean="0"/>
              <a:t>secara</a:t>
            </a:r>
            <a:r>
              <a:rPr lang="en-US" sz="1200" dirty="0" smtClean="0"/>
              <a:t> </a:t>
            </a:r>
            <a:r>
              <a:rPr lang="en-US" sz="1200" dirty="0" err="1" smtClean="0"/>
              <a:t>bertanggung</a:t>
            </a:r>
            <a:r>
              <a:rPr lang="en-US" sz="1200" dirty="0" smtClean="0"/>
              <a:t> </a:t>
            </a:r>
            <a:r>
              <a:rPr lang="en-US" sz="1200" dirty="0" err="1" smtClean="0"/>
              <a:t>jawab</a:t>
            </a:r>
            <a:endParaRPr lang="en-US" sz="12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3733800" y="3429000"/>
            <a:ext cx="2209800" cy="838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Perbandingan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33800" y="5105400"/>
            <a:ext cx="2209800" cy="838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Pengukuran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 smtClean="0"/>
              <a:t>Kinerja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0" y="3352800"/>
            <a:ext cx="2057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Aktivitas</a:t>
            </a:r>
            <a:r>
              <a:rPr lang="en-US" sz="1200" dirty="0" smtClean="0"/>
              <a:t> TI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200" dirty="0" err="1" smtClean="0"/>
              <a:t>Meningkatkan</a:t>
            </a:r>
            <a:r>
              <a:rPr lang="en-US" sz="1200" dirty="0" smtClean="0"/>
              <a:t> </a:t>
            </a:r>
            <a:r>
              <a:rPr lang="en-US" sz="1200" dirty="0" err="1" smtClean="0"/>
              <a:t>Otomasi</a:t>
            </a:r>
            <a:endParaRPr lang="en-US" sz="12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US" sz="1200" dirty="0" err="1" smtClean="0"/>
              <a:t>Menrurunkan</a:t>
            </a:r>
            <a:r>
              <a:rPr lang="en-US" sz="1200" dirty="0" smtClean="0"/>
              <a:t> </a:t>
            </a:r>
            <a:r>
              <a:rPr lang="en-US" sz="1200" dirty="0" err="1" smtClean="0"/>
              <a:t>Biaya</a:t>
            </a:r>
            <a:endParaRPr lang="en-US" sz="12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US" sz="1200" dirty="0" err="1" smtClean="0"/>
              <a:t>Mengelola</a:t>
            </a:r>
            <a:r>
              <a:rPr lang="en-US" sz="1200" dirty="0" smtClean="0"/>
              <a:t> </a:t>
            </a:r>
            <a:r>
              <a:rPr lang="en-US" sz="1200" dirty="0" err="1" smtClean="0"/>
              <a:t>resiko</a:t>
            </a:r>
            <a:endParaRPr lang="en-US" dirty="0"/>
          </a:p>
        </p:txBody>
      </p:sp>
      <p:cxnSp>
        <p:nvCxnSpPr>
          <p:cNvPr id="17" name="Elbow Connector 16"/>
          <p:cNvCxnSpPr/>
          <p:nvPr/>
        </p:nvCxnSpPr>
        <p:spPr>
          <a:xfrm>
            <a:off x="5994012" y="1732672"/>
            <a:ext cx="2019300" cy="16764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7291168" y="4914900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>
            <a:off x="5867400" y="5562600"/>
            <a:ext cx="2057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0"/>
            <a:endCxn id="8" idx="2"/>
          </p:cNvCxnSpPr>
          <p:nvPr/>
        </p:nvCxnSpPr>
        <p:spPr>
          <a:xfrm rot="5400000" flipH="1" flipV="1">
            <a:off x="4419600" y="46863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7" idx="3"/>
            <a:endCxn id="8" idx="1"/>
          </p:cNvCxnSpPr>
          <p:nvPr/>
        </p:nvCxnSpPr>
        <p:spPr>
          <a:xfrm flipV="1">
            <a:off x="2743200" y="3848100"/>
            <a:ext cx="990600" cy="58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 flipH="1" flipV="1">
            <a:off x="4267200" y="28194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Permasalahan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Umum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Tata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Kelola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ict-bandwhite-0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43600"/>
            <a:ext cx="2857500" cy="762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09600" y="1066800"/>
            <a:ext cx="82296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Arah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Minimnya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TI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dirty="0" err="1" smtClean="0"/>
              <a:t>Renstra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RJP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menyinggung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TI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IT Leadership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dirty="0" smtClean="0"/>
              <a:t>Unit BPO (</a:t>
            </a:r>
            <a:r>
              <a:rPr lang="en-US" b="1" i="1" dirty="0" smtClean="0">
                <a:hlinkClick r:id="rId3"/>
              </a:rPr>
              <a:t>Business Process Outsourcing</a:t>
            </a:r>
            <a:r>
              <a:rPr lang="en-US" b="1" i="1" dirty="0" smtClean="0"/>
              <a:t>)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bisinis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mandiri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yang </a:t>
            </a:r>
            <a:r>
              <a:rPr lang="en-US" dirty="0" err="1" smtClean="0"/>
              <a:t>direncanakan</a:t>
            </a:r>
            <a:r>
              <a:rPr lang="en-US" dirty="0" smtClean="0"/>
              <a:t> </a:t>
            </a:r>
            <a:r>
              <a:rPr lang="en-US" dirty="0" err="1" smtClean="0"/>
              <a:t>mandiri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keterlibatan</a:t>
            </a:r>
            <a:r>
              <a:rPr lang="en-US" dirty="0" smtClean="0"/>
              <a:t> </a:t>
            </a:r>
            <a:r>
              <a:rPr lang="en-US" dirty="0" err="1" smtClean="0"/>
              <a:t>pengelola</a:t>
            </a:r>
            <a:r>
              <a:rPr lang="en-US" dirty="0" smtClean="0"/>
              <a:t> TI yang minim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dirty="0" err="1" smtClean="0"/>
              <a:t>Kepala</a:t>
            </a:r>
            <a:r>
              <a:rPr lang="en-US" dirty="0" smtClean="0"/>
              <a:t> unit </a:t>
            </a:r>
            <a:r>
              <a:rPr lang="en-US" dirty="0" err="1" smtClean="0"/>
              <a:t>Pengelola</a:t>
            </a:r>
            <a:r>
              <a:rPr lang="en-US" dirty="0" smtClean="0"/>
              <a:t> TI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TI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mentetapkan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TI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, </a:t>
            </a:r>
            <a:r>
              <a:rPr lang="en-US" dirty="0" err="1" smtClean="0"/>
              <a:t>pertukaran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penyediaan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endParaRPr lang="en-US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Permasalahan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Umum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Tata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Kelola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ict-bandwhite-0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43600"/>
            <a:ext cx="2857500" cy="762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09600" y="1066800"/>
            <a:ext cx="82296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3.Struktur Tata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Kelola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TI </a:t>
            </a:r>
            <a:r>
              <a:rPr lang="en-US" dirty="0" err="1" smtClean="0"/>
              <a:t>dibawah</a:t>
            </a:r>
            <a:r>
              <a:rPr lang="en-US" dirty="0" smtClean="0"/>
              <a:t> unit BPO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Internal TI </a:t>
            </a:r>
            <a:r>
              <a:rPr lang="en-US" dirty="0" err="1" smtClean="0"/>
              <a:t>mayoritas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insfrastruktur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Portal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dirty="0" smtClean="0"/>
              <a:t>SDM TI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4.Mekanismte Tata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Kelola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TI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standar-standar</a:t>
            </a:r>
            <a:r>
              <a:rPr lang="en-US" dirty="0" smtClean="0"/>
              <a:t> TI</a:t>
            </a:r>
          </a:p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Posisi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 (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Ilustrasi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ict-bandwhite-0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43600"/>
            <a:ext cx="2857500" cy="762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762000"/>
            <a:ext cx="8077200" cy="4683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09600" y="502920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menempatkan</a:t>
            </a:r>
            <a:r>
              <a:rPr lang="en-US" dirty="0" smtClean="0"/>
              <a:t> TI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Rektor</a:t>
            </a:r>
            <a:r>
              <a:rPr lang="en-US" dirty="0" smtClean="0"/>
              <a:t> II. </a:t>
            </a:r>
            <a:r>
              <a:rPr lang="en-US" dirty="0" err="1" smtClean="0"/>
              <a:t>Dimanakah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unit </a:t>
            </a:r>
            <a:r>
              <a:rPr lang="en-US" dirty="0" err="1" smtClean="0"/>
              <a:t>pengelola</a:t>
            </a:r>
            <a:r>
              <a:rPr lang="en-US" dirty="0" smtClean="0"/>
              <a:t> TI </a:t>
            </a:r>
            <a:r>
              <a:rPr lang="en-US" dirty="0" err="1" smtClean="0"/>
              <a:t>yg</a:t>
            </a:r>
            <a:r>
              <a:rPr lang="en-US" dirty="0" smtClean="0"/>
              <a:t> paling ideal,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mensupport</a:t>
            </a:r>
            <a:r>
              <a:rPr lang="en-US" dirty="0" smtClean="0"/>
              <a:t> </a:t>
            </a:r>
            <a:r>
              <a:rPr lang="en-US" smtClean="0"/>
              <a:t>seluruh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2280</TotalTime>
  <Words>1941</Words>
  <Application>Microsoft Office PowerPoint</Application>
  <PresentationFormat>On-screen Show (4:3)</PresentationFormat>
  <Paragraphs>240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Framework Solusi TI Tata Kelola TI Untuk Organisasi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Terimakasih</vt:lpstr>
      <vt:lpstr>Tugas Blue Print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 Penyelarasan Arsitektur TI dengan Kebutuhan Organisasi</dc:title>
  <dc:creator>unikomcenter</dc:creator>
  <cp:lastModifiedBy>unikomcenter</cp:lastModifiedBy>
  <cp:revision>117</cp:revision>
  <dcterms:created xsi:type="dcterms:W3CDTF">2010-05-27T05:49:26Z</dcterms:created>
  <dcterms:modified xsi:type="dcterms:W3CDTF">2010-07-01T07:54:52Z</dcterms:modified>
</cp:coreProperties>
</file>