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0" r:id="rId3"/>
    <p:sldId id="281" r:id="rId4"/>
    <p:sldId id="282" r:id="rId5"/>
    <p:sldId id="278" r:id="rId6"/>
    <p:sldId id="279" r:id="rId7"/>
    <p:sldId id="258" r:id="rId8"/>
    <p:sldId id="285" r:id="rId9"/>
    <p:sldId id="286" r:id="rId10"/>
    <p:sldId id="259" r:id="rId11"/>
    <p:sldId id="260" r:id="rId12"/>
    <p:sldId id="261" r:id="rId13"/>
    <p:sldId id="262" r:id="rId14"/>
    <p:sldId id="267" r:id="rId15"/>
    <p:sldId id="263" r:id="rId16"/>
    <p:sldId id="264" r:id="rId17"/>
    <p:sldId id="265" r:id="rId18"/>
    <p:sldId id="268" r:id="rId19"/>
    <p:sldId id="283" r:id="rId20"/>
    <p:sldId id="284" r:id="rId21"/>
  </p:sldIdLst>
  <p:sldSz cx="10515600" cy="7772400"/>
  <p:notesSz cx="9945688" cy="6858000"/>
  <p:defaultTextStyle>
    <a:defPPr>
      <a:defRPr lang="en-US"/>
    </a:defPPr>
    <a:lvl1pPr marL="0" algn="l" defTabSz="101587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7938" algn="l" defTabSz="101587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5875" algn="l" defTabSz="101587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3813" algn="l" defTabSz="101587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1751" algn="l" defTabSz="101587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39689" algn="l" defTabSz="101587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47625" algn="l" defTabSz="101587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55564" algn="l" defTabSz="101587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63502" algn="l" defTabSz="101587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iversitas Komputer Indonesia" initials="UKI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923" autoAdjust="0"/>
  </p:normalViewPr>
  <p:slideViewPr>
    <p:cSldViewPr>
      <p:cViewPr varScale="1">
        <p:scale>
          <a:sx n="42" d="100"/>
          <a:sy n="42" d="100"/>
        </p:scale>
        <p:origin x="-1146" y="-114"/>
      </p:cViewPr>
      <p:guideLst>
        <p:guide orient="horz" pos="2448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160"/>
        <p:guide pos="313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50240-A704-451F-B8BD-93562FFE57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33738" y="514350"/>
            <a:ext cx="34798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69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6A549-8FAA-4C2D-921A-9CE425E96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5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07938" algn="l" defTabSz="1015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15875" algn="l" defTabSz="1015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23813" algn="l" defTabSz="1015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31751" algn="l" defTabSz="1015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39689" algn="l" defTabSz="1015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47625" algn="l" defTabSz="1015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555564" algn="l" defTabSz="1015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063502" algn="l" defTabSz="1015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33738" y="514350"/>
            <a:ext cx="34798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6A549-8FAA-4C2D-921A-9CE425E963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33738" y="514350"/>
            <a:ext cx="34798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err="1" smtClean="0"/>
              <a:t>Tahun</a:t>
            </a:r>
            <a:r>
              <a:rPr lang="en-US" sz="1200" dirty="0" smtClean="0"/>
              <a:t> 1960, </a:t>
            </a:r>
            <a:r>
              <a:rPr lang="en-US" sz="1200" dirty="0" err="1" smtClean="0"/>
              <a:t>ditemukan</a:t>
            </a:r>
            <a:r>
              <a:rPr lang="en-US" sz="1200" dirty="0" smtClean="0"/>
              <a:t> </a:t>
            </a:r>
            <a:r>
              <a:rPr lang="en-US" sz="1200" dirty="0" err="1" smtClean="0"/>
              <a:t>suatu</a:t>
            </a:r>
            <a:r>
              <a:rPr lang="en-US" sz="1200" dirty="0" smtClean="0"/>
              <a:t> </a:t>
            </a:r>
            <a:r>
              <a:rPr lang="en-US" sz="1200" dirty="0" err="1" smtClean="0"/>
              <a:t>pembuatan</a:t>
            </a:r>
            <a:r>
              <a:rPr lang="en-US" sz="1200" dirty="0" smtClean="0"/>
              <a:t> program yang </a:t>
            </a:r>
            <a:r>
              <a:rPr lang="en-US" sz="1200" dirty="0" err="1" smtClean="0"/>
              <a:t>terstuktur</a:t>
            </a:r>
            <a:r>
              <a:rPr lang="en-US" sz="1200" dirty="0" smtClean="0"/>
              <a:t> (structured programming). </a:t>
            </a:r>
            <a:r>
              <a:rPr lang="en-US" sz="1200" dirty="0" err="1" smtClean="0"/>
              <a:t>Metode</a:t>
            </a:r>
            <a:r>
              <a:rPr lang="en-US" sz="1200" dirty="0" smtClean="0"/>
              <a:t> </a:t>
            </a:r>
            <a:r>
              <a:rPr lang="en-US" sz="1200" dirty="0" err="1" smtClean="0"/>
              <a:t>ini</a:t>
            </a:r>
            <a:r>
              <a:rPr lang="en-US" sz="1200" dirty="0" smtClean="0"/>
              <a:t> </a:t>
            </a:r>
            <a:r>
              <a:rPr lang="en-US" sz="1200" dirty="0" err="1" smtClean="0"/>
              <a:t>dikembangkan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</a:t>
            </a:r>
            <a:r>
              <a:rPr lang="en-US" sz="1200" dirty="0" err="1" smtClean="0"/>
              <a:t>bahasa</a:t>
            </a:r>
            <a:r>
              <a:rPr lang="en-US" sz="1200" dirty="0" smtClean="0"/>
              <a:t> C </a:t>
            </a:r>
            <a:r>
              <a:rPr lang="en-US" sz="1200" dirty="0" err="1" smtClean="0"/>
              <a:t>dan</a:t>
            </a:r>
            <a:r>
              <a:rPr lang="en-US" sz="1200" baseline="0" dirty="0" smtClean="0"/>
              <a:t> </a:t>
            </a:r>
            <a:r>
              <a:rPr lang="en-US" sz="1200" dirty="0" smtClean="0"/>
              <a:t>Pascal.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err="1" smtClean="0"/>
              <a:t>Dengan</a:t>
            </a:r>
            <a:r>
              <a:rPr lang="en-US" sz="1200" dirty="0" smtClean="0"/>
              <a:t> program yang </a:t>
            </a:r>
            <a:r>
              <a:rPr lang="en-US" sz="1200" dirty="0" err="1" smtClean="0"/>
              <a:t>terstruktur</a:t>
            </a:r>
            <a:r>
              <a:rPr lang="en-US" sz="1200" dirty="0" smtClean="0"/>
              <a:t> </a:t>
            </a:r>
            <a:r>
              <a:rPr lang="en-US" sz="1200" dirty="0" err="1" smtClean="0"/>
              <a:t>inilah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pertama</a:t>
            </a:r>
            <a:r>
              <a:rPr lang="en-US" sz="1200" dirty="0" smtClean="0"/>
              <a:t> </a:t>
            </a:r>
            <a:r>
              <a:rPr lang="en-US" sz="1200" dirty="0" err="1" smtClean="0"/>
              <a:t>kalinya</a:t>
            </a:r>
            <a:r>
              <a:rPr lang="en-US" sz="1200" dirty="0" smtClean="0"/>
              <a:t> </a:t>
            </a:r>
            <a:r>
              <a:rPr lang="en-US" sz="1200" dirty="0" err="1" smtClean="0"/>
              <a:t>kita</a:t>
            </a:r>
            <a:r>
              <a:rPr lang="en-US" sz="1200" dirty="0" smtClean="0"/>
              <a:t> </a:t>
            </a:r>
            <a:r>
              <a:rPr lang="en-US" sz="1200" dirty="0" err="1" smtClean="0"/>
              <a:t>mampu</a:t>
            </a:r>
            <a:r>
              <a:rPr lang="en-US" sz="1200" dirty="0" smtClean="0"/>
              <a:t> </a:t>
            </a:r>
            <a:r>
              <a:rPr lang="en-US" sz="1200" dirty="0" err="1" smtClean="0"/>
              <a:t>menulis</a:t>
            </a:r>
            <a:r>
              <a:rPr lang="en-US" sz="1200" dirty="0" smtClean="0"/>
              <a:t> program yang </a:t>
            </a:r>
            <a:r>
              <a:rPr lang="en-US" sz="1200" dirty="0" err="1" smtClean="0"/>
              <a:t>begitu</a:t>
            </a:r>
            <a:r>
              <a:rPr lang="en-US" sz="1200" dirty="0" smtClean="0"/>
              <a:t> </a:t>
            </a:r>
            <a:r>
              <a:rPr lang="en-US" sz="1200" dirty="0" err="1" smtClean="0"/>
              <a:t>sulit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lebih</a:t>
            </a:r>
            <a:r>
              <a:rPr lang="en-US" sz="1200" dirty="0" smtClean="0"/>
              <a:t> </a:t>
            </a:r>
            <a:r>
              <a:rPr lang="en-US" sz="1200" dirty="0" err="1" smtClean="0"/>
              <a:t>mudah</a:t>
            </a:r>
            <a:r>
              <a:rPr lang="en-US" sz="1200" dirty="0" smtClean="0"/>
              <a:t>.</a:t>
            </a:r>
            <a:endParaRPr lang="id-ID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6A549-8FAA-4C2D-921A-9CE425E9634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33738" y="514350"/>
            <a:ext cx="34798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6A549-8FAA-4C2D-921A-9CE425E9634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33738" y="514350"/>
            <a:ext cx="34798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6A549-8FAA-4C2D-921A-9CE425E9634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87" tIns="50793" rIns="101587" bIns="50793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5109" y="79062"/>
            <a:ext cx="10365379" cy="758449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87" tIns="50793" rIns="101587" bIns="507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9710" y="3627120"/>
            <a:ext cx="7360920" cy="181356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507938" indent="0" algn="ctr">
              <a:buNone/>
            </a:lvl2pPr>
            <a:lvl3pPr marL="1015875" indent="0" algn="ctr">
              <a:buNone/>
            </a:lvl3pPr>
            <a:lvl4pPr marL="1523813" indent="0" algn="ctr">
              <a:buNone/>
            </a:lvl4pPr>
            <a:lvl5pPr marL="2031751" indent="0" algn="ctr">
              <a:buNone/>
            </a:lvl5pPr>
            <a:lvl6pPr marL="2539689" indent="0" algn="ctr">
              <a:buNone/>
            </a:lvl6pPr>
            <a:lvl7pPr marL="3047625" indent="0" algn="ctr">
              <a:buNone/>
            </a:lvl7pPr>
            <a:lvl8pPr marL="3555564" indent="0" algn="ctr">
              <a:buNone/>
            </a:lvl8pPr>
            <a:lvl9pPr marL="4063502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E3D1-12BE-4B4C-B2A6-68B1085DE7DB}" type="datetime1">
              <a:rPr lang="en-US" smtClean="0"/>
              <a:pPr/>
              <a:t>9/20/2010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600">
                <a:solidFill>
                  <a:srgbClr val="FFFFFF"/>
                </a:solidFill>
              </a:defRPr>
            </a:lvl1pPr>
          </a:lstStyle>
          <a:p>
            <a:fld id="{52F54EE4-A3D0-4FDA-AEAC-25FA8DCD3C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375" y="1642549"/>
            <a:ext cx="10374767" cy="173099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87" tIns="50793" rIns="101587" bIns="507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72375" y="1582952"/>
            <a:ext cx="10374767" cy="136658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87" tIns="50793" rIns="101587" bIns="507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72375" y="3373537"/>
            <a:ext cx="10374767" cy="12527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87" tIns="50793" rIns="101587" bIns="507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25780" y="1706727"/>
            <a:ext cx="9464040" cy="166602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52F4E-693B-4ABD-9BD6-CCCE1D2E1AA2}" type="datetime1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4EE4-A3D0-4FDA-AEAC-25FA8DCD3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3810" y="311265"/>
            <a:ext cx="2313432" cy="663172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1560" y="311262"/>
            <a:ext cx="6396990" cy="6631729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7E039-020D-4D21-8A11-00C904F36244}" type="datetime1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4EE4-A3D0-4FDA-AEAC-25FA8DCD3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57834-C424-43CB-AD69-661B0D9AAE27}" type="datetime1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4EE4-A3D0-4FDA-AEAC-25FA8DCD3C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051560" y="1640840"/>
            <a:ext cx="8938260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87" tIns="50793" rIns="101587" bIns="50793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5109" y="79062"/>
            <a:ext cx="10365379" cy="758449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87" tIns="50793" rIns="101587" bIns="507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1" y="1079505"/>
            <a:ext cx="8938260" cy="1543685"/>
          </a:xfrm>
        </p:spPr>
        <p:txBody>
          <a:bodyPr anchor="b" anchorCtr="0"/>
          <a:lstStyle>
            <a:lvl1pPr algn="l">
              <a:buNone/>
              <a:defRPr sz="44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1" y="2887667"/>
            <a:ext cx="8938260" cy="1516699"/>
          </a:xfrm>
        </p:spPr>
        <p:txBody>
          <a:bodyPr anchor="t" anchorCtr="0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1EC9-0FFD-46C1-B02F-95C21F01E208}" type="datetime1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20117" y="6995160"/>
            <a:ext cx="4600575" cy="5181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9828" y="2693741"/>
            <a:ext cx="10365543" cy="1036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87" tIns="50793" rIns="101587" bIns="507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9523" y="2653678"/>
            <a:ext cx="10365848" cy="5181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87" tIns="50793" rIns="101587" bIns="507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557" y="2798064"/>
            <a:ext cx="10366814" cy="5181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87" tIns="50793" rIns="101587" bIns="507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8249" y="7036612"/>
            <a:ext cx="525780" cy="518160"/>
          </a:xfrm>
        </p:spPr>
        <p:txBody>
          <a:bodyPr/>
          <a:lstStyle/>
          <a:p>
            <a:fld id="{52F54EE4-A3D0-4FDA-AEAC-25FA8DCD3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ADB52-AD00-48CA-9E62-FEE2EEA4DD63}" type="datetime1">
              <a:rPr lang="en-US" smtClean="0"/>
              <a:pPr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4EE4-A3D0-4FDA-AEAC-25FA8DCD3C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51560" y="1640840"/>
            <a:ext cx="4311396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74045" y="1640840"/>
            <a:ext cx="4311396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309457"/>
            <a:ext cx="8938260" cy="12954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1640840"/>
            <a:ext cx="4293870" cy="863600"/>
          </a:xfrm>
          <a:noFill/>
          <a:ln w="12700" cap="sq" cmpd="sng" algn="ctr">
            <a:noFill/>
            <a:prstDash val="solid"/>
          </a:ln>
        </p:spPr>
        <p:txBody>
          <a:bodyPr lIns="101587" anchor="b" anchorCtr="0">
            <a:noAutofit/>
          </a:bodyPr>
          <a:lstStyle>
            <a:lvl1pPr marL="0" indent="0">
              <a:buNone/>
              <a:defRPr sz="26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695950" y="1640840"/>
            <a:ext cx="4293870" cy="863600"/>
          </a:xfrm>
          <a:noFill/>
          <a:ln w="12700" cap="sq" cmpd="sng" algn="ctr">
            <a:noFill/>
            <a:prstDash val="solid"/>
          </a:ln>
        </p:spPr>
        <p:txBody>
          <a:bodyPr lIns="101587" anchor="b" anchorCtr="0">
            <a:noAutofit/>
          </a:bodyPr>
          <a:lstStyle>
            <a:lvl1pPr marL="0" indent="0">
              <a:buNone/>
              <a:defRPr sz="26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DD22-592A-4E1C-9D73-B531CE5D2198}" type="datetime1">
              <a:rPr lang="en-US" smtClean="0"/>
              <a:pPr/>
              <a:t>9/20/2010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4EE4-A3D0-4FDA-AEAC-25FA8DCD3C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051560" y="2547620"/>
            <a:ext cx="4293870" cy="440436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695950" y="2547620"/>
            <a:ext cx="4293870" cy="440436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4233-DABC-4FE3-A49A-B169DAEF3D39}" type="datetime1">
              <a:rPr lang="en-US" smtClean="0"/>
              <a:pPr/>
              <a:t>9/20/2010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4EE4-A3D0-4FDA-AEAC-25FA8DCD3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C2E40-5F13-417B-B99E-FF5CDB3205D4}" type="datetime1">
              <a:rPr lang="en-US" smtClean="0"/>
              <a:pPr/>
              <a:t>9/20/2010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4EE4-A3D0-4FDA-AEAC-25FA8DCD3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87" tIns="50793" rIns="101587" bIns="50793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73609" y="79056"/>
            <a:ext cx="10365379" cy="758586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87" tIns="50793" rIns="101587" bIns="507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309457"/>
            <a:ext cx="8938260" cy="1295400"/>
          </a:xfrm>
        </p:spPr>
        <p:txBody>
          <a:bodyPr anchor="b" anchorCtr="0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51560" y="1813560"/>
            <a:ext cx="2190750" cy="5095240"/>
          </a:xfrm>
        </p:spPr>
        <p:txBody>
          <a:bodyPr/>
          <a:lstStyle>
            <a:lvl1pPr marL="0" indent="0">
              <a:buNone/>
              <a:defRPr sz="2000"/>
            </a:lvl1pPr>
            <a:lvl2pPr>
              <a:buNone/>
              <a:defRPr sz="1400"/>
            </a:lvl2pPr>
            <a:lvl3pPr>
              <a:buNone/>
              <a:defRPr sz="12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4E6A-8938-475E-9210-B122B49B8787}" type="datetime1">
              <a:rPr lang="en-US" smtClean="0"/>
              <a:pPr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4EE4-A3D0-4FDA-AEAC-25FA8DCD3C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417570" y="1813560"/>
            <a:ext cx="6572250" cy="509524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5553960"/>
            <a:ext cx="8412480" cy="591926"/>
          </a:xfrm>
        </p:spPr>
        <p:txBody>
          <a:bodyPr anchor="ctr">
            <a:noAutofit/>
          </a:bodyPr>
          <a:lstStyle>
            <a:lvl1pPr algn="l">
              <a:buNone/>
              <a:defRPr sz="32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1560" y="6171935"/>
            <a:ext cx="8412480" cy="777240"/>
          </a:xfrm>
        </p:spPr>
        <p:txBody>
          <a:bodyPr/>
          <a:lstStyle>
            <a:lvl1pPr marL="0" indent="0">
              <a:buFontTx/>
              <a:buNone/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2D07-E048-457F-A64E-170513AD63BB}" type="datetime1">
              <a:rPr lang="en-US" smtClean="0"/>
              <a:pPr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51560" y="6995160"/>
            <a:ext cx="4469130" cy="5181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68249" y="7036612"/>
            <a:ext cx="525780" cy="518160"/>
          </a:xfrm>
        </p:spPr>
        <p:txBody>
          <a:bodyPr/>
          <a:lstStyle/>
          <a:p>
            <a:fld id="{52F54EE4-A3D0-4FDA-AEAC-25FA8DCD3C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8552" y="5308029"/>
            <a:ext cx="10357866" cy="1036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87" tIns="50793" rIns="101587" bIns="507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8790" y="5270541"/>
            <a:ext cx="10357635" cy="5181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87" tIns="50793" rIns="101587" bIns="507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8792" y="5409660"/>
            <a:ext cx="10357632" cy="5531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87" tIns="50793" rIns="101587" bIns="507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559" y="75570"/>
            <a:ext cx="10352155" cy="519239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87" tIns="50793" rIns="101587" bIns="50793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73609" y="79056"/>
            <a:ext cx="10365379" cy="758586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87" tIns="50793" rIns="101587" bIns="507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051560" y="311257"/>
            <a:ext cx="8938260" cy="1295400"/>
          </a:xfrm>
          <a:prstGeom prst="rect">
            <a:avLst/>
          </a:prstGeom>
        </p:spPr>
        <p:txBody>
          <a:bodyPr lIns="101587" tIns="50793" rIns="101587" bIns="101587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51560" y="1640840"/>
            <a:ext cx="8938260" cy="5181600"/>
          </a:xfrm>
          <a:prstGeom prst="rect">
            <a:avLst/>
          </a:prstGeom>
        </p:spPr>
        <p:txBody>
          <a:bodyPr lIns="101587" tIns="50793" rIns="101587" bIns="50793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098032" y="7016754"/>
            <a:ext cx="2847975" cy="539751"/>
          </a:xfrm>
          <a:prstGeom prst="rect">
            <a:avLst/>
          </a:prstGeom>
        </p:spPr>
        <p:txBody>
          <a:bodyPr lIns="101587" tIns="50793" rIns="101587" bIns="50793" anchor="ctr" anchorCtr="0"/>
          <a:lstStyle>
            <a:lvl1pPr algn="r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fld id="{B2A73487-C68A-4463-81FD-80CEC23309F8}" type="datetime1">
              <a:rPr lang="en-US" smtClean="0"/>
              <a:pPr/>
              <a:t>9/20/2010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051560" y="6995160"/>
            <a:ext cx="4556760" cy="518160"/>
          </a:xfrm>
          <a:prstGeom prst="rect">
            <a:avLst/>
          </a:prstGeom>
        </p:spPr>
        <p:txBody>
          <a:bodyPr lIns="101587" tIns="50793" rIns="101587" bIns="50793" anchor="ctr" anchorCtr="0"/>
          <a:lstStyle>
            <a:lvl1pPr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68249" y="7038340"/>
            <a:ext cx="525780" cy="51816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6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2F54EE4-A3D0-4FDA-AEAC-25FA8DCD3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04762" indent="-304762" algn="l" rtl="0" eaLnBrk="1" latinLnBrk="0" hangingPunct="1">
        <a:spcBef>
          <a:spcPts val="644"/>
        </a:spcBef>
        <a:buClr>
          <a:schemeClr val="accent1"/>
        </a:buClr>
        <a:buSzPct val="85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25" indent="-253969" algn="l" rtl="0" eaLnBrk="1" latinLnBrk="0" hangingPunct="1">
        <a:spcBef>
          <a:spcPts val="412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7" indent="-253969" algn="l" rtl="0" eaLnBrk="1" latinLnBrk="0" hangingPunct="1">
        <a:spcBef>
          <a:spcPts val="412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19051" indent="-253969" algn="l" rtl="0" eaLnBrk="1" latinLnBrk="0" hangingPunct="1">
        <a:spcBef>
          <a:spcPts val="412"/>
        </a:spcBef>
        <a:buClr>
          <a:schemeClr val="accent3"/>
        </a:buClr>
        <a:buSzPct val="80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813" indent="-253969" algn="l" rtl="0" eaLnBrk="1" latinLnBrk="0" hangingPunct="1">
        <a:spcBef>
          <a:spcPts val="412"/>
        </a:spcBef>
        <a:buClr>
          <a:schemeClr val="accent3"/>
        </a:buClr>
        <a:buFontTx/>
        <a:buChar char="o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576" indent="-253969" algn="l" rtl="0" eaLnBrk="1" latinLnBrk="0" hangingPunct="1">
        <a:spcBef>
          <a:spcPts val="412"/>
        </a:spcBef>
        <a:buClr>
          <a:schemeClr val="accent3"/>
        </a:buClr>
        <a:buChar char="•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133338" indent="-253969" algn="l" rtl="0" eaLnBrk="1" latinLnBrk="0" hangingPunct="1">
        <a:spcBef>
          <a:spcPts val="412"/>
        </a:spcBef>
        <a:buClr>
          <a:schemeClr val="accent2"/>
        </a:buClr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8101" indent="-253969" algn="l" rtl="0" eaLnBrk="1" latinLnBrk="0" hangingPunct="1">
        <a:spcBef>
          <a:spcPts val="412"/>
        </a:spcBef>
        <a:buClr>
          <a:schemeClr val="accent1">
            <a:tint val="60000"/>
          </a:schemeClr>
        </a:buClr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63" indent="-253969" algn="l" rtl="0" eaLnBrk="1" latinLnBrk="0" hangingPunct="1">
        <a:spcBef>
          <a:spcPts val="412"/>
        </a:spcBef>
        <a:buClr>
          <a:schemeClr val="accent2">
            <a:tint val="60000"/>
          </a:schemeClr>
        </a:buClr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79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58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38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17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3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476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555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635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S. </a:t>
            </a:r>
            <a:r>
              <a:rPr lang="en-US" sz="3600" dirty="0" err="1" smtClean="0"/>
              <a:t>Indriani</a:t>
            </a:r>
            <a:r>
              <a:rPr lang="en-US" sz="3600" dirty="0" smtClean="0"/>
              <a:t> L., M.T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1. Algoritma, Pemograman dengan C++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938260" cy="9208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PEMOGRAMAN BERORIENTASI OBJEK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93420" y="2062480"/>
            <a:ext cx="8938260" cy="4836160"/>
          </a:xfrm>
        </p:spPr>
        <p:txBody>
          <a:bodyPr>
            <a:normAutofit/>
          </a:bodyPr>
          <a:lstStyle/>
          <a:p>
            <a:pPr algn="just"/>
            <a:r>
              <a:rPr lang="en-US" sz="4000" dirty="0" err="1" smtClean="0"/>
              <a:t>Ide</a:t>
            </a:r>
            <a:r>
              <a:rPr lang="en-US" sz="4000" dirty="0" smtClean="0"/>
              <a:t> </a:t>
            </a:r>
            <a:r>
              <a:rPr lang="en-US" sz="4000" dirty="0" err="1" smtClean="0"/>
              <a:t>dasar</a:t>
            </a:r>
            <a:r>
              <a:rPr lang="en-US" sz="4000" dirty="0" smtClean="0"/>
              <a:t> </a:t>
            </a:r>
            <a:r>
              <a:rPr lang="en-US" sz="4000" dirty="0" err="1" smtClean="0"/>
              <a:t>pada</a:t>
            </a:r>
            <a:r>
              <a:rPr lang="en-US" sz="4000" dirty="0" smtClean="0"/>
              <a:t> </a:t>
            </a:r>
            <a:r>
              <a:rPr lang="en-US" sz="4000" dirty="0" err="1" smtClean="0"/>
              <a:t>bahasa</a:t>
            </a:r>
            <a:r>
              <a:rPr lang="en-US" sz="4000" dirty="0" smtClean="0"/>
              <a:t> </a:t>
            </a:r>
            <a:r>
              <a:rPr lang="en-US" sz="4000" dirty="0" err="1" smtClean="0"/>
              <a:t>berorientasi</a:t>
            </a:r>
            <a:r>
              <a:rPr lang="en-US" sz="4000" dirty="0" smtClean="0"/>
              <a:t> </a:t>
            </a:r>
            <a:r>
              <a:rPr lang="en-US" sz="4000" dirty="0" err="1" smtClean="0"/>
              <a:t>objek</a:t>
            </a:r>
            <a:r>
              <a:rPr lang="en-US" sz="4000" dirty="0" smtClean="0"/>
              <a:t> </a:t>
            </a:r>
            <a:r>
              <a:rPr lang="en-US" sz="4000" dirty="0" err="1" smtClean="0"/>
              <a:t>adalah</a:t>
            </a:r>
            <a:r>
              <a:rPr lang="en-US" sz="4000" dirty="0" smtClean="0"/>
              <a:t> </a:t>
            </a:r>
            <a:r>
              <a:rPr lang="en-US" sz="4000" dirty="0" err="1" smtClean="0"/>
              <a:t>mengkombinasikan</a:t>
            </a:r>
            <a:r>
              <a:rPr lang="en-US" sz="4000" dirty="0" smtClean="0"/>
              <a:t> data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fungsi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mengakses</a:t>
            </a:r>
            <a:r>
              <a:rPr lang="en-US" sz="4000" dirty="0" smtClean="0"/>
              <a:t> data </a:t>
            </a:r>
            <a:r>
              <a:rPr lang="en-US" sz="4000" dirty="0" err="1" smtClean="0"/>
              <a:t>menjadi</a:t>
            </a:r>
            <a:r>
              <a:rPr lang="en-US" sz="4000" dirty="0" smtClean="0"/>
              <a:t> </a:t>
            </a:r>
            <a:r>
              <a:rPr lang="en-US" sz="4000" dirty="0" err="1" smtClean="0"/>
              <a:t>kesatuan</a:t>
            </a:r>
            <a:r>
              <a:rPr lang="en-US" sz="4000" dirty="0" smtClean="0"/>
              <a:t> unit. </a:t>
            </a:r>
          </a:p>
          <a:p>
            <a:pPr algn="just"/>
            <a:r>
              <a:rPr lang="en-US" sz="4000" dirty="0" smtClean="0"/>
              <a:t>Unit </a:t>
            </a:r>
            <a:r>
              <a:rPr lang="en-US" sz="4000" dirty="0" err="1" smtClean="0"/>
              <a:t>ini</a:t>
            </a:r>
            <a:r>
              <a:rPr lang="en-US" sz="4000" dirty="0" smtClean="0"/>
              <a:t> </a:t>
            </a:r>
            <a:r>
              <a:rPr lang="en-US" sz="4000" dirty="0" err="1" smtClean="0"/>
              <a:t>dikenal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nama</a:t>
            </a:r>
            <a:r>
              <a:rPr lang="en-US" sz="4000" dirty="0" smtClean="0"/>
              <a:t> </a:t>
            </a:r>
            <a:r>
              <a:rPr lang="en-US" sz="4000" b="1" dirty="0" err="1" smtClean="0"/>
              <a:t>Objek</a:t>
            </a:r>
            <a:r>
              <a:rPr lang="en-US" sz="4000" dirty="0" smtClean="0"/>
              <a:t> (</a:t>
            </a:r>
            <a:r>
              <a:rPr lang="en-US" sz="4000" i="1" dirty="0" smtClean="0"/>
              <a:t>Object</a:t>
            </a:r>
            <a:r>
              <a:rPr lang="en-US" sz="4000" dirty="0" smtClean="0"/>
              <a:t>). </a:t>
            </a:r>
          </a:p>
          <a:p>
            <a:pPr algn="just"/>
            <a:r>
              <a:rPr lang="en-US" sz="4000" dirty="0" err="1" smtClean="0"/>
              <a:t>Kelas</a:t>
            </a:r>
            <a:r>
              <a:rPr lang="en-US" sz="4000" dirty="0" smtClean="0"/>
              <a:t> (class) </a:t>
            </a:r>
            <a:r>
              <a:rPr lang="en-US" sz="4000" dirty="0" err="1" smtClean="0"/>
              <a:t>adalah</a:t>
            </a:r>
            <a:r>
              <a:rPr lang="en-US" sz="4000" dirty="0" smtClean="0"/>
              <a:t> </a:t>
            </a:r>
            <a:r>
              <a:rPr lang="en-US" sz="4000" dirty="0" err="1" smtClean="0"/>
              <a:t>kumpulan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sz="4000" dirty="0" err="1" smtClean="0"/>
              <a:t>beberapa</a:t>
            </a:r>
            <a:r>
              <a:rPr lang="en-US" sz="4000" dirty="0" smtClean="0"/>
              <a:t> </a:t>
            </a:r>
            <a:r>
              <a:rPr lang="en-US" sz="4000" dirty="0" err="1" smtClean="0"/>
              <a:t>objek</a:t>
            </a:r>
            <a:r>
              <a:rPr lang="en-US" sz="4000" dirty="0" smtClean="0"/>
              <a:t> yang </a:t>
            </a:r>
            <a:r>
              <a:rPr lang="en-US" sz="4000" dirty="0" err="1" smtClean="0"/>
              <a:t>sama</a:t>
            </a:r>
            <a:r>
              <a:rPr lang="en-US" sz="4000" dirty="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685800"/>
            <a:ext cx="9448800" cy="6781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600" dirty="0" err="1" smtClean="0"/>
              <a:t>Obyek</a:t>
            </a:r>
            <a:r>
              <a:rPr lang="en-US" sz="3600" dirty="0" smtClean="0"/>
              <a:t> </a:t>
            </a:r>
            <a:r>
              <a:rPr lang="en-US" sz="3600" dirty="0" err="1" smtClean="0"/>
              <a:t>sebenarnya</a:t>
            </a:r>
            <a:r>
              <a:rPr lang="en-US" sz="3600" dirty="0" smtClean="0"/>
              <a:t> </a:t>
            </a:r>
            <a:r>
              <a:rPr lang="en-US" sz="3600" dirty="0" err="1" smtClean="0"/>
              <a:t>mencerminkan</a:t>
            </a:r>
            <a:r>
              <a:rPr lang="en-US" sz="3600" dirty="0" smtClean="0"/>
              <a:t> </a:t>
            </a:r>
            <a:r>
              <a:rPr lang="en-US" sz="3600" dirty="0" err="1" smtClean="0"/>
              <a:t>pola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r>
              <a:rPr lang="en-US" sz="3600" dirty="0" smtClean="0"/>
              <a:t> </a:t>
            </a:r>
            <a:r>
              <a:rPr lang="en-US" sz="3600" dirty="0" err="1" smtClean="0"/>
              <a:t>manusia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kehidupan</a:t>
            </a:r>
            <a:r>
              <a:rPr lang="en-US" sz="3600" dirty="0" smtClean="0"/>
              <a:t> </a:t>
            </a:r>
            <a:r>
              <a:rPr lang="en-US" sz="3600" dirty="0" err="1" smtClean="0"/>
              <a:t>sehari</a:t>
            </a:r>
            <a:r>
              <a:rPr lang="en-US" sz="3600" dirty="0" smtClean="0"/>
              <a:t> </a:t>
            </a:r>
            <a:r>
              <a:rPr lang="en-US" sz="3600" dirty="0" err="1" smtClean="0"/>
              <a:t>hari</a:t>
            </a:r>
            <a:r>
              <a:rPr lang="en-US" sz="3600" dirty="0" smtClean="0"/>
              <a:t>.</a:t>
            </a:r>
          </a:p>
          <a:p>
            <a:pPr>
              <a:spcBef>
                <a:spcPts val="0"/>
              </a:spcBef>
            </a:pPr>
            <a:endParaRPr lang="en-US" sz="3600" dirty="0" smtClean="0"/>
          </a:p>
          <a:p>
            <a:pPr>
              <a:spcBef>
                <a:spcPts val="0"/>
              </a:spcBef>
            </a:pPr>
            <a:r>
              <a:rPr lang="en-US" sz="3600" dirty="0" smtClean="0"/>
              <a:t> </a:t>
            </a:r>
            <a:r>
              <a:rPr lang="en-US" sz="3600" dirty="0" err="1" smtClean="0"/>
              <a:t>Sebuah</a:t>
            </a:r>
            <a:r>
              <a:rPr lang="en-US" sz="3600" dirty="0" smtClean="0"/>
              <a:t> </a:t>
            </a:r>
            <a:r>
              <a:rPr lang="en-US" sz="3600" dirty="0" err="1" smtClean="0"/>
              <a:t>objek</a:t>
            </a:r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  </a:t>
            </a:r>
            <a:r>
              <a:rPr lang="en-US" sz="3600" dirty="0" err="1" smtClean="0"/>
              <a:t>diibaratkan</a:t>
            </a:r>
            <a:r>
              <a:rPr lang="en-US" sz="3600" dirty="0" smtClean="0"/>
              <a:t>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departemen-departemen</a:t>
            </a:r>
            <a:r>
              <a:rPr lang="en-US" sz="3600" dirty="0" smtClean="0"/>
              <a:t> </a:t>
            </a:r>
            <a:r>
              <a:rPr lang="en-US" sz="3600" dirty="0" err="1" smtClean="0"/>
              <a:t>didalam</a:t>
            </a:r>
            <a:r>
              <a:rPr lang="en-US" sz="3600" dirty="0" smtClean="0"/>
              <a:t> </a:t>
            </a:r>
            <a:r>
              <a:rPr lang="en-US" sz="3600" dirty="0" err="1" smtClean="0"/>
              <a:t>sebuah</a:t>
            </a:r>
            <a:r>
              <a:rPr lang="en-US" sz="3600" dirty="0" smtClean="0"/>
              <a:t> </a:t>
            </a:r>
            <a:r>
              <a:rPr lang="en-US" sz="3600" dirty="0" err="1" smtClean="0"/>
              <a:t>perusahaan</a:t>
            </a:r>
            <a:r>
              <a:rPr lang="en-US" sz="3600" dirty="0" smtClean="0"/>
              <a:t> </a:t>
            </a:r>
            <a:r>
              <a:rPr lang="en-US" sz="3600" dirty="0" err="1" smtClean="0"/>
              <a:t>bisnis</a:t>
            </a:r>
            <a:r>
              <a:rPr lang="en-US" sz="3600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en-US" sz="3600" dirty="0" smtClean="0"/>
              <a:t>	</a:t>
            </a:r>
            <a:r>
              <a:rPr lang="en-US" sz="3600" dirty="0" err="1" smtClean="0"/>
              <a:t>Contoh</a:t>
            </a:r>
            <a:r>
              <a:rPr lang="en-US" sz="3600" dirty="0" smtClean="0"/>
              <a:t> </a:t>
            </a:r>
            <a:r>
              <a:rPr lang="en-US" sz="3600" dirty="0" err="1" smtClean="0"/>
              <a:t>departemen</a:t>
            </a:r>
            <a:r>
              <a:rPr lang="en-US" sz="3600" dirty="0" smtClean="0"/>
              <a:t>:</a:t>
            </a:r>
          </a:p>
          <a:p>
            <a:pPr lvl="2">
              <a:spcBef>
                <a:spcPts val="0"/>
              </a:spcBef>
              <a:buFont typeface="Wingdings" pitchFamily="2" charset="2"/>
              <a:buChar char="Ø"/>
            </a:pPr>
            <a:r>
              <a:rPr lang="en-US" sz="3200" dirty="0" err="1" smtClean="0"/>
              <a:t>Penjualan</a:t>
            </a:r>
            <a:r>
              <a:rPr lang="en-US" sz="3200" dirty="0" smtClean="0"/>
              <a:t> (Sales/ Marketing)</a:t>
            </a:r>
          </a:p>
          <a:p>
            <a:pPr lvl="2">
              <a:spcBef>
                <a:spcPts val="0"/>
              </a:spcBef>
              <a:buFont typeface="Wingdings" pitchFamily="2" charset="2"/>
              <a:buChar char="Ø"/>
            </a:pPr>
            <a:r>
              <a:rPr lang="en-US" sz="3200" dirty="0" err="1" smtClean="0"/>
              <a:t>Akunting</a:t>
            </a:r>
            <a:r>
              <a:rPr lang="en-US" sz="3200" dirty="0" smtClean="0"/>
              <a:t> (Finance)</a:t>
            </a:r>
          </a:p>
          <a:p>
            <a:pPr lvl="2">
              <a:spcBef>
                <a:spcPts val="0"/>
              </a:spcBef>
              <a:buFont typeface="Wingdings" pitchFamily="2" charset="2"/>
              <a:buChar char="Ø"/>
            </a:pPr>
            <a:r>
              <a:rPr lang="en-US" sz="3200" dirty="0" err="1" smtClean="0"/>
              <a:t>Personalia</a:t>
            </a:r>
            <a:r>
              <a:rPr lang="en-US" sz="3200" dirty="0" smtClean="0"/>
              <a:t> (HRD)</a:t>
            </a:r>
          </a:p>
          <a:p>
            <a:pPr lvl="1">
              <a:spcBef>
                <a:spcPts val="0"/>
              </a:spcBef>
              <a:buNone/>
            </a:pPr>
            <a:endParaRPr lang="en-US" sz="3600" dirty="0" smtClean="0"/>
          </a:p>
          <a:p>
            <a:pPr>
              <a:spcBef>
                <a:spcPts val="0"/>
              </a:spcBef>
            </a:pPr>
            <a:r>
              <a:rPr lang="en-US" sz="3600" dirty="0" err="1" smtClean="0"/>
              <a:t>Pembagian</a:t>
            </a:r>
            <a:r>
              <a:rPr lang="en-US" sz="3600" dirty="0" smtClean="0"/>
              <a:t> </a:t>
            </a:r>
            <a:r>
              <a:rPr lang="en-US" sz="3600" dirty="0" err="1" smtClean="0"/>
              <a:t>departemen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perusahaan</a:t>
            </a:r>
            <a:r>
              <a:rPr lang="en-US" sz="3600" dirty="0" smtClean="0"/>
              <a:t> </a:t>
            </a:r>
            <a:r>
              <a:rPr lang="en-US" sz="3600" dirty="0" err="1" smtClean="0"/>
              <a:t>merupakan</a:t>
            </a:r>
            <a:r>
              <a:rPr lang="en-US" sz="3600" dirty="0" smtClean="0"/>
              <a:t> </a:t>
            </a:r>
            <a:r>
              <a:rPr lang="en-US" sz="3600" dirty="0" err="1" smtClean="0"/>
              <a:t>upaya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memudahkan</a:t>
            </a:r>
            <a:r>
              <a:rPr lang="en-US" sz="3600" dirty="0" smtClean="0"/>
              <a:t> </a:t>
            </a:r>
            <a:r>
              <a:rPr lang="en-US" sz="3600" dirty="0" err="1" smtClean="0"/>
              <a:t>pengoperasian</a:t>
            </a:r>
            <a:r>
              <a:rPr lang="en-US" sz="3600" dirty="0" smtClean="0"/>
              <a:t> </a:t>
            </a:r>
            <a:r>
              <a:rPr lang="en-US" sz="3600" dirty="0" err="1" smtClean="0"/>
              <a:t>perusahaan</a:t>
            </a:r>
            <a:r>
              <a:rPr lang="en-US" sz="3600" dirty="0" smtClean="0"/>
              <a:t>. </a:t>
            </a:r>
          </a:p>
          <a:p>
            <a:pPr>
              <a:spcBef>
                <a:spcPts val="0"/>
              </a:spcBef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914401" y="1599331"/>
          <a:ext cx="8458199" cy="5944469"/>
        </p:xfrm>
        <a:graphic>
          <a:graphicData uri="http://schemas.openxmlformats.org/presentationml/2006/ole">
            <p:oleObj spid="_x0000_s1025" name="Visio" r:id="rId3" imgW="6892671" imgH="4920996" progId="Visio.Drawing.11">
              <p:embed/>
            </p:oleObj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55600"/>
            <a:ext cx="8938260" cy="86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Adapun</a:t>
            </a:r>
            <a:r>
              <a:rPr lang="en-US" sz="3200" dirty="0" smtClean="0"/>
              <a:t> </a:t>
            </a:r>
            <a:r>
              <a:rPr lang="en-US" sz="3200" dirty="0" err="1" smtClean="0"/>
              <a:t>gambar</a:t>
            </a:r>
            <a:r>
              <a:rPr lang="en-US" sz="3200" dirty="0" smtClean="0"/>
              <a:t> </a:t>
            </a:r>
            <a:r>
              <a:rPr lang="en-US" sz="3200" dirty="0" err="1" smtClean="0"/>
              <a:t>dibawah</a:t>
            </a:r>
            <a:r>
              <a:rPr lang="en-US" sz="3200" dirty="0" smtClean="0"/>
              <a:t> </a:t>
            </a:r>
            <a:r>
              <a:rPr lang="en-US" sz="3200" dirty="0" err="1" smtClean="0"/>
              <a:t>melukiskan</a:t>
            </a:r>
            <a:r>
              <a:rPr lang="en-US" sz="3200" dirty="0" smtClean="0"/>
              <a:t> </a:t>
            </a:r>
            <a:r>
              <a:rPr lang="en-US" sz="3200" dirty="0" err="1" smtClean="0"/>
              <a:t>hubungan</a:t>
            </a:r>
            <a:r>
              <a:rPr lang="en-US" sz="3200" dirty="0" smtClean="0"/>
              <a:t> </a:t>
            </a:r>
            <a:r>
              <a:rPr lang="en-US" sz="3200" dirty="0" err="1" smtClean="0"/>
              <a:t>antar</a:t>
            </a:r>
            <a:r>
              <a:rPr lang="en-US" sz="3200" dirty="0" smtClean="0"/>
              <a:t> </a:t>
            </a:r>
            <a:r>
              <a:rPr lang="en-US" sz="3200" dirty="0" err="1" smtClean="0"/>
              <a:t>objek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menganalogikan</a:t>
            </a:r>
            <a:r>
              <a:rPr lang="en-US" sz="3200" dirty="0" smtClean="0"/>
              <a:t> </a:t>
            </a:r>
            <a:r>
              <a:rPr lang="en-US" sz="3200" dirty="0" err="1" smtClean="0"/>
              <a:t>struktur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perusahaan</a:t>
            </a: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" y="0"/>
            <a:ext cx="205223" cy="410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1587" tIns="50793" rIns="101587" bIns="50793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err="1" smtClean="0"/>
              <a:t>Karakteristik</a:t>
            </a:r>
            <a:r>
              <a:rPr lang="en-US" b="1" u="sng" dirty="0" smtClean="0"/>
              <a:t> PBO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39140" y="1986280"/>
            <a:ext cx="8938260" cy="4836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	</a:t>
            </a:r>
            <a:r>
              <a:rPr lang="en-US" sz="4000" dirty="0" err="1" smtClean="0"/>
              <a:t>Tiga</a:t>
            </a:r>
            <a:r>
              <a:rPr lang="en-US" sz="4000" dirty="0" smtClean="0"/>
              <a:t> </a:t>
            </a:r>
            <a:r>
              <a:rPr lang="en-US" sz="4000" dirty="0" err="1" smtClean="0"/>
              <a:t>karakteristik</a:t>
            </a:r>
            <a:r>
              <a:rPr lang="en-US" sz="4000" dirty="0" smtClean="0"/>
              <a:t> </a:t>
            </a:r>
            <a:r>
              <a:rPr lang="en-US" sz="4000" dirty="0" err="1" smtClean="0"/>
              <a:t>utama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sz="4000" dirty="0" err="1" smtClean="0"/>
              <a:t>bahasa</a:t>
            </a:r>
            <a:r>
              <a:rPr lang="en-US" sz="4000" dirty="0" smtClean="0"/>
              <a:t> yang </a:t>
            </a:r>
            <a:r>
              <a:rPr lang="en-US" sz="4000" dirty="0" err="1" smtClean="0"/>
              <a:t>berorientasi</a:t>
            </a:r>
            <a:r>
              <a:rPr lang="en-US" sz="4000" dirty="0" smtClean="0"/>
              <a:t> </a:t>
            </a:r>
            <a:r>
              <a:rPr lang="en-US" sz="4000" dirty="0" err="1" smtClean="0"/>
              <a:t>obyek</a:t>
            </a:r>
            <a:r>
              <a:rPr lang="en-US" sz="4000" dirty="0" smtClean="0"/>
              <a:t> </a:t>
            </a:r>
            <a:r>
              <a:rPr lang="en-US" sz="4000" dirty="0" err="1" smtClean="0"/>
              <a:t>adalah</a:t>
            </a:r>
            <a:r>
              <a:rPr lang="en-US" sz="4000" dirty="0" smtClean="0"/>
              <a:t>:</a:t>
            </a:r>
          </a:p>
          <a:p>
            <a:pPr>
              <a:buNone/>
            </a:pPr>
            <a:endParaRPr lang="en-US" sz="4000" dirty="0" smtClean="0"/>
          </a:p>
          <a:p>
            <a:pPr lvl="2">
              <a:buFont typeface="Wingdings" pitchFamily="2" charset="2"/>
              <a:buChar char="§"/>
            </a:pPr>
            <a:r>
              <a:rPr lang="en-US" sz="4000" b="1" dirty="0" smtClean="0"/>
              <a:t>Encapsulation</a:t>
            </a:r>
          </a:p>
          <a:p>
            <a:pPr lvl="2">
              <a:buFont typeface="Wingdings" pitchFamily="2" charset="2"/>
              <a:buChar char="§"/>
            </a:pPr>
            <a:r>
              <a:rPr lang="en-US" sz="4000" b="1" dirty="0" smtClean="0"/>
              <a:t>Inheritance</a:t>
            </a:r>
          </a:p>
          <a:p>
            <a:pPr lvl="2">
              <a:buFont typeface="Wingdings" pitchFamily="2" charset="2"/>
              <a:buChar char="§"/>
            </a:pPr>
            <a:r>
              <a:rPr lang="en-US" sz="4000" b="1" dirty="0" smtClean="0"/>
              <a:t>Polymorphism</a:t>
            </a:r>
          </a:p>
          <a:p>
            <a:pPr lvl="1">
              <a:buNone/>
            </a:pPr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81000"/>
            <a:ext cx="8938260" cy="51816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Tiga</a:t>
            </a:r>
            <a:r>
              <a:rPr lang="en-US" sz="3200" dirty="0" smtClean="0"/>
              <a:t> </a:t>
            </a:r>
            <a:r>
              <a:rPr lang="en-US" sz="3200" dirty="0" err="1" smtClean="0"/>
              <a:t>karakteristik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mendukung</a:t>
            </a:r>
            <a:r>
              <a:rPr lang="en-US" sz="3200" dirty="0" smtClean="0"/>
              <a:t> </a:t>
            </a:r>
            <a:r>
              <a:rPr lang="en-US" sz="3200" i="1" dirty="0" smtClean="0"/>
              <a:t>reusability</a:t>
            </a:r>
            <a:r>
              <a:rPr lang="en-US" sz="3200" dirty="0" smtClean="0"/>
              <a:t>, yang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salah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faktor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kualitas</a:t>
            </a:r>
            <a:r>
              <a:rPr lang="en-US" sz="3200" dirty="0" smtClean="0"/>
              <a:t> </a:t>
            </a:r>
            <a:r>
              <a:rPr lang="en-US" sz="3200" dirty="0" err="1" smtClean="0"/>
              <a:t>perangkat</a:t>
            </a:r>
            <a:r>
              <a:rPr lang="en-US" sz="3200" dirty="0" smtClean="0"/>
              <a:t> </a:t>
            </a:r>
            <a:r>
              <a:rPr lang="en-US" sz="3200" dirty="0" err="1" smtClean="0"/>
              <a:t>lunak</a:t>
            </a:r>
            <a:r>
              <a:rPr lang="en-US" sz="3200" dirty="0" smtClean="0"/>
              <a:t>. 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i="1" dirty="0" smtClean="0"/>
              <a:t>Reusability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sifat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telah</a:t>
            </a:r>
            <a:r>
              <a:rPr lang="en-US" sz="3200" dirty="0" smtClean="0"/>
              <a:t> </a:t>
            </a:r>
            <a:r>
              <a:rPr lang="en-US" sz="3200" dirty="0" err="1" smtClean="0"/>
              <a:t>dibuat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diuji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didistribusikan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pemogram</a:t>
            </a:r>
            <a:r>
              <a:rPr lang="en-US" sz="3200" dirty="0" smtClean="0"/>
              <a:t> lain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dipakai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program-program </a:t>
            </a:r>
            <a:r>
              <a:rPr lang="en-US" sz="3200" dirty="0" err="1" smtClean="0"/>
              <a:t>mereka</a:t>
            </a:r>
            <a:r>
              <a:rPr lang="en-US" sz="3200" dirty="0" smtClean="0"/>
              <a:t>.  </a:t>
            </a:r>
          </a:p>
          <a:p>
            <a:r>
              <a:rPr lang="en-US" sz="3200" dirty="0" smtClean="0"/>
              <a:t>Hal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mempunyai</a:t>
            </a:r>
            <a:r>
              <a:rPr lang="en-US" sz="3200" dirty="0" smtClean="0"/>
              <a:t> </a:t>
            </a:r>
            <a:r>
              <a:rPr lang="en-US" sz="3200" dirty="0" err="1" smtClean="0"/>
              <a:t>kesamaan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penulisan</a:t>
            </a:r>
            <a:r>
              <a:rPr lang="en-US" sz="3200" dirty="0" smtClean="0"/>
              <a:t> </a:t>
            </a:r>
            <a:r>
              <a:rPr lang="en-US" sz="3200" dirty="0" err="1" smtClean="0"/>
              <a:t>fungsi-fungsi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prosedural</a:t>
            </a:r>
            <a:r>
              <a:rPr lang="en-US" sz="3200" dirty="0" smtClean="0"/>
              <a:t> yang </a:t>
            </a:r>
            <a:r>
              <a:rPr lang="en-US" sz="3200" dirty="0" err="1" smtClean="0"/>
              <a:t>kemudian</a:t>
            </a:r>
            <a:r>
              <a:rPr lang="en-US" sz="3200" dirty="0" smtClean="0"/>
              <a:t> </a:t>
            </a:r>
            <a:r>
              <a:rPr lang="en-US" sz="3200" dirty="0" err="1" smtClean="0"/>
              <a:t>diletakkan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pustaka</a:t>
            </a:r>
            <a:r>
              <a:rPr lang="en-US" sz="3200" dirty="0" smtClean="0"/>
              <a:t> (library) </a:t>
            </a:r>
          </a:p>
          <a:p>
            <a:r>
              <a:rPr lang="en-US" sz="3200" dirty="0" err="1" smtClean="0"/>
              <a:t>Perbedaannya</a:t>
            </a:r>
            <a:r>
              <a:rPr lang="en-US" sz="3200" dirty="0" smtClean="0"/>
              <a:t>, </a:t>
            </a:r>
            <a:r>
              <a:rPr lang="en-US" sz="3200" dirty="0" err="1" smtClean="0"/>
              <a:t>tingkat</a:t>
            </a:r>
            <a:r>
              <a:rPr lang="en-US" sz="3200" dirty="0" smtClean="0"/>
              <a:t> </a:t>
            </a:r>
            <a:r>
              <a:rPr lang="en-US" sz="3200" dirty="0" err="1" smtClean="0"/>
              <a:t>kepemakaian</a:t>
            </a:r>
            <a:r>
              <a:rPr lang="en-US" sz="3200" dirty="0" smtClean="0"/>
              <a:t> </a:t>
            </a:r>
            <a:r>
              <a:rPr lang="en-US" sz="3200" dirty="0" err="1" smtClean="0"/>
              <a:t>kembali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program </a:t>
            </a:r>
            <a:r>
              <a:rPr lang="en-US" sz="3200" dirty="0" err="1" smtClean="0"/>
              <a:t>berorientasi</a:t>
            </a:r>
            <a:r>
              <a:rPr lang="en-US" sz="3200" dirty="0" smtClean="0"/>
              <a:t> </a:t>
            </a:r>
            <a:r>
              <a:rPr lang="en-US" sz="3200" dirty="0" err="1" smtClean="0"/>
              <a:t>objek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tinggi</a:t>
            </a:r>
            <a:r>
              <a:rPr lang="en-US" sz="3200" dirty="0" smtClean="0"/>
              <a:t> </a:t>
            </a:r>
            <a:r>
              <a:rPr lang="en-US" sz="3200" dirty="0" err="1" smtClean="0"/>
              <a:t>daripada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prosedural</a:t>
            </a:r>
            <a:r>
              <a:rPr lang="en-US" sz="3200" dirty="0" smtClean="0"/>
              <a:t>. </a:t>
            </a:r>
            <a:r>
              <a:rPr lang="en-US" sz="3200" dirty="0" err="1" smtClean="0"/>
              <a:t>Dikarenakan</a:t>
            </a:r>
            <a:r>
              <a:rPr lang="en-US" sz="3200" dirty="0" smtClean="0"/>
              <a:t> </a:t>
            </a:r>
            <a:r>
              <a:rPr lang="en-US" sz="3200" dirty="0" err="1" smtClean="0"/>
              <a:t>pemogram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mudah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menurunkan</a:t>
            </a:r>
            <a:r>
              <a:rPr lang="en-US" sz="3200" dirty="0" smtClean="0"/>
              <a:t> </a:t>
            </a:r>
            <a:r>
              <a:rPr lang="en-US" sz="3200" dirty="0" err="1" smtClean="0"/>
              <a:t>sifat-sifat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menambahkan</a:t>
            </a:r>
            <a:r>
              <a:rPr lang="en-US" sz="3200" dirty="0" smtClean="0"/>
              <a:t> </a:t>
            </a:r>
            <a:r>
              <a:rPr lang="en-US" sz="3200" dirty="0" err="1" smtClean="0"/>
              <a:t>sifat-sifat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r>
              <a:rPr lang="en-US" sz="3200" dirty="0" smtClean="0"/>
              <a:t> (</a:t>
            </a:r>
            <a:r>
              <a:rPr lang="en-US" sz="3200" dirty="0" err="1" smtClean="0"/>
              <a:t>berkat</a:t>
            </a:r>
            <a:r>
              <a:rPr lang="en-US" sz="3200" dirty="0" smtClean="0"/>
              <a:t> </a:t>
            </a:r>
            <a:r>
              <a:rPr lang="en-US" sz="3200" dirty="0" err="1" smtClean="0"/>
              <a:t>adanya</a:t>
            </a:r>
            <a:r>
              <a:rPr lang="en-US" sz="3200" dirty="0" smtClean="0"/>
              <a:t> </a:t>
            </a:r>
            <a:r>
              <a:rPr lang="en-US" sz="3200" dirty="0" err="1" smtClean="0"/>
              <a:t>kemampuan</a:t>
            </a:r>
            <a:r>
              <a:rPr lang="en-US" sz="3200" dirty="0" smtClean="0"/>
              <a:t> inheritance)</a:t>
            </a:r>
            <a:endParaRPr 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938260" cy="12954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1. Encapsulation (</a:t>
            </a:r>
            <a:r>
              <a:rPr lang="en-US" b="1" u="sng" dirty="0" err="1" smtClean="0"/>
              <a:t>Pengkapsulan</a:t>
            </a:r>
            <a:r>
              <a:rPr lang="en-US" b="1" u="sng" dirty="0" smtClean="0"/>
              <a:t>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50440"/>
            <a:ext cx="9448800" cy="4836160"/>
          </a:xfrm>
        </p:spPr>
        <p:txBody>
          <a:bodyPr>
            <a:normAutofit/>
          </a:bodyPr>
          <a:lstStyle/>
          <a:p>
            <a:pPr algn="just"/>
            <a:r>
              <a:rPr lang="en-US" sz="4000" dirty="0" err="1" smtClean="0"/>
              <a:t>Pengemasan</a:t>
            </a:r>
            <a:r>
              <a:rPr lang="en-US" sz="4000" dirty="0" smtClean="0"/>
              <a:t> data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fungsi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wadah</a:t>
            </a:r>
            <a:r>
              <a:rPr lang="en-US" sz="4000" dirty="0" smtClean="0"/>
              <a:t> </a:t>
            </a:r>
            <a:r>
              <a:rPr lang="en-US" sz="4000" dirty="0" err="1" smtClean="0"/>
              <a:t>bernama</a:t>
            </a:r>
            <a:r>
              <a:rPr lang="en-US" sz="4000" dirty="0" smtClean="0"/>
              <a:t> </a:t>
            </a:r>
            <a:r>
              <a:rPr lang="en-US" sz="4000" dirty="0" err="1" smtClean="0"/>
              <a:t>objek</a:t>
            </a:r>
            <a:r>
              <a:rPr lang="en-US" sz="4000" dirty="0" smtClean="0"/>
              <a:t> </a:t>
            </a:r>
            <a:r>
              <a:rPr lang="en-US" sz="4000" dirty="0" err="1" smtClean="0"/>
              <a:t>dikenal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sebutan</a:t>
            </a:r>
            <a:r>
              <a:rPr lang="en-US" sz="4000" dirty="0" smtClean="0"/>
              <a:t> </a:t>
            </a:r>
            <a:r>
              <a:rPr lang="en-US" sz="4000" i="1" dirty="0" smtClean="0"/>
              <a:t>Encapsulation </a:t>
            </a:r>
            <a:r>
              <a:rPr lang="en-US" sz="4000" dirty="0" smtClean="0"/>
              <a:t>(</a:t>
            </a:r>
            <a:r>
              <a:rPr lang="en-US" sz="4000" dirty="0" err="1" smtClean="0"/>
              <a:t>pengkapsulan</a:t>
            </a:r>
            <a:r>
              <a:rPr lang="en-US" sz="4000" dirty="0" smtClean="0"/>
              <a:t>). </a:t>
            </a:r>
          </a:p>
          <a:p>
            <a:pPr algn="just"/>
            <a:r>
              <a:rPr lang="en-US" sz="4000" dirty="0" smtClean="0"/>
              <a:t>Data </a:t>
            </a:r>
            <a:r>
              <a:rPr lang="en-US" sz="4000" dirty="0" err="1" smtClean="0"/>
              <a:t>tidak</a:t>
            </a:r>
            <a:r>
              <a:rPr lang="en-US" sz="4000" dirty="0" smtClean="0"/>
              <a:t> </a:t>
            </a:r>
            <a:r>
              <a:rPr lang="en-US" sz="4000" dirty="0" err="1" smtClean="0"/>
              <a:t>lagi</a:t>
            </a:r>
            <a:r>
              <a:rPr lang="en-US" sz="4000" dirty="0" smtClean="0"/>
              <a:t> </a:t>
            </a:r>
            <a:r>
              <a:rPr lang="en-US" sz="4000" dirty="0" err="1" smtClean="0"/>
              <a:t>diperlakukan</a:t>
            </a:r>
            <a:r>
              <a:rPr lang="en-US" sz="4000" dirty="0" smtClean="0"/>
              <a:t> </a:t>
            </a:r>
            <a:r>
              <a:rPr lang="en-US" sz="4000" dirty="0" err="1" smtClean="0"/>
              <a:t>sebagai</a:t>
            </a:r>
            <a:r>
              <a:rPr lang="en-US" sz="4000" dirty="0" smtClean="0"/>
              <a:t> </a:t>
            </a:r>
            <a:r>
              <a:rPr lang="en-US" sz="4000" dirty="0" err="1" smtClean="0"/>
              <a:t>komponen</a:t>
            </a:r>
            <a:r>
              <a:rPr lang="en-US" sz="4000" dirty="0" smtClean="0"/>
              <a:t> </a:t>
            </a:r>
            <a:r>
              <a:rPr lang="en-US" sz="4000" dirty="0" err="1" smtClean="0"/>
              <a:t>kedua</a:t>
            </a:r>
            <a:r>
              <a:rPr lang="en-US" sz="4000" dirty="0" smtClean="0"/>
              <a:t> </a:t>
            </a:r>
            <a:r>
              <a:rPr lang="en-US" sz="4000" dirty="0" err="1" smtClean="0"/>
              <a:t>setelah</a:t>
            </a:r>
            <a:r>
              <a:rPr lang="en-US" sz="4000" dirty="0" smtClean="0"/>
              <a:t> </a:t>
            </a:r>
            <a:r>
              <a:rPr lang="en-US" sz="4000" dirty="0" err="1" smtClean="0"/>
              <a:t>fungsi</a:t>
            </a:r>
            <a:r>
              <a:rPr lang="en-US" sz="4000" dirty="0" smtClean="0"/>
              <a:t>, </a:t>
            </a:r>
            <a:r>
              <a:rPr lang="en-US" sz="4000" dirty="0" err="1" smtClean="0"/>
              <a:t>melainkan</a:t>
            </a:r>
            <a:r>
              <a:rPr lang="en-US" sz="4000" dirty="0" smtClean="0"/>
              <a:t> </a:t>
            </a:r>
            <a:r>
              <a:rPr lang="en-US" sz="4000" dirty="0" err="1" smtClean="0"/>
              <a:t>mempunyai</a:t>
            </a:r>
            <a:r>
              <a:rPr lang="en-US" sz="4000" dirty="0" smtClean="0"/>
              <a:t> </a:t>
            </a:r>
            <a:r>
              <a:rPr lang="en-US" sz="4000" dirty="0" err="1" smtClean="0"/>
              <a:t>kedudukan</a:t>
            </a:r>
            <a:r>
              <a:rPr lang="en-US" sz="4000" dirty="0" smtClean="0"/>
              <a:t> yang </a:t>
            </a:r>
            <a:r>
              <a:rPr lang="en-US" sz="4000" dirty="0" err="1" smtClean="0"/>
              <a:t>sama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fungsi</a:t>
            </a:r>
            <a:endParaRPr lang="en-US" sz="4000" dirty="0" smtClean="0"/>
          </a:p>
          <a:p>
            <a:pPr algn="just"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938260" cy="1073257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2. Inheritance (</a:t>
            </a:r>
            <a:r>
              <a:rPr lang="en-US" b="1" u="sng" dirty="0" err="1" smtClean="0"/>
              <a:t>Pewarisan</a:t>
            </a:r>
            <a:r>
              <a:rPr lang="en-US" b="1" u="sng" dirty="0" smtClean="0"/>
              <a:t>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34160"/>
            <a:ext cx="9829800" cy="5095240"/>
          </a:xfrm>
        </p:spPr>
        <p:txBody>
          <a:bodyPr>
            <a:noAutofit/>
          </a:bodyPr>
          <a:lstStyle/>
          <a:p>
            <a:pPr algn="just"/>
            <a:r>
              <a:rPr lang="en-US" sz="3400" i="1" dirty="0" smtClean="0"/>
              <a:t>Inheritance </a:t>
            </a:r>
            <a:r>
              <a:rPr lang="en-US" sz="3400" dirty="0" smtClean="0"/>
              <a:t>(</a:t>
            </a:r>
            <a:r>
              <a:rPr lang="en-US" sz="3400" dirty="0" err="1" smtClean="0"/>
              <a:t>pewarisan</a:t>
            </a:r>
            <a:r>
              <a:rPr lang="en-US" sz="3400" dirty="0" smtClean="0"/>
              <a:t>) </a:t>
            </a:r>
            <a:r>
              <a:rPr lang="en-US" sz="3400" dirty="0" err="1" smtClean="0"/>
              <a:t>merupakan</a:t>
            </a:r>
            <a:r>
              <a:rPr lang="en-US" sz="3400" dirty="0" smtClean="0"/>
              <a:t> </a:t>
            </a:r>
            <a:r>
              <a:rPr lang="en-US" sz="3400" dirty="0" err="1" smtClean="0"/>
              <a:t>sifat</a:t>
            </a:r>
            <a:r>
              <a:rPr lang="en-US" sz="3400" dirty="0" smtClean="0"/>
              <a:t> </a:t>
            </a:r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bahasa</a:t>
            </a:r>
            <a:r>
              <a:rPr lang="en-US" sz="3400" dirty="0" smtClean="0"/>
              <a:t> </a:t>
            </a:r>
            <a:r>
              <a:rPr lang="en-US" sz="3400" dirty="0" err="1" smtClean="0"/>
              <a:t>berorientasi</a:t>
            </a:r>
            <a:r>
              <a:rPr lang="en-US" sz="3400" dirty="0" smtClean="0"/>
              <a:t> </a:t>
            </a:r>
            <a:r>
              <a:rPr lang="en-US" sz="3400" dirty="0" err="1" smtClean="0"/>
              <a:t>objek</a:t>
            </a:r>
            <a:r>
              <a:rPr lang="en-US" sz="3400" dirty="0" smtClean="0"/>
              <a:t> yang </a:t>
            </a:r>
            <a:r>
              <a:rPr lang="en-US" sz="3400" dirty="0" err="1" smtClean="0"/>
              <a:t>memungkinkan</a:t>
            </a:r>
            <a:r>
              <a:rPr lang="en-US" sz="3400" dirty="0" smtClean="0"/>
              <a:t> </a:t>
            </a:r>
            <a:r>
              <a:rPr lang="en-US" sz="3400" dirty="0" err="1" smtClean="0"/>
              <a:t>sifat-sifat</a:t>
            </a:r>
            <a:r>
              <a:rPr lang="en-US" sz="3400" dirty="0" smtClean="0"/>
              <a:t> </a:t>
            </a:r>
            <a:r>
              <a:rPr lang="en-US" sz="3400" dirty="0" err="1" smtClean="0"/>
              <a:t>dari</a:t>
            </a:r>
            <a:r>
              <a:rPr lang="en-US" sz="3400" dirty="0" smtClean="0"/>
              <a:t> </a:t>
            </a:r>
            <a:r>
              <a:rPr lang="en-US" sz="3400" dirty="0" err="1" smtClean="0"/>
              <a:t>suatu</a:t>
            </a:r>
            <a:r>
              <a:rPr lang="en-US" sz="3400" dirty="0" smtClean="0"/>
              <a:t> </a:t>
            </a:r>
            <a:r>
              <a:rPr lang="en-US" sz="3400" dirty="0" err="1" smtClean="0"/>
              <a:t>kelas</a:t>
            </a:r>
            <a:r>
              <a:rPr lang="en-US" sz="3400" dirty="0" smtClean="0"/>
              <a:t> </a:t>
            </a:r>
            <a:r>
              <a:rPr lang="en-US" sz="3400" dirty="0" err="1" smtClean="0"/>
              <a:t>diturunkan</a:t>
            </a:r>
            <a:r>
              <a:rPr lang="en-US" sz="3400" dirty="0" smtClean="0"/>
              <a:t> </a:t>
            </a:r>
            <a:r>
              <a:rPr lang="en-US" sz="3400" dirty="0" err="1" smtClean="0"/>
              <a:t>ke</a:t>
            </a:r>
            <a:r>
              <a:rPr lang="en-US" sz="3400" dirty="0" smtClean="0"/>
              <a:t> </a:t>
            </a:r>
            <a:r>
              <a:rPr lang="en-US" sz="3400" dirty="0" err="1" smtClean="0"/>
              <a:t>kelas</a:t>
            </a:r>
            <a:r>
              <a:rPr lang="en-US" sz="3400" dirty="0" smtClean="0"/>
              <a:t> lain. </a:t>
            </a:r>
            <a:r>
              <a:rPr lang="en-US" sz="3400" dirty="0" err="1" smtClean="0"/>
              <a:t>Analogi</a:t>
            </a:r>
            <a:r>
              <a:rPr lang="en-US" sz="3400" dirty="0" smtClean="0"/>
              <a:t> </a:t>
            </a:r>
            <a:r>
              <a:rPr lang="en-US" sz="3400" dirty="0" err="1" smtClean="0"/>
              <a:t>dengan</a:t>
            </a:r>
            <a:r>
              <a:rPr lang="en-US" sz="3400" dirty="0" smtClean="0"/>
              <a:t> </a:t>
            </a:r>
            <a:r>
              <a:rPr lang="en-US" sz="3400" dirty="0" err="1" smtClean="0"/>
              <a:t>dunia</a:t>
            </a:r>
            <a:r>
              <a:rPr lang="en-US" sz="3400" dirty="0" smtClean="0"/>
              <a:t> </a:t>
            </a:r>
            <a:r>
              <a:rPr lang="en-US" sz="3400" dirty="0" err="1" smtClean="0"/>
              <a:t>nyata</a:t>
            </a:r>
            <a:endParaRPr lang="en-US" sz="3400" dirty="0" smtClean="0"/>
          </a:p>
          <a:p>
            <a:pPr algn="just"/>
            <a:r>
              <a:rPr lang="en-US" sz="3400" dirty="0" err="1" smtClean="0"/>
              <a:t>Misalnya</a:t>
            </a:r>
            <a:r>
              <a:rPr lang="en-US" sz="3400" dirty="0" smtClean="0"/>
              <a:t> </a:t>
            </a:r>
            <a:r>
              <a:rPr lang="en-US" sz="3400" dirty="0" err="1" smtClean="0"/>
              <a:t>pada</a:t>
            </a:r>
            <a:r>
              <a:rPr lang="en-US" sz="3400" dirty="0" smtClean="0"/>
              <a:t> </a:t>
            </a:r>
            <a:r>
              <a:rPr lang="en-US" sz="3400" dirty="0" err="1" smtClean="0"/>
              <a:t>Anjing</a:t>
            </a:r>
            <a:r>
              <a:rPr lang="en-US" sz="3400" dirty="0" smtClean="0"/>
              <a:t>. </a:t>
            </a:r>
            <a:r>
              <a:rPr lang="en-US" sz="3400" dirty="0" err="1" smtClean="0"/>
              <a:t>Anjing</a:t>
            </a:r>
            <a:r>
              <a:rPr lang="en-US" sz="3400" dirty="0" smtClean="0"/>
              <a:t> </a:t>
            </a:r>
            <a:r>
              <a:rPr lang="en-US" sz="3400" dirty="0" err="1" smtClean="0"/>
              <a:t>sebagai</a:t>
            </a:r>
            <a:r>
              <a:rPr lang="en-US" sz="3400" dirty="0" smtClean="0"/>
              <a:t> </a:t>
            </a:r>
            <a:r>
              <a:rPr lang="en-US" sz="3400" dirty="0" err="1" smtClean="0"/>
              <a:t>kelas</a:t>
            </a:r>
            <a:r>
              <a:rPr lang="en-US" sz="3400" dirty="0" smtClean="0"/>
              <a:t> </a:t>
            </a:r>
            <a:r>
              <a:rPr lang="en-US" sz="3400" dirty="0" err="1" smtClean="0"/>
              <a:t>mempunyai</a:t>
            </a:r>
            <a:r>
              <a:rPr lang="en-US" sz="3400" dirty="0" smtClean="0"/>
              <a:t> </a:t>
            </a:r>
            <a:r>
              <a:rPr lang="en-US" sz="3400" dirty="0" err="1" smtClean="0"/>
              <a:t>sifat</a:t>
            </a:r>
            <a:r>
              <a:rPr lang="en-US" sz="3400" dirty="0" smtClean="0"/>
              <a:t> </a:t>
            </a:r>
            <a:r>
              <a:rPr lang="en-US" sz="3400" dirty="0" err="1" smtClean="0"/>
              <a:t>antara</a:t>
            </a:r>
            <a:r>
              <a:rPr lang="en-US" sz="3400" dirty="0" smtClean="0"/>
              <a:t> lain: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3400" dirty="0" err="1" smtClean="0"/>
              <a:t>Dapat</a:t>
            </a:r>
            <a:r>
              <a:rPr lang="en-US" sz="3400" dirty="0" smtClean="0"/>
              <a:t> </a:t>
            </a:r>
            <a:r>
              <a:rPr lang="en-US" sz="3400" dirty="0" err="1" smtClean="0"/>
              <a:t>menggongong</a:t>
            </a:r>
            <a:endParaRPr lang="en-US" sz="3400" dirty="0" smtClean="0"/>
          </a:p>
          <a:p>
            <a:pPr lvl="1" algn="just">
              <a:buFont typeface="Wingdings" pitchFamily="2" charset="2"/>
              <a:buChar char="Ø"/>
            </a:pPr>
            <a:r>
              <a:rPr lang="en-US" sz="3400" dirty="0" err="1" smtClean="0"/>
              <a:t>Berkaki</a:t>
            </a:r>
            <a:r>
              <a:rPr lang="en-US" sz="3400" dirty="0" smtClean="0"/>
              <a:t> </a:t>
            </a:r>
            <a:r>
              <a:rPr lang="en-US" sz="3400" dirty="0" err="1" smtClean="0"/>
              <a:t>empat</a:t>
            </a:r>
            <a:endParaRPr lang="en-US" sz="3400" dirty="0" smtClean="0"/>
          </a:p>
          <a:p>
            <a:pPr algn="just"/>
            <a:r>
              <a:rPr lang="en-US" sz="3400" dirty="0" err="1" smtClean="0"/>
              <a:t>Apabila</a:t>
            </a:r>
            <a:r>
              <a:rPr lang="en-US" sz="3400" dirty="0" smtClean="0"/>
              <a:t> </a:t>
            </a:r>
            <a:r>
              <a:rPr lang="en-US" sz="3400" i="1" dirty="0" smtClean="0"/>
              <a:t>Pinky</a:t>
            </a:r>
            <a:r>
              <a:rPr lang="en-US" sz="3400" dirty="0" smtClean="0"/>
              <a:t> </a:t>
            </a:r>
            <a:r>
              <a:rPr lang="en-US" sz="3400" dirty="0" err="1" smtClean="0"/>
              <a:t>adalah</a:t>
            </a:r>
            <a:r>
              <a:rPr lang="en-US" sz="3400" dirty="0" smtClean="0"/>
              <a:t> </a:t>
            </a:r>
            <a:r>
              <a:rPr lang="en-US" sz="3400" dirty="0" err="1" smtClean="0"/>
              <a:t>anjing</a:t>
            </a:r>
            <a:r>
              <a:rPr lang="en-US" sz="3400" dirty="0" smtClean="0"/>
              <a:t>, </a:t>
            </a:r>
            <a:r>
              <a:rPr lang="en-US" sz="3400" dirty="0" err="1" smtClean="0"/>
              <a:t>maka</a:t>
            </a:r>
            <a:r>
              <a:rPr lang="en-US" sz="3400" dirty="0" smtClean="0"/>
              <a:t> </a:t>
            </a:r>
            <a:r>
              <a:rPr lang="en-US" sz="3400" i="1" dirty="0" smtClean="0"/>
              <a:t>Pinky </a:t>
            </a:r>
            <a:r>
              <a:rPr lang="en-US" sz="3400" dirty="0" err="1" smtClean="0"/>
              <a:t>juga</a:t>
            </a:r>
            <a:r>
              <a:rPr lang="en-US" sz="3400" dirty="0" smtClean="0"/>
              <a:t> </a:t>
            </a:r>
            <a:r>
              <a:rPr lang="en-US" sz="3400" dirty="0" err="1" smtClean="0"/>
              <a:t>memiliki</a:t>
            </a:r>
            <a:r>
              <a:rPr lang="en-US" sz="3400" dirty="0" smtClean="0"/>
              <a:t> </a:t>
            </a:r>
            <a:r>
              <a:rPr lang="en-US" sz="3400" dirty="0" err="1" smtClean="0"/>
              <a:t>sifat-sifat</a:t>
            </a:r>
            <a:r>
              <a:rPr lang="en-US" sz="3400" dirty="0" smtClean="0"/>
              <a:t> </a:t>
            </a:r>
            <a:r>
              <a:rPr lang="en-US" sz="3400" dirty="0" err="1" smtClean="0"/>
              <a:t>umum</a:t>
            </a:r>
            <a:r>
              <a:rPr lang="en-US" sz="3400" dirty="0" smtClean="0"/>
              <a:t> </a:t>
            </a:r>
            <a:r>
              <a:rPr lang="en-US" sz="3400" dirty="0" err="1" smtClean="0"/>
              <a:t>dari</a:t>
            </a:r>
            <a:r>
              <a:rPr lang="en-US" sz="3400" dirty="0" smtClean="0"/>
              <a:t> </a:t>
            </a:r>
            <a:r>
              <a:rPr lang="en-US" sz="3400" dirty="0" err="1" smtClean="0"/>
              <a:t>anjing</a:t>
            </a:r>
            <a:r>
              <a:rPr lang="en-US" sz="3400" dirty="0" smtClean="0"/>
              <a:t>. </a:t>
            </a:r>
            <a:r>
              <a:rPr lang="en-US" sz="3400" dirty="0" err="1" smtClean="0"/>
              <a:t>Tetapi</a:t>
            </a:r>
            <a:r>
              <a:rPr lang="en-US" sz="3400" dirty="0" smtClean="0"/>
              <a:t> </a:t>
            </a:r>
            <a:r>
              <a:rPr lang="en-US" sz="3400" dirty="0" err="1" smtClean="0"/>
              <a:t>tentu</a:t>
            </a:r>
            <a:r>
              <a:rPr lang="en-US" sz="3400" dirty="0" smtClean="0"/>
              <a:t> </a:t>
            </a:r>
            <a:r>
              <a:rPr lang="en-US" sz="3400" dirty="0" err="1" smtClean="0"/>
              <a:t>saja</a:t>
            </a:r>
            <a:r>
              <a:rPr lang="en-US" sz="3400" dirty="0" smtClean="0"/>
              <a:t>, Pinky </a:t>
            </a:r>
            <a:r>
              <a:rPr lang="en-US" sz="3400" dirty="0" err="1" smtClean="0"/>
              <a:t>juga</a:t>
            </a:r>
            <a:r>
              <a:rPr lang="en-US" sz="3400" dirty="0" smtClean="0"/>
              <a:t> </a:t>
            </a:r>
            <a:r>
              <a:rPr lang="en-US" sz="3400" dirty="0" err="1" smtClean="0"/>
              <a:t>bisa</a:t>
            </a:r>
            <a:r>
              <a:rPr lang="en-US" sz="3400" dirty="0" smtClean="0"/>
              <a:t> </a:t>
            </a:r>
            <a:r>
              <a:rPr lang="en-US" sz="3400" dirty="0" err="1" smtClean="0"/>
              <a:t>mempunyai</a:t>
            </a:r>
            <a:r>
              <a:rPr lang="en-US" sz="3400" dirty="0" smtClean="0"/>
              <a:t> </a:t>
            </a:r>
            <a:r>
              <a:rPr lang="en-US" sz="3400" dirty="0" err="1" smtClean="0"/>
              <a:t>sifat</a:t>
            </a:r>
            <a:r>
              <a:rPr lang="en-US" sz="3400" dirty="0" smtClean="0"/>
              <a:t> yang lain, </a:t>
            </a:r>
            <a:r>
              <a:rPr lang="en-US" sz="3400" dirty="0" err="1" smtClean="0"/>
              <a:t>misalnya</a:t>
            </a:r>
            <a:r>
              <a:rPr lang="en-US" sz="3400" dirty="0" smtClean="0"/>
              <a:t> </a:t>
            </a:r>
            <a:r>
              <a:rPr lang="en-US" sz="3400" dirty="0" err="1" smtClean="0"/>
              <a:t>pendiam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galak</a:t>
            </a:r>
            <a:r>
              <a:rPr lang="en-US" sz="3400" dirty="0" smtClean="0"/>
              <a:t>.</a:t>
            </a:r>
          </a:p>
          <a:p>
            <a:pPr algn="just"/>
            <a:endParaRPr lang="en-US" sz="3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" y="304800"/>
            <a:ext cx="8938260" cy="997057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3. Polymorphism (</a:t>
            </a:r>
            <a:r>
              <a:rPr lang="en-US" b="1" u="sng" dirty="0" err="1" smtClean="0"/>
              <a:t>Polymorfisme</a:t>
            </a:r>
            <a:r>
              <a:rPr lang="en-US" b="1" u="sng" dirty="0" smtClean="0"/>
              <a:t>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45920"/>
            <a:ext cx="9829800" cy="5440680"/>
          </a:xfrm>
        </p:spPr>
        <p:txBody>
          <a:bodyPr>
            <a:noAutofit/>
          </a:bodyPr>
          <a:lstStyle/>
          <a:p>
            <a:r>
              <a:rPr lang="en-US" sz="4000" i="1" dirty="0" smtClean="0"/>
              <a:t>Polymorphism </a:t>
            </a:r>
            <a:r>
              <a:rPr lang="en-US" sz="4000" dirty="0" err="1" smtClean="0"/>
              <a:t>merupakan</a:t>
            </a:r>
            <a:r>
              <a:rPr lang="en-US" sz="4000" dirty="0" smtClean="0"/>
              <a:t> </a:t>
            </a:r>
            <a:r>
              <a:rPr lang="en-US" sz="4000" dirty="0" err="1" smtClean="0"/>
              <a:t>suatu</a:t>
            </a:r>
            <a:r>
              <a:rPr lang="en-US" sz="4000" dirty="0" smtClean="0"/>
              <a:t> </a:t>
            </a:r>
            <a:r>
              <a:rPr lang="en-US" sz="4000" dirty="0" err="1" smtClean="0"/>
              <a:t>konsep</a:t>
            </a:r>
            <a:r>
              <a:rPr lang="en-US" sz="4000" dirty="0" smtClean="0"/>
              <a:t> yang </a:t>
            </a:r>
            <a:r>
              <a:rPr lang="en-US" sz="4000" dirty="0" err="1" smtClean="0"/>
              <a:t>menyatakan</a:t>
            </a:r>
            <a:r>
              <a:rPr lang="en-US" sz="4000" dirty="0" smtClean="0"/>
              <a:t> </a:t>
            </a:r>
            <a:r>
              <a:rPr lang="en-US" sz="4000" dirty="0" err="1" smtClean="0"/>
              <a:t>sesuatu</a:t>
            </a:r>
            <a:r>
              <a:rPr lang="en-US" sz="4000" dirty="0" smtClean="0"/>
              <a:t> yang </a:t>
            </a:r>
            <a:r>
              <a:rPr lang="en-US" sz="4000" dirty="0" err="1" smtClean="0"/>
              <a:t>sama</a:t>
            </a:r>
            <a:r>
              <a:rPr lang="en-US" sz="4000" dirty="0" smtClean="0"/>
              <a:t> </a:t>
            </a:r>
            <a:r>
              <a:rPr lang="en-US" sz="4000" dirty="0" err="1" smtClean="0"/>
              <a:t>dapat</a:t>
            </a:r>
            <a:r>
              <a:rPr lang="en-US" sz="4000" dirty="0" smtClean="0"/>
              <a:t> </a:t>
            </a:r>
            <a:r>
              <a:rPr lang="en-US" sz="4000" dirty="0" err="1" smtClean="0"/>
              <a:t>memiliki</a:t>
            </a:r>
            <a:r>
              <a:rPr lang="en-US" sz="4000" dirty="0" smtClean="0"/>
              <a:t> </a:t>
            </a:r>
            <a:r>
              <a:rPr lang="en-US" sz="4000" dirty="0" err="1" smtClean="0"/>
              <a:t>berbagai</a:t>
            </a:r>
            <a:r>
              <a:rPr lang="en-US" sz="4000" dirty="0" smtClean="0"/>
              <a:t> </a:t>
            </a:r>
            <a:r>
              <a:rPr lang="en-US" sz="4000" dirty="0" err="1" smtClean="0"/>
              <a:t>bentuk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perilaku</a:t>
            </a:r>
            <a:r>
              <a:rPr lang="en-US" sz="4000" dirty="0" smtClean="0"/>
              <a:t> yang </a:t>
            </a:r>
            <a:r>
              <a:rPr lang="en-US" sz="4000" dirty="0" err="1" smtClean="0"/>
              <a:t>berbeda</a:t>
            </a:r>
            <a:r>
              <a:rPr lang="en-US" sz="4000" dirty="0" smtClean="0"/>
              <a:t>. </a:t>
            </a:r>
            <a:r>
              <a:rPr lang="en-US" sz="4000" dirty="0" err="1" smtClean="0"/>
              <a:t>Istilah</a:t>
            </a:r>
            <a:r>
              <a:rPr lang="en-US" sz="4000" dirty="0" smtClean="0"/>
              <a:t> </a:t>
            </a:r>
            <a:r>
              <a:rPr lang="en-US" sz="4000" dirty="0" err="1" smtClean="0"/>
              <a:t>ini</a:t>
            </a:r>
            <a:r>
              <a:rPr lang="en-US" sz="4000" dirty="0" smtClean="0"/>
              <a:t> </a:t>
            </a:r>
            <a:r>
              <a:rPr lang="en-US" sz="4000" dirty="0" err="1" smtClean="0"/>
              <a:t>sendiri</a:t>
            </a:r>
            <a:r>
              <a:rPr lang="en-US" sz="4000" dirty="0" smtClean="0"/>
              <a:t> </a:t>
            </a:r>
            <a:r>
              <a:rPr lang="en-US" sz="4000" dirty="0" err="1" smtClean="0"/>
              <a:t>berasal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sz="4000" dirty="0" err="1" smtClean="0"/>
              <a:t>bahasa</a:t>
            </a:r>
            <a:r>
              <a:rPr lang="en-US" sz="4000" dirty="0" smtClean="0"/>
              <a:t> </a:t>
            </a:r>
            <a:r>
              <a:rPr lang="en-US" sz="4000" dirty="0" err="1" smtClean="0"/>
              <a:t>Yunani</a:t>
            </a:r>
            <a:r>
              <a:rPr lang="en-US" sz="4000" dirty="0" smtClean="0"/>
              <a:t>, yang </a:t>
            </a:r>
            <a:r>
              <a:rPr lang="en-US" sz="4000" dirty="0" err="1" smtClean="0"/>
              <a:t>berarti</a:t>
            </a:r>
            <a:r>
              <a:rPr lang="en-US" sz="4000" dirty="0" smtClean="0"/>
              <a:t> “</a:t>
            </a:r>
            <a:r>
              <a:rPr lang="en-US" sz="4000" dirty="0" err="1" smtClean="0"/>
              <a:t>mempunyai</a:t>
            </a:r>
            <a:r>
              <a:rPr lang="en-US" sz="4000" dirty="0" smtClean="0"/>
              <a:t> </a:t>
            </a:r>
            <a:r>
              <a:rPr lang="en-US" sz="4000" dirty="0" err="1" smtClean="0"/>
              <a:t>banyak</a:t>
            </a:r>
            <a:r>
              <a:rPr lang="en-US" sz="4000" dirty="0" smtClean="0"/>
              <a:t> </a:t>
            </a:r>
            <a:r>
              <a:rPr lang="en-US" sz="4000" dirty="0" err="1" smtClean="0"/>
              <a:t>bentuk</a:t>
            </a:r>
            <a:r>
              <a:rPr lang="en-US" sz="4000" dirty="0" smtClean="0"/>
              <a:t>”</a:t>
            </a:r>
          </a:p>
          <a:p>
            <a:r>
              <a:rPr lang="en-US" sz="4000" dirty="0" err="1" smtClean="0"/>
              <a:t>Salah</a:t>
            </a:r>
            <a:r>
              <a:rPr lang="en-US" sz="4000" dirty="0" smtClean="0"/>
              <a:t> </a:t>
            </a:r>
            <a:r>
              <a:rPr lang="en-US" sz="4000" dirty="0" err="1" smtClean="0"/>
              <a:t>satu</a:t>
            </a:r>
            <a:r>
              <a:rPr lang="en-US" sz="4000" dirty="0" smtClean="0"/>
              <a:t> </a:t>
            </a:r>
            <a:r>
              <a:rPr lang="en-US" sz="4000" dirty="0" err="1" smtClean="0"/>
              <a:t>jenis</a:t>
            </a:r>
            <a:r>
              <a:rPr lang="en-US" sz="4000" dirty="0" smtClean="0"/>
              <a:t> </a:t>
            </a:r>
            <a:r>
              <a:rPr lang="en-US" sz="4000" i="1" dirty="0" smtClean="0"/>
              <a:t>polymorphism</a:t>
            </a:r>
            <a:r>
              <a:rPr lang="en-US" sz="4000" dirty="0" smtClean="0"/>
              <a:t> </a:t>
            </a:r>
            <a:r>
              <a:rPr lang="en-US" sz="4000" dirty="0" err="1" smtClean="0"/>
              <a:t>pada</a:t>
            </a:r>
            <a:r>
              <a:rPr lang="en-US" sz="4000" dirty="0" smtClean="0"/>
              <a:t> C++ </a:t>
            </a:r>
            <a:r>
              <a:rPr lang="en-US" sz="4000" dirty="0" err="1" smtClean="0"/>
              <a:t>dapat</a:t>
            </a:r>
            <a:r>
              <a:rPr lang="en-US" sz="4000" dirty="0" smtClean="0"/>
              <a:t> </a:t>
            </a:r>
            <a:r>
              <a:rPr lang="en-US" sz="4000" dirty="0" err="1" smtClean="0"/>
              <a:t>dikenakan</a:t>
            </a:r>
            <a:r>
              <a:rPr lang="en-US" sz="4000" dirty="0" smtClean="0"/>
              <a:t> </a:t>
            </a:r>
            <a:r>
              <a:rPr lang="en-US" sz="4000" dirty="0" err="1" smtClean="0"/>
              <a:t>pada</a:t>
            </a:r>
            <a:r>
              <a:rPr lang="en-US" sz="4000" dirty="0" smtClean="0"/>
              <a:t> </a:t>
            </a:r>
            <a:r>
              <a:rPr lang="en-US" sz="4000" dirty="0" err="1" smtClean="0"/>
              <a:t>fungsi</a:t>
            </a:r>
            <a:r>
              <a:rPr lang="en-US" sz="4000" dirty="0" smtClean="0"/>
              <a:t> </a:t>
            </a:r>
            <a:r>
              <a:rPr lang="en-US" sz="4000" dirty="0" err="1" smtClean="0"/>
              <a:t>atau</a:t>
            </a:r>
            <a:r>
              <a:rPr lang="en-US" sz="4000" dirty="0" smtClean="0"/>
              <a:t> operator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dikenal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istilah</a:t>
            </a:r>
            <a:r>
              <a:rPr lang="en-US" sz="4000" dirty="0" smtClean="0"/>
              <a:t> </a:t>
            </a:r>
            <a:r>
              <a:rPr lang="en-US" sz="4000" i="1" dirty="0" smtClean="0"/>
              <a:t>overloading</a:t>
            </a:r>
            <a:r>
              <a:rPr lang="en-US" sz="4000" dirty="0" smtClean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8938260" cy="12954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1343"/>
            <a:ext cx="9448800" cy="233172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contoh</a:t>
            </a:r>
            <a:r>
              <a:rPr lang="en-US" sz="3600" dirty="0" smtClean="0"/>
              <a:t>, </a:t>
            </a:r>
            <a:r>
              <a:rPr lang="en-US" sz="3600" dirty="0" err="1" smtClean="0"/>
              <a:t>Anda</a:t>
            </a:r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  </a:t>
            </a:r>
            <a:r>
              <a:rPr lang="en-US" sz="3600" dirty="0" err="1" smtClean="0"/>
              <a:t>membuat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bernama</a:t>
            </a:r>
            <a:r>
              <a:rPr lang="en-US" sz="3600" dirty="0" smtClean="0"/>
              <a:t> </a:t>
            </a:r>
            <a:r>
              <a:rPr lang="en-US" sz="3600" i="1" dirty="0" err="1" smtClean="0"/>
              <a:t>gambar</a:t>
            </a:r>
            <a:r>
              <a:rPr lang="en-US" sz="3600" i="1" dirty="0" smtClean="0"/>
              <a:t>. </a:t>
            </a:r>
            <a:r>
              <a:rPr lang="en-US" sz="3600" dirty="0" err="1" smtClean="0"/>
              <a:t>Kalau</a:t>
            </a:r>
            <a:r>
              <a:rPr lang="en-US" sz="3600" dirty="0" smtClean="0"/>
              <a:t> </a:t>
            </a:r>
            <a:r>
              <a:rPr lang="en-US" sz="3600" dirty="0" err="1" smtClean="0"/>
              <a:t>Anda</a:t>
            </a:r>
            <a:r>
              <a:rPr lang="en-US" sz="3600" dirty="0" smtClean="0"/>
              <a:t> </a:t>
            </a:r>
            <a:r>
              <a:rPr lang="en-US" sz="3600" dirty="0" err="1" smtClean="0"/>
              <a:t>hanya</a:t>
            </a:r>
            <a:r>
              <a:rPr lang="en-US" sz="3600" dirty="0" smtClean="0"/>
              <a:t> </a:t>
            </a:r>
            <a:r>
              <a:rPr lang="en-US" sz="3600" dirty="0" err="1" smtClean="0"/>
              <a:t>menyertakan</a:t>
            </a:r>
            <a:r>
              <a:rPr lang="en-US" sz="3600" dirty="0" smtClean="0"/>
              <a:t> </a:t>
            </a:r>
            <a:r>
              <a:rPr lang="en-US" sz="3600" dirty="0" err="1" smtClean="0"/>
              <a:t>posisi</a:t>
            </a:r>
            <a:r>
              <a:rPr lang="en-US" sz="3600" dirty="0" smtClean="0"/>
              <a:t> x </a:t>
            </a:r>
            <a:r>
              <a:rPr lang="en-US" sz="3600" dirty="0" err="1" smtClean="0"/>
              <a:t>dan</a:t>
            </a:r>
            <a:r>
              <a:rPr lang="en-US" sz="3600" dirty="0" smtClean="0"/>
              <a:t> y </a:t>
            </a:r>
            <a:r>
              <a:rPr lang="en-US" sz="3600" dirty="0" err="1" smtClean="0"/>
              <a:t>saja</a:t>
            </a:r>
            <a:r>
              <a:rPr lang="en-US" sz="3600" dirty="0" smtClean="0"/>
              <a:t> </a:t>
            </a:r>
            <a:r>
              <a:rPr lang="en-US" sz="3600" dirty="0" err="1" smtClean="0"/>
              <a:t>maka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digambar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titik</a:t>
            </a:r>
            <a:r>
              <a:rPr lang="en-US" sz="3600" dirty="0" smtClean="0"/>
              <a:t>. </a:t>
            </a:r>
            <a:r>
              <a:rPr lang="en-US" sz="3600" dirty="0" err="1" smtClean="0"/>
              <a:t>Kalau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disertakan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dua</a:t>
            </a:r>
            <a:r>
              <a:rPr lang="en-US" sz="3600" dirty="0" smtClean="0"/>
              <a:t> </a:t>
            </a:r>
            <a:r>
              <a:rPr lang="en-US" sz="3600" dirty="0" err="1" smtClean="0"/>
              <a:t>pasang</a:t>
            </a:r>
            <a:r>
              <a:rPr lang="en-US" sz="3600" dirty="0" smtClean="0"/>
              <a:t> x </a:t>
            </a:r>
            <a:r>
              <a:rPr lang="en-US" sz="3600" dirty="0" err="1" smtClean="0"/>
              <a:t>dan</a:t>
            </a:r>
            <a:r>
              <a:rPr lang="en-US" sz="3600" dirty="0" smtClean="0"/>
              <a:t> y </a:t>
            </a:r>
            <a:r>
              <a:rPr lang="en-US" sz="3600" dirty="0" err="1" smtClean="0"/>
              <a:t>makan</a:t>
            </a:r>
            <a:r>
              <a:rPr lang="en-US" sz="3600" dirty="0" smtClean="0"/>
              <a:t> </a:t>
            </a:r>
            <a:r>
              <a:rPr lang="en-US" sz="3600" dirty="0" err="1" smtClean="0"/>
              <a:t>hasilnya</a:t>
            </a:r>
            <a:r>
              <a:rPr lang="en-US" sz="3600" dirty="0" smtClean="0"/>
              <a:t> </a:t>
            </a:r>
            <a:r>
              <a:rPr lang="en-US" sz="3600" dirty="0" err="1" smtClean="0"/>
              <a:t>berupa</a:t>
            </a:r>
            <a:r>
              <a:rPr lang="en-US" sz="3600" dirty="0" smtClean="0"/>
              <a:t> </a:t>
            </a:r>
            <a:r>
              <a:rPr lang="en-US" sz="3600" dirty="0" err="1" smtClean="0"/>
              <a:t>garis</a:t>
            </a:r>
            <a:r>
              <a:rPr lang="en-US" sz="3600" dirty="0" smtClean="0"/>
              <a:t>. </a:t>
            </a:r>
            <a:r>
              <a:rPr lang="en-US" sz="3600" dirty="0" err="1" smtClean="0"/>
              <a:t>Adapun</a:t>
            </a:r>
            <a:r>
              <a:rPr lang="en-US" sz="3600" dirty="0" smtClean="0"/>
              <a:t> </a:t>
            </a:r>
            <a:r>
              <a:rPr lang="en-US" sz="3600" dirty="0" err="1" smtClean="0"/>
              <a:t>kalau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disertakan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posisi</a:t>
            </a:r>
            <a:r>
              <a:rPr lang="en-US" sz="3600" dirty="0" smtClean="0"/>
              <a:t> x </a:t>
            </a:r>
            <a:r>
              <a:rPr lang="en-US" sz="3600" dirty="0" err="1" smtClean="0"/>
              <a:t>dan</a:t>
            </a:r>
            <a:r>
              <a:rPr lang="en-US" sz="3600" dirty="0" smtClean="0"/>
              <a:t> y </a:t>
            </a:r>
            <a:r>
              <a:rPr lang="en-US" sz="3600" dirty="0" err="1" smtClean="0"/>
              <a:t>serta</a:t>
            </a:r>
            <a:r>
              <a:rPr lang="en-US" sz="3600" dirty="0" smtClean="0"/>
              <a:t> </a:t>
            </a:r>
            <a:r>
              <a:rPr lang="en-US" sz="3600" dirty="0" err="1" smtClean="0"/>
              <a:t>jari-jari</a:t>
            </a:r>
            <a:r>
              <a:rPr lang="en-US" sz="3600" dirty="0" smtClean="0"/>
              <a:t>, yang </a:t>
            </a:r>
            <a:r>
              <a:rPr lang="en-US" sz="3600" dirty="0" err="1" smtClean="0"/>
              <a:t>digambar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lingkaran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err="1" smtClean="0"/>
              <a:t>gambar</a:t>
            </a:r>
            <a:r>
              <a:rPr lang="en-US" sz="3600" dirty="0" smtClean="0"/>
              <a:t>(</a:t>
            </a:r>
            <a:r>
              <a:rPr lang="en-US" sz="3600" dirty="0" err="1" smtClean="0"/>
              <a:t>x,y</a:t>
            </a:r>
            <a:r>
              <a:rPr lang="en-US" sz="3600" dirty="0" smtClean="0"/>
              <a:t>);				</a:t>
            </a:r>
            <a:r>
              <a:rPr lang="en-US" sz="3600" dirty="0" err="1" smtClean="0"/>
              <a:t>menggambar</a:t>
            </a:r>
            <a:r>
              <a:rPr lang="en-US" sz="3600" dirty="0" smtClean="0"/>
              <a:t> </a:t>
            </a:r>
            <a:r>
              <a:rPr lang="en-US" sz="3600" dirty="0" err="1" smtClean="0"/>
              <a:t>titik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err="1" smtClean="0"/>
              <a:t>gambar</a:t>
            </a:r>
            <a:r>
              <a:rPr lang="en-US" sz="3600" dirty="0" smtClean="0"/>
              <a:t>(x1, y1, x2, y2);		</a:t>
            </a:r>
            <a:r>
              <a:rPr lang="en-US" sz="3600" dirty="0" err="1" smtClean="0"/>
              <a:t>menggambar</a:t>
            </a:r>
            <a:r>
              <a:rPr lang="en-US" sz="3600" dirty="0" smtClean="0"/>
              <a:t> </a:t>
            </a:r>
            <a:r>
              <a:rPr lang="en-US" sz="3600" dirty="0" err="1" smtClean="0"/>
              <a:t>garis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err="1" smtClean="0"/>
              <a:t>gambar</a:t>
            </a:r>
            <a:r>
              <a:rPr lang="en-US" sz="3600" dirty="0" smtClean="0"/>
              <a:t>(x, y, 5);			</a:t>
            </a:r>
            <a:r>
              <a:rPr lang="en-US" sz="3600" dirty="0" err="1" smtClean="0"/>
              <a:t>menggambar</a:t>
            </a:r>
            <a:r>
              <a:rPr lang="en-US" sz="3600" dirty="0" smtClean="0"/>
              <a:t> </a:t>
            </a:r>
            <a:r>
              <a:rPr lang="en-US" sz="3600" dirty="0" err="1" smtClean="0"/>
              <a:t>lingkaran</a:t>
            </a:r>
            <a:endParaRPr lang="en-US" sz="36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733800" y="5713200"/>
            <a:ext cx="1935480" cy="10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029200" y="6399000"/>
            <a:ext cx="525780" cy="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733800" y="7008600"/>
            <a:ext cx="1676400" cy="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9608820" cy="1073257"/>
          </a:xfrm>
        </p:spPr>
        <p:txBody>
          <a:bodyPr>
            <a:normAutofit/>
          </a:bodyPr>
          <a:lstStyle/>
          <a:p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Pemograman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40840"/>
            <a:ext cx="10134600" cy="6131560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Proses</a:t>
            </a:r>
            <a:r>
              <a:rPr lang="en-US" sz="3000" dirty="0" smtClean="0"/>
              <a:t> </a:t>
            </a:r>
            <a:r>
              <a:rPr lang="en-US" sz="3000" dirty="0" err="1" smtClean="0"/>
              <a:t>menulis</a:t>
            </a:r>
            <a:r>
              <a:rPr lang="en-US" sz="3000" dirty="0" smtClean="0"/>
              <a:t> program </a:t>
            </a:r>
            <a:r>
              <a:rPr lang="en-US" sz="3000" dirty="0" err="1" smtClean="0"/>
              <a:t>di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komputer</a:t>
            </a:r>
            <a:r>
              <a:rPr lang="en-US" sz="3000" dirty="0" smtClean="0"/>
              <a:t>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sekedar</a:t>
            </a:r>
            <a:r>
              <a:rPr lang="en-US" sz="3000" dirty="0" smtClean="0"/>
              <a:t> </a:t>
            </a:r>
            <a:r>
              <a:rPr lang="en-US" sz="3000" dirty="0" err="1" smtClean="0"/>
              <a:t>hanya</a:t>
            </a:r>
            <a:r>
              <a:rPr lang="en-US" sz="3000" dirty="0" smtClean="0"/>
              <a:t> </a:t>
            </a:r>
            <a:r>
              <a:rPr lang="en-US" sz="3000" dirty="0" err="1" smtClean="0"/>
              <a:t>menulis</a:t>
            </a:r>
            <a:r>
              <a:rPr lang="en-US" sz="3000" dirty="0" smtClean="0"/>
              <a:t> </a:t>
            </a:r>
            <a:r>
              <a:rPr lang="en-US" sz="3000" dirty="0" err="1" smtClean="0"/>
              <a:t>suatu</a:t>
            </a:r>
            <a:r>
              <a:rPr lang="en-US" sz="3000" dirty="0" smtClean="0"/>
              <a:t> </a:t>
            </a:r>
            <a:r>
              <a:rPr lang="en-US" sz="3000" dirty="0" err="1" smtClean="0"/>
              <a:t>urutan</a:t>
            </a:r>
            <a:r>
              <a:rPr lang="en-US" sz="3000" dirty="0" smtClean="0"/>
              <a:t> </a:t>
            </a:r>
            <a:r>
              <a:rPr lang="en-US" sz="3000" dirty="0" err="1" smtClean="0"/>
              <a:t>instruksi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dikerjakan</a:t>
            </a:r>
            <a:r>
              <a:rPr lang="en-US" sz="3000" dirty="0" smtClean="0"/>
              <a:t> </a:t>
            </a:r>
            <a:r>
              <a:rPr lang="en-US" sz="3000" dirty="0" err="1" smtClean="0"/>
              <a:t>oleh</a:t>
            </a:r>
            <a:r>
              <a:rPr lang="en-US" sz="3000" dirty="0" smtClean="0"/>
              <a:t> </a:t>
            </a:r>
            <a:r>
              <a:rPr lang="en-US" sz="3000" dirty="0" err="1" smtClean="0"/>
              <a:t>komputer</a:t>
            </a:r>
            <a:r>
              <a:rPr lang="en-US" sz="3000" dirty="0" smtClean="0"/>
              <a:t> </a:t>
            </a:r>
            <a:r>
              <a:rPr lang="en-US" sz="3000" dirty="0" err="1" smtClean="0"/>
              <a:t>melainkan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memecahkan</a:t>
            </a:r>
            <a:r>
              <a:rPr lang="en-US" sz="3000" dirty="0" smtClean="0"/>
              <a:t> </a:t>
            </a:r>
            <a:r>
              <a:rPr lang="en-US" sz="3000" dirty="0" err="1" smtClean="0"/>
              <a:t>suatu</a:t>
            </a:r>
            <a:r>
              <a:rPr lang="en-US" sz="3000" dirty="0" smtClean="0"/>
              <a:t> </a:t>
            </a:r>
            <a:r>
              <a:rPr lang="en-US" sz="3000" dirty="0" err="1" smtClean="0"/>
              <a:t>permasalahan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mencari</a:t>
            </a:r>
            <a:r>
              <a:rPr lang="en-US" sz="3000" dirty="0" smtClean="0"/>
              <a:t> </a:t>
            </a:r>
            <a:r>
              <a:rPr lang="en-US" sz="3000" dirty="0" err="1" smtClean="0"/>
              <a:t>alternatif</a:t>
            </a:r>
            <a:r>
              <a:rPr lang="en-US" sz="3000" dirty="0" smtClean="0"/>
              <a:t> </a:t>
            </a:r>
            <a:r>
              <a:rPr lang="en-US" sz="3000" dirty="0" err="1" smtClean="0"/>
              <a:t>solusi</a:t>
            </a:r>
            <a:r>
              <a:rPr lang="en-US" sz="3000" dirty="0" smtClean="0"/>
              <a:t> yang </a:t>
            </a:r>
            <a:r>
              <a:rPr lang="en-US" sz="3000" dirty="0" err="1" smtClean="0"/>
              <a:t>terbaik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dipilih</a:t>
            </a:r>
            <a:endParaRPr lang="en-US" sz="3000" dirty="0" smtClean="0"/>
          </a:p>
          <a:p>
            <a:r>
              <a:rPr lang="en-US" sz="3000" dirty="0" err="1" smtClean="0"/>
              <a:t>Ada</a:t>
            </a:r>
            <a:r>
              <a:rPr lang="en-US" sz="3000" dirty="0" smtClean="0"/>
              <a:t> 4 </a:t>
            </a:r>
            <a:r>
              <a:rPr lang="en-US" sz="3000" dirty="0" err="1" smtClean="0"/>
              <a:t>hal</a:t>
            </a:r>
            <a:r>
              <a:rPr lang="en-US" sz="3000" dirty="0" smtClean="0"/>
              <a:t> yang </a:t>
            </a:r>
            <a:r>
              <a:rPr lang="en-US" sz="3000" dirty="0" err="1" smtClean="0"/>
              <a:t>harus</a:t>
            </a:r>
            <a:r>
              <a:rPr lang="en-US" sz="3000" dirty="0" smtClean="0"/>
              <a:t> </a:t>
            </a:r>
            <a:r>
              <a:rPr lang="en-US" sz="3000" dirty="0" err="1" smtClean="0"/>
              <a:t>diperhatikan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proses</a:t>
            </a:r>
            <a:r>
              <a:rPr lang="en-US" sz="3000" dirty="0" smtClean="0"/>
              <a:t> </a:t>
            </a:r>
            <a:r>
              <a:rPr lang="en-US" sz="3000" dirty="0" err="1" smtClean="0"/>
              <a:t>pemecahan</a:t>
            </a:r>
            <a:r>
              <a:rPr lang="en-US" sz="3000" dirty="0" smtClean="0"/>
              <a:t> </a:t>
            </a:r>
            <a:r>
              <a:rPr lang="en-US" sz="3000" dirty="0" err="1" smtClean="0"/>
              <a:t>masalah</a:t>
            </a:r>
            <a:r>
              <a:rPr lang="en-US" sz="3000" dirty="0" smtClean="0"/>
              <a:t> </a:t>
            </a:r>
            <a:r>
              <a:rPr lang="en-US" sz="3000" dirty="0" err="1" smtClean="0"/>
              <a:t>sebelum</a:t>
            </a:r>
            <a:r>
              <a:rPr lang="en-US" sz="3000" dirty="0" smtClean="0"/>
              <a:t> </a:t>
            </a:r>
            <a:r>
              <a:rPr lang="en-US" sz="3000" dirty="0" err="1" smtClean="0"/>
              <a:t>diimplementasikan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sebuah</a:t>
            </a:r>
            <a:r>
              <a:rPr lang="en-US" sz="3000" dirty="0" smtClean="0"/>
              <a:t> program, </a:t>
            </a:r>
            <a:r>
              <a:rPr lang="en-US" sz="3000" dirty="0" err="1" smtClean="0"/>
              <a:t>yaitu</a:t>
            </a:r>
            <a:r>
              <a:rPr lang="en-US" sz="3000" dirty="0" smtClean="0"/>
              <a:t>:</a:t>
            </a:r>
          </a:p>
          <a:p>
            <a:pPr marL="819113" lvl="1" indent="-514350">
              <a:buFont typeface="+mj-lt"/>
              <a:buAutoNum type="arabicPeriod"/>
            </a:pPr>
            <a:r>
              <a:rPr lang="en-US" sz="3000" dirty="0" err="1" smtClean="0"/>
              <a:t>Menganalisa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memahami</a:t>
            </a:r>
            <a:r>
              <a:rPr lang="en-US" sz="3000" dirty="0" smtClean="0"/>
              <a:t> </a:t>
            </a:r>
            <a:r>
              <a:rPr lang="en-US" sz="3000" dirty="0" err="1" smtClean="0"/>
              <a:t>suatu</a:t>
            </a:r>
            <a:r>
              <a:rPr lang="en-US" sz="3000" dirty="0" smtClean="0"/>
              <a:t> </a:t>
            </a:r>
            <a:r>
              <a:rPr lang="en-US" sz="3000" dirty="0" err="1" smtClean="0"/>
              <a:t>permasalahan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dibuat</a:t>
            </a:r>
            <a:r>
              <a:rPr lang="en-US" sz="3000" dirty="0" smtClean="0"/>
              <a:t> </a:t>
            </a:r>
            <a:r>
              <a:rPr lang="en-US" sz="3000" dirty="0" err="1" smtClean="0"/>
              <a:t>suatu</a:t>
            </a:r>
            <a:r>
              <a:rPr lang="en-US" sz="3000" dirty="0" smtClean="0"/>
              <a:t> </a:t>
            </a:r>
            <a:r>
              <a:rPr lang="en-US" sz="3000" dirty="0" err="1" smtClean="0"/>
              <a:t>algoritma</a:t>
            </a:r>
            <a:r>
              <a:rPr lang="en-US" sz="3000" dirty="0" smtClean="0"/>
              <a:t>, </a:t>
            </a:r>
            <a:r>
              <a:rPr lang="en-US" sz="3000" dirty="0" err="1" smtClean="0"/>
              <a:t>dimana</a:t>
            </a:r>
            <a:r>
              <a:rPr lang="en-US" sz="3000" dirty="0" smtClean="0"/>
              <a:t> </a:t>
            </a:r>
            <a:r>
              <a:rPr lang="en-US" sz="3000" dirty="0" err="1" smtClean="0"/>
              <a:t>algoritma</a:t>
            </a:r>
            <a:r>
              <a:rPr lang="en-US" sz="3000" dirty="0" smtClean="0"/>
              <a:t> </a:t>
            </a:r>
            <a:r>
              <a:rPr lang="en-US" sz="3000" dirty="0" err="1" smtClean="0"/>
              <a:t>merupakan</a:t>
            </a:r>
            <a:r>
              <a:rPr lang="en-US" sz="3000" dirty="0" smtClean="0"/>
              <a:t> </a:t>
            </a:r>
            <a:r>
              <a:rPr lang="en-US" sz="3000" dirty="0" err="1" smtClean="0"/>
              <a:t>pola</a:t>
            </a:r>
            <a:r>
              <a:rPr lang="en-US" sz="3000" dirty="0" smtClean="0"/>
              <a:t> </a:t>
            </a:r>
            <a:r>
              <a:rPr lang="en-US" sz="3000" dirty="0" err="1" smtClean="0"/>
              <a:t>pikir</a:t>
            </a:r>
            <a:r>
              <a:rPr lang="en-US" sz="3000" dirty="0" smtClean="0"/>
              <a:t> </a:t>
            </a:r>
            <a:r>
              <a:rPr lang="en-US" sz="3000" dirty="0" err="1" smtClean="0"/>
              <a:t>terstruktur</a:t>
            </a:r>
            <a:r>
              <a:rPr lang="en-US" sz="3000" dirty="0" smtClean="0"/>
              <a:t> yang </a:t>
            </a:r>
            <a:r>
              <a:rPr lang="en-US" sz="3000" dirty="0" err="1" smtClean="0"/>
              <a:t>berisi</a:t>
            </a:r>
            <a:r>
              <a:rPr lang="en-US" sz="3000" dirty="0" smtClean="0"/>
              <a:t> </a:t>
            </a:r>
            <a:r>
              <a:rPr lang="en-US" sz="3000" dirty="0" err="1" smtClean="0"/>
              <a:t>tahap-tahap</a:t>
            </a:r>
            <a:r>
              <a:rPr lang="en-US" sz="3000" dirty="0" smtClean="0"/>
              <a:t> </a:t>
            </a:r>
            <a:r>
              <a:rPr lang="en-US" sz="3000" dirty="0" err="1" smtClean="0"/>
              <a:t>penyelesaian</a:t>
            </a:r>
            <a:r>
              <a:rPr lang="en-US" sz="3000" dirty="0" smtClean="0"/>
              <a:t> </a:t>
            </a:r>
            <a:r>
              <a:rPr lang="en-US" sz="3000" dirty="0" err="1" smtClean="0"/>
              <a:t>suatu</a:t>
            </a:r>
            <a:r>
              <a:rPr lang="en-US" sz="3000" dirty="0" smtClean="0"/>
              <a:t> </a:t>
            </a:r>
            <a:r>
              <a:rPr lang="en-US" sz="3000" dirty="0" err="1" smtClean="0"/>
              <a:t>permasalahan</a:t>
            </a:r>
            <a:r>
              <a:rPr lang="en-US" sz="3000" dirty="0" smtClean="0"/>
              <a:t>.</a:t>
            </a:r>
          </a:p>
          <a:p>
            <a:pPr marL="819113" lvl="1" indent="-514350">
              <a:buFont typeface="+mj-lt"/>
              <a:buAutoNum type="arabicPeriod"/>
            </a:pPr>
            <a:r>
              <a:rPr lang="en-US" sz="3000" dirty="0" err="1" smtClean="0"/>
              <a:t>Membuat</a:t>
            </a:r>
            <a:r>
              <a:rPr lang="en-US" sz="3000" dirty="0" smtClean="0"/>
              <a:t> </a:t>
            </a:r>
            <a:r>
              <a:rPr lang="en-US" sz="3000" dirty="0" err="1" smtClean="0"/>
              <a:t>suatu</a:t>
            </a:r>
            <a:r>
              <a:rPr lang="en-US" sz="3000" dirty="0" smtClean="0"/>
              <a:t> </a:t>
            </a:r>
            <a:r>
              <a:rPr lang="en-US" sz="3000" dirty="0" err="1" smtClean="0"/>
              <a:t>kode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algoritma</a:t>
            </a:r>
            <a:r>
              <a:rPr lang="en-US" sz="3000" dirty="0" smtClean="0"/>
              <a:t> yang </a:t>
            </a:r>
            <a:r>
              <a:rPr lang="en-US" sz="3000" dirty="0" err="1" smtClean="0"/>
              <a:t>telah</a:t>
            </a:r>
            <a:r>
              <a:rPr lang="en-US" sz="3000" dirty="0" smtClean="0"/>
              <a:t> </a:t>
            </a:r>
            <a:r>
              <a:rPr lang="en-US" sz="3000" dirty="0" err="1" smtClean="0"/>
              <a:t>dibuat</a:t>
            </a:r>
            <a:r>
              <a:rPr lang="en-US" sz="3000" dirty="0" smtClean="0"/>
              <a:t> </a:t>
            </a:r>
            <a:r>
              <a:rPr lang="en-US" sz="3000" dirty="0" err="1" smtClean="0"/>
              <a:t>ke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pernyataan-pernyataan</a:t>
            </a:r>
            <a:r>
              <a:rPr lang="en-US" sz="3000" dirty="0" smtClean="0"/>
              <a:t> yang </a:t>
            </a:r>
            <a:r>
              <a:rPr lang="en-US" sz="3000" dirty="0" err="1" smtClean="0"/>
              <a:t>sesuai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bahasa</a:t>
            </a:r>
            <a:r>
              <a:rPr lang="en-US" sz="3000" dirty="0" smtClean="0"/>
              <a:t> </a:t>
            </a:r>
            <a:r>
              <a:rPr lang="en-US" sz="3000" dirty="0" err="1" smtClean="0"/>
              <a:t>pemograman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dipakai</a:t>
            </a:r>
            <a:r>
              <a:rPr lang="en-US" sz="3000" dirty="0" smtClean="0"/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938260" cy="76845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Pendahuluan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9685020" cy="5181600"/>
          </a:xfrm>
        </p:spPr>
        <p:txBody>
          <a:bodyPr>
            <a:noAutofit/>
          </a:bodyPr>
          <a:lstStyle/>
          <a:p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miliki</a:t>
            </a:r>
            <a:r>
              <a:rPr lang="en-US" dirty="0" smtClean="0"/>
              <a:t>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,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smtClean="0"/>
              <a:t>y</a:t>
            </a:r>
            <a:r>
              <a:rPr lang="en-US" dirty="0" smtClean="0"/>
              <a:t>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menjembatani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 smtClean="0"/>
              <a:t>perintah-perintah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pemograman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program, 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, </a:t>
            </a:r>
            <a:r>
              <a:rPr lang="en-US" dirty="0" err="1" smtClean="0"/>
              <a:t>ekspresi</a:t>
            </a:r>
            <a:r>
              <a:rPr lang="en-US" dirty="0" smtClean="0"/>
              <a:t>, </a:t>
            </a:r>
            <a:r>
              <a:rPr lang="en-US" dirty="0" err="1" smtClean="0"/>
              <a:t>pernyataan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 yang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dirangkai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</a:t>
            </a:r>
            <a:endParaRPr lang="en-SG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000" dirty="0" smtClean="0"/>
              <a:t>Testing </a:t>
            </a:r>
            <a:r>
              <a:rPr lang="en-US" sz="3000" dirty="0" err="1" smtClean="0"/>
              <a:t>dan</a:t>
            </a:r>
            <a:r>
              <a:rPr lang="en-US" sz="3000" dirty="0" smtClean="0"/>
              <a:t> debugging</a:t>
            </a:r>
          </a:p>
          <a:p>
            <a:pPr marL="514350" indent="-514350">
              <a:buNone/>
            </a:pPr>
            <a:r>
              <a:rPr lang="en-US" sz="3000" dirty="0" smtClean="0"/>
              <a:t>	</a:t>
            </a:r>
            <a:r>
              <a:rPr lang="en-US" sz="3000" dirty="0" smtClean="0"/>
              <a:t>Testing </a:t>
            </a:r>
            <a:r>
              <a:rPr lang="en-US" sz="3000" dirty="0" err="1" smtClean="0"/>
              <a:t>merupakan</a:t>
            </a:r>
            <a:r>
              <a:rPr lang="en-US" sz="3000" dirty="0" smtClean="0"/>
              <a:t> </a:t>
            </a:r>
            <a:r>
              <a:rPr lang="en-US" sz="3000" dirty="0" err="1" smtClean="0"/>
              <a:t>proses</a:t>
            </a:r>
            <a:r>
              <a:rPr lang="en-US" sz="3000" dirty="0" smtClean="0"/>
              <a:t> </a:t>
            </a:r>
            <a:r>
              <a:rPr lang="en-US" sz="3000" dirty="0" err="1" smtClean="0"/>
              <a:t>menjalankan</a:t>
            </a:r>
            <a:r>
              <a:rPr lang="en-US" sz="3000" dirty="0" smtClean="0"/>
              <a:t> program </a:t>
            </a:r>
            <a:r>
              <a:rPr lang="en-US" sz="3000" dirty="0" err="1" smtClean="0"/>
              <a:t>secara</a:t>
            </a:r>
            <a:r>
              <a:rPr lang="en-US" sz="3000" dirty="0" smtClean="0"/>
              <a:t> </a:t>
            </a:r>
            <a:r>
              <a:rPr lang="en-US" sz="3000" dirty="0" err="1" smtClean="0"/>
              <a:t>rutin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menemukan</a:t>
            </a:r>
            <a:r>
              <a:rPr lang="en-US" sz="3000" dirty="0" smtClean="0"/>
              <a:t> </a:t>
            </a:r>
            <a:r>
              <a:rPr lang="en-US" sz="3000" dirty="0" err="1" smtClean="0"/>
              <a:t>kesalahan-kesalahan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penulisan</a:t>
            </a:r>
            <a:r>
              <a:rPr lang="en-US" sz="3000" dirty="0" smtClean="0"/>
              <a:t> </a:t>
            </a:r>
            <a:r>
              <a:rPr lang="en-US" sz="3000" dirty="0" err="1" smtClean="0"/>
              <a:t>suatu</a:t>
            </a:r>
            <a:r>
              <a:rPr lang="en-US" sz="3000" dirty="0" smtClean="0"/>
              <a:t> </a:t>
            </a:r>
            <a:r>
              <a:rPr lang="en-US" sz="3000" dirty="0" err="1" smtClean="0"/>
              <a:t>pernyataan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program. </a:t>
            </a:r>
            <a:r>
              <a:rPr lang="en-US" sz="3000" dirty="0" err="1" smtClean="0"/>
              <a:t>Sedangkan</a:t>
            </a:r>
            <a:r>
              <a:rPr lang="en-US" sz="3000" dirty="0" smtClean="0"/>
              <a:t> debugging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proses</a:t>
            </a:r>
            <a:r>
              <a:rPr lang="en-US" sz="3000" dirty="0" smtClean="0"/>
              <a:t> </a:t>
            </a:r>
            <a:r>
              <a:rPr lang="en-US" sz="3000" dirty="0" err="1" smtClean="0"/>
              <a:t>menemukan</a:t>
            </a:r>
            <a:r>
              <a:rPr lang="en-US" sz="3000" dirty="0" smtClean="0"/>
              <a:t> </a:t>
            </a:r>
            <a:r>
              <a:rPr lang="en-US" sz="3000" dirty="0" err="1" smtClean="0"/>
              <a:t>kesalahan-kesalahan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program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kesalahan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ditemukan</a:t>
            </a:r>
            <a:r>
              <a:rPr lang="en-US" sz="3000" dirty="0" smtClean="0"/>
              <a:t> </a:t>
            </a:r>
            <a:r>
              <a:rPr lang="en-US" sz="3000" dirty="0" err="1" smtClean="0"/>
              <a:t>diperbaiki</a:t>
            </a:r>
            <a:r>
              <a:rPr lang="en-US" sz="3000" dirty="0" smtClean="0"/>
              <a:t> </a:t>
            </a:r>
            <a:r>
              <a:rPr lang="en-US" sz="3000" dirty="0" err="1" smtClean="0"/>
              <a:t>sampai</a:t>
            </a:r>
            <a:r>
              <a:rPr lang="en-US" sz="3000" dirty="0" smtClean="0"/>
              <a:t>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muncul</a:t>
            </a:r>
            <a:r>
              <a:rPr lang="en-US" sz="3000" dirty="0" smtClean="0"/>
              <a:t> </a:t>
            </a:r>
            <a:r>
              <a:rPr lang="en-US" sz="3000" dirty="0" err="1" smtClean="0"/>
              <a:t>kesalahan</a:t>
            </a:r>
            <a:r>
              <a:rPr lang="en-US" sz="3000" dirty="0" smtClean="0"/>
              <a:t> </a:t>
            </a:r>
            <a:r>
              <a:rPr lang="en-US" sz="3000" dirty="0" err="1" smtClean="0"/>
              <a:t>lagi</a:t>
            </a:r>
            <a:r>
              <a:rPr lang="en-US" sz="3000" dirty="0" smtClean="0"/>
              <a:t>.</a:t>
            </a:r>
            <a:endParaRPr lang="en-SG" sz="3000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sz="3000" dirty="0" err="1" smtClean="0"/>
              <a:t>Melakukan</a:t>
            </a:r>
            <a:r>
              <a:rPr lang="en-US" sz="3000" dirty="0" smtClean="0"/>
              <a:t> </a:t>
            </a:r>
            <a:r>
              <a:rPr lang="en-US" sz="3000" dirty="0" err="1" smtClean="0"/>
              <a:t>dokumentasi</a:t>
            </a:r>
            <a:r>
              <a:rPr lang="en-US" sz="3000" dirty="0" smtClean="0"/>
              <a:t> </a:t>
            </a:r>
            <a:r>
              <a:rPr lang="en-US" sz="3000" dirty="0" err="1" smtClean="0"/>
              <a:t>terhadap</a:t>
            </a:r>
            <a:r>
              <a:rPr lang="en-US" sz="3000" dirty="0" smtClean="0"/>
              <a:t> </a:t>
            </a:r>
            <a:r>
              <a:rPr lang="en-US" sz="3000" dirty="0" err="1" smtClean="0"/>
              <a:t>setiap</a:t>
            </a:r>
            <a:r>
              <a:rPr lang="en-US" sz="3000" dirty="0" smtClean="0"/>
              <a:t> </a:t>
            </a:r>
            <a:r>
              <a:rPr lang="en-US" sz="3000" dirty="0" err="1" smtClean="0"/>
              <a:t>langkah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dilakukan</a:t>
            </a:r>
            <a:r>
              <a:rPr lang="en-US" sz="3000" dirty="0" smtClean="0"/>
              <a:t>. </a:t>
            </a:r>
            <a:r>
              <a:rPr lang="en-US" sz="3000" dirty="0" err="1" smtClean="0"/>
              <a:t>Dokumentasi</a:t>
            </a:r>
            <a:r>
              <a:rPr lang="en-US" sz="3000" dirty="0" smtClean="0"/>
              <a:t> </a:t>
            </a:r>
            <a:r>
              <a:rPr lang="en-US" sz="3000" dirty="0" err="1" smtClean="0"/>
              <a:t>ini</a:t>
            </a:r>
            <a:r>
              <a:rPr lang="en-US" sz="3000" dirty="0" smtClean="0"/>
              <a:t> </a:t>
            </a:r>
            <a:r>
              <a:rPr lang="en-US" sz="3000" dirty="0" err="1" smtClean="0"/>
              <a:t>sangat</a:t>
            </a:r>
            <a:r>
              <a:rPr lang="en-US" sz="3000" dirty="0" smtClean="0"/>
              <a:t> </a:t>
            </a:r>
            <a:r>
              <a:rPr lang="en-US" sz="3000" dirty="0" err="1" smtClean="0"/>
              <a:t>penting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mengembangkan</a:t>
            </a:r>
            <a:r>
              <a:rPr lang="en-US" sz="3000" dirty="0" smtClean="0"/>
              <a:t> program </a:t>
            </a:r>
            <a:r>
              <a:rPr lang="en-US" sz="3000" dirty="0" err="1" smtClean="0"/>
              <a:t>selanjutnya</a:t>
            </a:r>
            <a:r>
              <a:rPr lang="en-US" sz="3000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1257"/>
            <a:ext cx="9608820" cy="1361440"/>
          </a:xfrm>
        </p:spPr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40840"/>
            <a:ext cx="9608820" cy="544576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bahasa</a:t>
            </a:r>
            <a:r>
              <a:rPr lang="en-US" sz="3600" dirty="0" smtClean="0"/>
              <a:t> </a:t>
            </a:r>
            <a:r>
              <a:rPr lang="en-US" sz="3600" dirty="0" err="1" smtClean="0"/>
              <a:t>pemograman</a:t>
            </a:r>
            <a:r>
              <a:rPr lang="en-US" sz="3600" dirty="0" smtClean="0"/>
              <a:t> </a:t>
            </a:r>
            <a:r>
              <a:rPr lang="en-US" sz="3600" dirty="0" err="1" smtClean="0"/>
              <a:t>komputer</a:t>
            </a:r>
            <a:r>
              <a:rPr lang="en-US" sz="3600" dirty="0" smtClean="0"/>
              <a:t> </a:t>
            </a:r>
            <a:r>
              <a:rPr lang="en-US" sz="3600" dirty="0" err="1" smtClean="0"/>
              <a:t>terdapat</a:t>
            </a:r>
            <a:r>
              <a:rPr lang="en-US" sz="3600" dirty="0" smtClean="0"/>
              <a:t>  </a:t>
            </a:r>
            <a:r>
              <a:rPr lang="en-US" sz="3600" dirty="0" err="1" smtClean="0"/>
              <a:t>beberapa</a:t>
            </a:r>
            <a:r>
              <a:rPr lang="en-US" sz="3600" dirty="0" smtClean="0"/>
              <a:t> </a:t>
            </a:r>
            <a:r>
              <a:rPr lang="en-US" sz="3600" dirty="0" err="1" smtClean="0"/>
              <a:t>faktor</a:t>
            </a:r>
            <a:r>
              <a:rPr lang="en-US" sz="3600" dirty="0" smtClean="0"/>
              <a:t> yang </a:t>
            </a:r>
            <a:r>
              <a:rPr lang="en-US" sz="3600" dirty="0" err="1" smtClean="0"/>
              <a:t>harus</a:t>
            </a:r>
            <a:r>
              <a:rPr lang="en-US" sz="3600" dirty="0" smtClean="0"/>
              <a:t> </a:t>
            </a:r>
            <a:r>
              <a:rPr lang="en-US" sz="3600" dirty="0" err="1" smtClean="0"/>
              <a:t>diperhatikan</a:t>
            </a:r>
            <a:r>
              <a:rPr lang="en-US" sz="3600" dirty="0" smtClean="0"/>
              <a:t> </a:t>
            </a:r>
            <a:r>
              <a:rPr lang="en-US" sz="3600" dirty="0" err="1" smtClean="0"/>
              <a:t>yaitu</a:t>
            </a:r>
            <a:r>
              <a:rPr lang="en-US" sz="3600" dirty="0" smtClean="0"/>
              <a:t> </a:t>
            </a:r>
            <a:r>
              <a:rPr lang="en-US" sz="3600" b="1" dirty="0" err="1" smtClean="0"/>
              <a:t>sintaksis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semantik</a:t>
            </a:r>
            <a:r>
              <a:rPr lang="en-US" sz="3600" b="1" dirty="0" smtClean="0"/>
              <a:t>, </a:t>
            </a:r>
            <a:r>
              <a:rPr lang="en-US" sz="3600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kebenaran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logika</a:t>
            </a:r>
            <a:r>
              <a:rPr lang="en-US" sz="3600" dirty="0" smtClean="0"/>
              <a:t>.</a:t>
            </a:r>
          </a:p>
          <a:p>
            <a:r>
              <a:rPr lang="en-US" sz="3600" b="1" i="1" u="sng" dirty="0" err="1" smtClean="0">
                <a:solidFill>
                  <a:srgbClr val="FF0000"/>
                </a:solidFill>
              </a:rPr>
              <a:t>Sintaksis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tata</a:t>
            </a:r>
            <a:r>
              <a:rPr lang="en-US" sz="3600" dirty="0" smtClean="0"/>
              <a:t> </a:t>
            </a:r>
            <a:r>
              <a:rPr lang="en-US" sz="3600" dirty="0" err="1" smtClean="0"/>
              <a:t>bahasa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program.</a:t>
            </a:r>
          </a:p>
          <a:p>
            <a:r>
              <a:rPr lang="en-US" sz="3600" b="1" i="1" u="sng" dirty="0" err="1" smtClean="0">
                <a:solidFill>
                  <a:srgbClr val="FF0000"/>
                </a:solidFill>
              </a:rPr>
              <a:t>Semantik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maksud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dikandung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setiap</a:t>
            </a:r>
            <a:r>
              <a:rPr lang="en-US" sz="3600" dirty="0" smtClean="0"/>
              <a:t> </a:t>
            </a:r>
            <a:r>
              <a:rPr lang="en-US" sz="3600" dirty="0" err="1" smtClean="0"/>
              <a:t>pernyataan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ada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program. </a:t>
            </a:r>
          </a:p>
          <a:p>
            <a:r>
              <a:rPr lang="en-US" sz="3600" b="1" i="1" u="sng" dirty="0" err="1" smtClean="0">
                <a:solidFill>
                  <a:srgbClr val="FF0000"/>
                </a:solidFill>
              </a:rPr>
              <a:t>Kebenaran</a:t>
            </a:r>
            <a:r>
              <a:rPr lang="en-US" sz="3600" b="1" i="1" u="sng" dirty="0" smtClean="0">
                <a:solidFill>
                  <a:srgbClr val="FF0000"/>
                </a:solidFill>
              </a:rPr>
              <a:t> </a:t>
            </a:r>
            <a:r>
              <a:rPr lang="en-US" sz="3600" b="1" i="1" u="sng" dirty="0" err="1" smtClean="0">
                <a:solidFill>
                  <a:srgbClr val="FF0000"/>
                </a:solidFill>
              </a:rPr>
              <a:t>logika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/>
              <a:t>berhubungan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benar</a:t>
            </a:r>
            <a:r>
              <a:rPr lang="en-US" sz="3600" dirty="0" smtClean="0"/>
              <a:t> </a:t>
            </a:r>
            <a:r>
              <a:rPr lang="en-US" sz="3600" dirty="0" err="1" smtClean="0"/>
              <a:t>tidaknya</a:t>
            </a:r>
            <a:r>
              <a:rPr lang="en-US" sz="3600" dirty="0" smtClean="0"/>
              <a:t> </a:t>
            </a:r>
            <a:r>
              <a:rPr lang="en-US" sz="3600" dirty="0" err="1" smtClean="0"/>
              <a:t>urutan</a:t>
            </a:r>
            <a:r>
              <a:rPr lang="en-US" sz="3600" dirty="0" smtClean="0"/>
              <a:t> </a:t>
            </a:r>
            <a:r>
              <a:rPr lang="en-US" sz="3600" dirty="0" err="1" smtClean="0"/>
              <a:t>pernyataan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ada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program</a:t>
            </a:r>
            <a:endParaRPr lang="en-SG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9456420" cy="1295400"/>
          </a:xfrm>
        </p:spPr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329583"/>
            <a:ext cx="9677400" cy="51816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pemograman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intinya</a:t>
            </a:r>
            <a:r>
              <a:rPr lang="en-US" sz="3200" dirty="0" smtClean="0"/>
              <a:t> </a:t>
            </a:r>
            <a:r>
              <a:rPr lang="en-US" sz="3200" dirty="0" err="1" smtClean="0"/>
              <a:t>dikelompokkan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2 </a:t>
            </a:r>
            <a:r>
              <a:rPr lang="en-US" sz="3200" dirty="0" err="1" smtClean="0"/>
              <a:t>bagian</a:t>
            </a:r>
            <a:r>
              <a:rPr lang="en-US" sz="3200" dirty="0" smtClean="0"/>
              <a:t> </a:t>
            </a:r>
            <a:r>
              <a:rPr lang="en-US" sz="3200" dirty="0" err="1" smtClean="0"/>
              <a:t>yaitu</a:t>
            </a:r>
            <a:r>
              <a:rPr lang="en-US" sz="3200" dirty="0" smtClean="0"/>
              <a:t>: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pemograman</a:t>
            </a:r>
            <a:r>
              <a:rPr lang="en-US" sz="3200" dirty="0" smtClean="0"/>
              <a:t> </a:t>
            </a:r>
            <a:r>
              <a:rPr lang="en-US" sz="3200" dirty="0" err="1" smtClean="0"/>
              <a:t>tingkat</a:t>
            </a:r>
            <a:r>
              <a:rPr lang="en-US" sz="3200" dirty="0" smtClean="0"/>
              <a:t> </a:t>
            </a:r>
            <a:r>
              <a:rPr lang="en-US" sz="3200" dirty="0" err="1" smtClean="0"/>
              <a:t>rendah</a:t>
            </a:r>
            <a:r>
              <a:rPr lang="en-US" sz="3200" dirty="0" smtClean="0"/>
              <a:t> (</a:t>
            </a:r>
            <a:r>
              <a:rPr lang="en-US" sz="3200" i="1" dirty="0" smtClean="0"/>
              <a:t>low level programming language</a:t>
            </a:r>
            <a:r>
              <a:rPr lang="en-US" sz="3200" dirty="0" smtClean="0"/>
              <a:t>)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pemograman</a:t>
            </a:r>
            <a:r>
              <a:rPr lang="en-US" sz="3200" dirty="0" smtClean="0"/>
              <a:t> </a:t>
            </a:r>
            <a:r>
              <a:rPr lang="en-US" sz="3200" dirty="0" err="1" smtClean="0"/>
              <a:t>tingkat</a:t>
            </a:r>
            <a:r>
              <a:rPr lang="en-US" sz="3200" dirty="0" smtClean="0"/>
              <a:t> </a:t>
            </a:r>
            <a:r>
              <a:rPr lang="en-US" sz="3200" dirty="0" err="1" smtClean="0"/>
              <a:t>tinggi</a:t>
            </a:r>
            <a:r>
              <a:rPr lang="en-US" sz="3200" dirty="0" smtClean="0"/>
              <a:t> (</a:t>
            </a:r>
            <a:r>
              <a:rPr lang="en-US" sz="3200" i="1" dirty="0" smtClean="0"/>
              <a:t>high level programming </a:t>
            </a:r>
            <a:r>
              <a:rPr lang="en-US" sz="3200" i="1" dirty="0" err="1" smtClean="0"/>
              <a:t>languange</a:t>
            </a:r>
            <a:r>
              <a:rPr lang="en-US" sz="3200" dirty="0" smtClean="0"/>
              <a:t>).</a:t>
            </a:r>
          </a:p>
          <a:p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tingkat</a:t>
            </a:r>
            <a:r>
              <a:rPr lang="en-US" sz="3200" dirty="0" smtClean="0"/>
              <a:t>  </a:t>
            </a:r>
            <a:r>
              <a:rPr lang="en-US" sz="3200" dirty="0" err="1" smtClean="0"/>
              <a:t>rendah</a:t>
            </a:r>
            <a:r>
              <a:rPr lang="en-US" sz="3200" dirty="0" smtClean="0"/>
              <a:t> </a:t>
            </a:r>
            <a:r>
              <a:rPr lang="en-US" sz="3200" dirty="0" err="1" smtClean="0"/>
              <a:t>biasanya</a:t>
            </a:r>
            <a:r>
              <a:rPr lang="en-US" sz="3200" dirty="0" smtClean="0"/>
              <a:t> </a:t>
            </a:r>
            <a:r>
              <a:rPr lang="en-US" sz="3200" dirty="0" err="1" smtClean="0"/>
              <a:t>sulit</a:t>
            </a:r>
            <a:r>
              <a:rPr lang="en-US" sz="3200" dirty="0" smtClean="0"/>
              <a:t> </a:t>
            </a:r>
            <a:r>
              <a:rPr lang="en-US" sz="3200" dirty="0" err="1" smtClean="0"/>
              <a:t>dipahami</a:t>
            </a:r>
            <a:r>
              <a:rPr lang="en-US" sz="3200" dirty="0" smtClean="0"/>
              <a:t> arena </a:t>
            </a:r>
            <a:r>
              <a:rPr lang="en-US" sz="3200" dirty="0" err="1" smtClean="0"/>
              <a:t>berhubungan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mesin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</a:t>
            </a:r>
            <a:r>
              <a:rPr lang="en-US" sz="3200" dirty="0" err="1" smtClean="0"/>
              <a:t>sendiri</a:t>
            </a:r>
            <a:r>
              <a:rPr lang="en-US" sz="3200" dirty="0" smtClean="0"/>
              <a:t>. </a:t>
            </a:r>
            <a:r>
              <a:rPr lang="en-US" sz="3200" dirty="0" err="1" smtClean="0"/>
              <a:t>Contoh</a:t>
            </a:r>
            <a:r>
              <a:rPr lang="en-US" sz="3200" dirty="0" smtClean="0"/>
              <a:t>: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Assembler.</a:t>
            </a:r>
          </a:p>
          <a:p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pemograman</a:t>
            </a:r>
            <a:r>
              <a:rPr lang="en-US" sz="3200" dirty="0" smtClean="0"/>
              <a:t> </a:t>
            </a:r>
            <a:r>
              <a:rPr lang="en-US" sz="3200" dirty="0" err="1" smtClean="0"/>
              <a:t>tingkat</a:t>
            </a:r>
            <a:r>
              <a:rPr lang="en-US" sz="3200" dirty="0" smtClean="0"/>
              <a:t> </a:t>
            </a:r>
            <a:r>
              <a:rPr lang="en-US" sz="3200" dirty="0" err="1" smtClean="0"/>
              <a:t>tinggi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pemograman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memakai</a:t>
            </a:r>
            <a:r>
              <a:rPr lang="en-US" sz="3200" dirty="0" smtClean="0"/>
              <a:t> </a:t>
            </a:r>
            <a:r>
              <a:rPr lang="en-US" sz="3200" dirty="0" err="1" smtClean="0"/>
              <a:t>kata-kata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pernyataan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mudah</a:t>
            </a:r>
            <a:r>
              <a:rPr lang="en-US" sz="3200" dirty="0" smtClean="0"/>
              <a:t> </a:t>
            </a:r>
            <a:r>
              <a:rPr lang="en-US" sz="3200" dirty="0" err="1" smtClean="0"/>
              <a:t>dimengerti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, </a:t>
            </a:r>
            <a:r>
              <a:rPr lang="en-US" sz="3200" dirty="0" err="1" smtClean="0"/>
              <a:t>meskipun</a:t>
            </a:r>
            <a:r>
              <a:rPr lang="en-US" sz="3200" dirty="0" smtClean="0"/>
              <a:t> </a:t>
            </a:r>
            <a:r>
              <a:rPr lang="en-US" sz="3200" dirty="0" err="1" smtClean="0"/>
              <a:t>masih</a:t>
            </a:r>
            <a:r>
              <a:rPr lang="en-US" sz="3200" dirty="0" smtClean="0"/>
              <a:t> </a:t>
            </a:r>
            <a:r>
              <a:rPr lang="en-US" sz="3200" dirty="0" err="1" smtClean="0"/>
              <a:t>jauh</a:t>
            </a:r>
            <a:r>
              <a:rPr lang="en-US" sz="3200" dirty="0" smtClean="0"/>
              <a:t> </a:t>
            </a:r>
            <a:r>
              <a:rPr lang="en-US" sz="3200" dirty="0" err="1" smtClean="0"/>
              <a:t>berbeda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bahasa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 </a:t>
            </a:r>
            <a:r>
              <a:rPr lang="en-US" sz="3200" dirty="0" err="1" smtClean="0"/>
              <a:t>sesungguhnya</a:t>
            </a:r>
            <a:r>
              <a:rPr lang="en-US" sz="3200" dirty="0" smtClean="0"/>
              <a:t>.  </a:t>
            </a:r>
            <a:r>
              <a:rPr lang="en-US" sz="3200" dirty="0" err="1" smtClean="0"/>
              <a:t>Contoh</a:t>
            </a:r>
            <a:r>
              <a:rPr lang="en-US" sz="3200" dirty="0" smtClean="0"/>
              <a:t>: Pascal, C, C++, Java, </a:t>
            </a:r>
            <a:r>
              <a:rPr lang="en-US" sz="3200" dirty="0" err="1" smtClean="0"/>
              <a:t>d</a:t>
            </a:r>
            <a:r>
              <a:rPr lang="en-US" sz="3200" dirty="0" err="1" smtClean="0"/>
              <a:t>sb</a:t>
            </a:r>
            <a:r>
              <a:rPr lang="en-US" sz="3200" dirty="0" smtClean="0"/>
              <a:t>.</a:t>
            </a:r>
            <a:endParaRPr lang="en-SG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525780" y="131345"/>
            <a:ext cx="9464040" cy="815021"/>
          </a:xfrm>
        </p:spPr>
        <p:txBody>
          <a:bodyPr/>
          <a:lstStyle/>
          <a:p>
            <a:r>
              <a:rPr lang="en-US" sz="4000" b="1" dirty="0"/>
              <a:t>History of </a:t>
            </a:r>
            <a:r>
              <a:rPr lang="en-US" sz="4000" b="1" dirty="0">
                <a:solidFill>
                  <a:srgbClr val="FF3300"/>
                </a:solidFill>
              </a:rPr>
              <a:t>C</a:t>
            </a:r>
            <a:r>
              <a:rPr lang="en-US" sz="4000" b="1" dirty="0"/>
              <a:t> and </a:t>
            </a:r>
            <a:r>
              <a:rPr lang="en-US" sz="4000" b="1" dirty="0">
                <a:solidFill>
                  <a:srgbClr val="FF3300"/>
                </a:solidFill>
              </a:rPr>
              <a:t>C++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1035137" y="1111886"/>
            <a:ext cx="3559968" cy="1712806"/>
          </a:xfrm>
          <a:prstGeom prst="cloudCallout">
            <a:avLst>
              <a:gd name="adj1" fmla="val -45079"/>
              <a:gd name="adj2" fmla="val 18593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01587" tIns="50793" rIns="101587" bIns="50793"/>
          <a:lstStyle/>
          <a:p>
            <a:pPr algn="ctr"/>
            <a:r>
              <a:rPr lang="en-US" b="1" dirty="0">
                <a:solidFill>
                  <a:srgbClr val="0000CC"/>
                </a:solidFill>
              </a:rPr>
              <a:t>BCPL</a:t>
            </a:r>
            <a:r>
              <a:rPr lang="en-US" dirty="0"/>
              <a:t> 1967</a:t>
            </a:r>
          </a:p>
          <a:p>
            <a:pPr algn="ctr"/>
            <a:r>
              <a:rPr lang="en-US" sz="1600" dirty="0"/>
              <a:t>By Martin Richards</a:t>
            </a:r>
          </a:p>
          <a:p>
            <a:pPr algn="ctr"/>
            <a:r>
              <a:rPr lang="en-US" sz="1600" dirty="0"/>
              <a:t>Lang. to write OS</a:t>
            </a:r>
          </a:p>
          <a:p>
            <a:pPr algn="ctr"/>
            <a:r>
              <a:rPr lang="en-US" sz="1600" b="1" dirty="0"/>
              <a:t>NO Data Type</a:t>
            </a:r>
          </a:p>
          <a:p>
            <a:pPr algn="ctr"/>
            <a:endParaRPr lang="en-US" sz="1600" b="1" dirty="0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423938" y="1192851"/>
            <a:ext cx="4304823" cy="1550881"/>
          </a:xfrm>
          <a:prstGeom prst="cloudCallout">
            <a:avLst>
              <a:gd name="adj1" fmla="val -25065"/>
              <a:gd name="adj2" fmla="val 3259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01587" tIns="50793" rIns="101587" bIns="50793"/>
          <a:lstStyle/>
          <a:p>
            <a:pPr algn="ctr"/>
            <a:r>
              <a:rPr lang="en-US" b="1" dirty="0">
                <a:solidFill>
                  <a:srgbClr val="0000CC"/>
                </a:solidFill>
              </a:rPr>
              <a:t>B</a:t>
            </a:r>
            <a:r>
              <a:rPr lang="en-US" dirty="0"/>
              <a:t> :</a:t>
            </a:r>
            <a:r>
              <a:rPr lang="en-US" sz="1600" dirty="0"/>
              <a:t>By Ken Thompson</a:t>
            </a:r>
          </a:p>
          <a:p>
            <a:pPr algn="ctr"/>
            <a:r>
              <a:rPr lang="en-US" sz="1600" dirty="0"/>
              <a:t>Used to create early UNIX @ Bell lab's 1970</a:t>
            </a:r>
          </a:p>
          <a:p>
            <a:pPr algn="ctr"/>
            <a:r>
              <a:rPr lang="en-US" sz="1600" b="1" dirty="0"/>
              <a:t>NO Data Type</a:t>
            </a:r>
          </a:p>
          <a:p>
            <a:pPr algn="ctr"/>
            <a:endParaRPr lang="en-US" sz="1600" b="1" dirty="0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2608826" y="2988421"/>
            <a:ext cx="5049678" cy="1795569"/>
          </a:xfrm>
          <a:prstGeom prst="cloudCallout">
            <a:avLst>
              <a:gd name="adj1" fmla="val -43671"/>
              <a:gd name="adj2" fmla="val -22245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01587" tIns="50793" rIns="101587" bIns="50793"/>
          <a:lstStyle/>
          <a:p>
            <a:pPr algn="ctr"/>
            <a:r>
              <a:rPr lang="en-US" b="1" dirty="0">
                <a:solidFill>
                  <a:srgbClr val="0000CC"/>
                </a:solidFill>
              </a:rPr>
              <a:t>C</a:t>
            </a:r>
            <a:r>
              <a:rPr lang="en-US" dirty="0"/>
              <a:t> :</a:t>
            </a:r>
            <a:r>
              <a:rPr lang="en-US" sz="1600" dirty="0"/>
              <a:t>By Dennis Ritchie @ Bell lab’s</a:t>
            </a:r>
          </a:p>
          <a:p>
            <a:pPr algn="ctr"/>
            <a:r>
              <a:rPr lang="en-US" sz="1600" dirty="0"/>
              <a:t>-UNIX written in C</a:t>
            </a:r>
          </a:p>
          <a:p>
            <a:pPr algn="ctr"/>
            <a:r>
              <a:rPr lang="en-US" sz="1600" b="1" dirty="0"/>
              <a:t>-</a:t>
            </a:r>
            <a:r>
              <a:rPr lang="en-US" sz="1600" dirty="0"/>
              <a:t>HW Independent</a:t>
            </a:r>
            <a:endParaRPr lang="en-US" sz="1600" b="1" dirty="0"/>
          </a:p>
          <a:p>
            <a:pPr algn="ctr"/>
            <a:r>
              <a:rPr lang="en-US" sz="1600" b="1" dirty="0"/>
              <a:t>-</a:t>
            </a:r>
            <a:r>
              <a:rPr lang="en-US" sz="1600" dirty="0"/>
              <a:t>many versions in late 1970’s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8239045" y="3152141"/>
            <a:ext cx="1904126" cy="4911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1587" tIns="50793" rIns="101587" bIns="50793" anchor="ctr"/>
          <a:lstStyle/>
          <a:p>
            <a:pPr algn="ctr"/>
            <a:r>
              <a:rPr lang="en-US" b="1" dirty="0"/>
              <a:t>OO Features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6997626" y="4783987"/>
            <a:ext cx="3229529" cy="97874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1587" tIns="50793" rIns="101587" bIns="50793" anchor="ctr"/>
          <a:lstStyle/>
          <a:p>
            <a:pPr algn="ctr"/>
            <a:r>
              <a:rPr lang="en-US" b="1" dirty="0">
                <a:solidFill>
                  <a:srgbClr val="0000CC"/>
                </a:solidFill>
              </a:rPr>
              <a:t>C++</a:t>
            </a:r>
            <a:r>
              <a:rPr lang="en-US" b="1" dirty="0"/>
              <a:t>:</a:t>
            </a:r>
            <a:r>
              <a:rPr lang="en-US" dirty="0"/>
              <a:t> By </a:t>
            </a:r>
            <a:r>
              <a:rPr lang="en-US" dirty="0" err="1"/>
              <a:t>Bjarne</a:t>
            </a:r>
            <a:r>
              <a:rPr lang="en-US" dirty="0"/>
              <a:t> </a:t>
            </a:r>
            <a:r>
              <a:rPr lang="en-US" dirty="0" err="1"/>
              <a:t>Stroustrap</a:t>
            </a:r>
            <a:endParaRPr lang="en-US" dirty="0"/>
          </a:p>
          <a:p>
            <a:pPr algn="ctr"/>
            <a:r>
              <a:rPr lang="ar-JO" dirty="0"/>
              <a:t>ُ</a:t>
            </a:r>
            <a:r>
              <a:rPr lang="en-US" dirty="0"/>
              <a:t>Early 1980s @ Bell lab’s</a:t>
            </a:r>
          </a:p>
          <a:p>
            <a:pPr algn="ctr"/>
            <a:r>
              <a:rPr lang="en-US" dirty="0"/>
              <a:t>Provides OO programming</a:t>
            </a: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9232185" y="3641516"/>
            <a:ext cx="0" cy="114247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101587" tIns="50793" rIns="101587" bIns="50793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7494192" y="4049925"/>
            <a:ext cx="173799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101587" tIns="50793" rIns="101587" bIns="50793"/>
          <a:lstStyle/>
          <a:p>
            <a:endParaRPr lang="en-US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288451" y="4783987"/>
            <a:ext cx="2648983" cy="97874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1587" tIns="50793" rIns="101587" bIns="50793" anchor="ctr"/>
          <a:lstStyle/>
          <a:p>
            <a:pPr algn="ctr"/>
            <a:r>
              <a:rPr lang="en-US" b="1" dirty="0">
                <a:solidFill>
                  <a:srgbClr val="0000CC"/>
                </a:solidFill>
              </a:rPr>
              <a:t>Standard ANSI C</a:t>
            </a:r>
          </a:p>
          <a:p>
            <a:pPr algn="ctr"/>
            <a:r>
              <a:rPr lang="en-US" dirty="0"/>
              <a:t>In 1980 was approved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3685939" y="6498592"/>
            <a:ext cx="3145551" cy="97874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1587" tIns="50793" rIns="101587" bIns="50793" anchor="ctr"/>
          <a:lstStyle/>
          <a:p>
            <a:pPr algn="ctr"/>
            <a:r>
              <a:rPr lang="en-US" b="1" dirty="0">
                <a:solidFill>
                  <a:srgbClr val="0000CC"/>
                </a:solidFill>
              </a:rPr>
              <a:t>Java</a:t>
            </a:r>
            <a:r>
              <a:rPr lang="en-US" dirty="0"/>
              <a:t>: In 1995 by </a:t>
            </a:r>
          </a:p>
          <a:p>
            <a:pPr algn="ctr"/>
            <a:r>
              <a:rPr lang="en-US" dirty="0"/>
              <a:t>Sun Microsystems</a:t>
            </a: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702865" y="5845500"/>
            <a:ext cx="1904126" cy="4911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1587" tIns="50793" rIns="101587" bIns="50793" anchor="ctr"/>
          <a:lstStyle/>
          <a:p>
            <a:pPr algn="ctr"/>
            <a:r>
              <a:rPr lang="en-US" b="1" dirty="0"/>
              <a:t>OO Features</a:t>
            </a:r>
          </a:p>
        </p:txBody>
      </p:sp>
      <p:sp>
        <p:nvSpPr>
          <p:cNvPr id="5142" name="Oval 22"/>
          <p:cNvSpPr>
            <a:spLocks noChangeArrowheads="1"/>
          </p:cNvSpPr>
          <p:nvPr/>
        </p:nvSpPr>
        <p:spPr bwMode="auto">
          <a:xfrm>
            <a:off x="8983900" y="3805242"/>
            <a:ext cx="496570" cy="40841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1587" tIns="50793" rIns="101587" bIns="50793" anchor="ctr"/>
          <a:lstStyle/>
          <a:p>
            <a:pPr algn="ctr"/>
            <a:r>
              <a:rPr lang="en-US" b="1"/>
              <a:t>+</a:t>
            </a:r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 flipH="1">
            <a:off x="2939261" y="5354320"/>
            <a:ext cx="405836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101587" tIns="50793" rIns="101587" bIns="50793"/>
          <a:lstStyle/>
          <a:p>
            <a:endParaRPr lang="en-US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5257800" y="5354325"/>
            <a:ext cx="0" cy="114427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101587" tIns="50793" rIns="101587" bIns="50793"/>
          <a:lstStyle/>
          <a:p>
            <a:endParaRPr lang="en-US"/>
          </a:p>
        </p:txBody>
      </p:sp>
      <p:sp>
        <p:nvSpPr>
          <p:cNvPr id="5148" name="Oval 28"/>
          <p:cNvSpPr>
            <a:spLocks noChangeArrowheads="1"/>
          </p:cNvSpPr>
          <p:nvPr/>
        </p:nvSpPr>
        <p:spPr bwMode="auto">
          <a:xfrm>
            <a:off x="5009515" y="5192400"/>
            <a:ext cx="496570" cy="40841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1587" tIns="50793" rIns="101587" bIns="50793" anchor="ctr"/>
          <a:lstStyle/>
          <a:p>
            <a:pPr algn="ctr"/>
            <a:r>
              <a:rPr lang="en-US" b="1"/>
              <a:t>+</a:t>
            </a:r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 flipH="1">
            <a:off x="1447726" y="3967165"/>
            <a:ext cx="124324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101587" tIns="50793" rIns="101587" bIns="50793"/>
          <a:lstStyle/>
          <a:p>
            <a:endParaRPr lang="en-US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1447720" y="3967165"/>
            <a:ext cx="0" cy="81862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101587" tIns="50793" rIns="101587" bIns="50793"/>
          <a:lstStyle/>
          <a:p>
            <a:endParaRPr lang="en-US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 flipH="1">
            <a:off x="4016377" y="2418080"/>
            <a:ext cx="173799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101587" tIns="50793" rIns="101587" bIns="50793"/>
          <a:lstStyle/>
          <a:p>
            <a:endParaRPr lang="en-US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4927363" y="2335319"/>
            <a:ext cx="0" cy="73406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101587" tIns="50793" rIns="101587" bIns="50793"/>
          <a:lstStyle/>
          <a:p>
            <a:endParaRPr lang="en-US"/>
          </a:p>
        </p:txBody>
      </p:sp>
      <p:sp>
        <p:nvSpPr>
          <p:cNvPr id="5153" name="Oval 33"/>
          <p:cNvSpPr>
            <a:spLocks noChangeArrowheads="1"/>
          </p:cNvSpPr>
          <p:nvPr/>
        </p:nvSpPr>
        <p:spPr bwMode="auto">
          <a:xfrm>
            <a:off x="4677252" y="2171598"/>
            <a:ext cx="496570" cy="40841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1587" tIns="50793" rIns="101587" bIns="50793" anchor="ctr"/>
          <a:lstStyle/>
          <a:p>
            <a:pPr algn="ctr"/>
            <a:r>
              <a:rPr lang="en-US" b="1"/>
              <a:t>+</a:t>
            </a:r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>
            <a:off x="2608821" y="6090180"/>
            <a:ext cx="264898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101587" tIns="50793" rIns="101587" bIns="50793"/>
          <a:lstStyle/>
          <a:p>
            <a:endParaRPr lang="en-US"/>
          </a:p>
        </p:txBody>
      </p:sp>
      <p:sp>
        <p:nvSpPr>
          <p:cNvPr id="5155" name="Oval 35"/>
          <p:cNvSpPr>
            <a:spLocks noChangeArrowheads="1"/>
          </p:cNvSpPr>
          <p:nvPr/>
        </p:nvSpPr>
        <p:spPr bwMode="auto">
          <a:xfrm>
            <a:off x="5009515" y="5845497"/>
            <a:ext cx="496570" cy="40841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1587" tIns="50793" rIns="101587" bIns="50793" anchor="ctr"/>
          <a:lstStyle/>
          <a:p>
            <a:pPr algn="ctr"/>
            <a:r>
              <a:rPr lang="en-US" b="1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938260" cy="1066800"/>
          </a:xfrm>
        </p:spPr>
        <p:txBody>
          <a:bodyPr/>
          <a:lstStyle/>
          <a:p>
            <a:r>
              <a:rPr lang="en-US" dirty="0" smtClean="0"/>
              <a:t>C &amp;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43225"/>
            <a:ext cx="9677400" cy="6131560"/>
          </a:xfrm>
        </p:spPr>
        <p:txBody>
          <a:bodyPr>
            <a:noAutofit/>
          </a:bodyPr>
          <a:lstStyle/>
          <a:p>
            <a:pPr algn="just"/>
            <a:r>
              <a:rPr lang="en-US" sz="3000" dirty="0" err="1" smtClean="0"/>
              <a:t>Tahun</a:t>
            </a:r>
            <a:r>
              <a:rPr lang="en-US" sz="3000" dirty="0" smtClean="0"/>
              <a:t> 1960, </a:t>
            </a:r>
            <a:r>
              <a:rPr lang="en-US" sz="3000" dirty="0" err="1" smtClean="0"/>
              <a:t>ditemukan</a:t>
            </a:r>
            <a:r>
              <a:rPr lang="en-US" sz="3000" dirty="0" smtClean="0"/>
              <a:t> </a:t>
            </a:r>
            <a:r>
              <a:rPr lang="en-US" sz="3000" dirty="0" err="1" smtClean="0"/>
              <a:t>suatu</a:t>
            </a:r>
            <a:r>
              <a:rPr lang="en-US" sz="3000" dirty="0" smtClean="0"/>
              <a:t> </a:t>
            </a:r>
            <a:r>
              <a:rPr lang="en-US" sz="3000" dirty="0" err="1" smtClean="0"/>
              <a:t>pembuatan</a:t>
            </a:r>
            <a:r>
              <a:rPr lang="en-US" sz="3000" dirty="0" smtClean="0"/>
              <a:t> program yang </a:t>
            </a:r>
            <a:r>
              <a:rPr lang="en-US" sz="3000" dirty="0" err="1" smtClean="0"/>
              <a:t>terstuktur</a:t>
            </a:r>
            <a:r>
              <a:rPr lang="en-US" sz="3000" dirty="0" smtClean="0"/>
              <a:t> (</a:t>
            </a:r>
            <a:r>
              <a:rPr lang="en-US" sz="3000" i="1" dirty="0" smtClean="0"/>
              <a:t>structured programming</a:t>
            </a:r>
            <a:r>
              <a:rPr lang="en-US" sz="3000" dirty="0" smtClean="0"/>
              <a:t>). </a:t>
            </a:r>
            <a:r>
              <a:rPr lang="en-US" sz="3000" dirty="0" err="1" smtClean="0"/>
              <a:t>Metode</a:t>
            </a:r>
            <a:r>
              <a:rPr lang="en-US" sz="3000" dirty="0" smtClean="0"/>
              <a:t> </a:t>
            </a:r>
            <a:r>
              <a:rPr lang="en-US" sz="3000" dirty="0" err="1" smtClean="0"/>
              <a:t>ini</a:t>
            </a:r>
            <a:r>
              <a:rPr lang="en-US" sz="3000" dirty="0" smtClean="0"/>
              <a:t> </a:t>
            </a:r>
            <a:r>
              <a:rPr lang="en-US" sz="3000" dirty="0" err="1" smtClean="0"/>
              <a:t>dikembangkan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bahasa</a:t>
            </a:r>
            <a:r>
              <a:rPr lang="en-US" sz="3000" dirty="0" smtClean="0"/>
              <a:t> C </a:t>
            </a:r>
            <a:r>
              <a:rPr lang="en-US" sz="3000" dirty="0" err="1" smtClean="0"/>
              <a:t>dan</a:t>
            </a:r>
            <a:r>
              <a:rPr lang="en-US" sz="3000" dirty="0" smtClean="0"/>
              <a:t> Pascal.</a:t>
            </a:r>
          </a:p>
          <a:p>
            <a:pPr algn="just"/>
            <a:r>
              <a:rPr lang="en-US" sz="3000" dirty="0" err="1" smtClean="0"/>
              <a:t>Dengan</a:t>
            </a:r>
            <a:r>
              <a:rPr lang="en-US" sz="3000" dirty="0" smtClean="0"/>
              <a:t> program yang </a:t>
            </a:r>
            <a:r>
              <a:rPr lang="en-US" sz="3000" dirty="0" err="1" smtClean="0"/>
              <a:t>terstruktur</a:t>
            </a:r>
            <a:r>
              <a:rPr lang="en-US" sz="3000" dirty="0" smtClean="0"/>
              <a:t> </a:t>
            </a:r>
            <a:r>
              <a:rPr lang="en-US" sz="3000" dirty="0" err="1" smtClean="0"/>
              <a:t>inilah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pertama</a:t>
            </a:r>
            <a:r>
              <a:rPr lang="en-US" sz="3000" dirty="0" smtClean="0"/>
              <a:t> </a:t>
            </a:r>
            <a:r>
              <a:rPr lang="en-US" sz="3000" dirty="0" err="1" smtClean="0"/>
              <a:t>kalinya</a:t>
            </a:r>
            <a:r>
              <a:rPr lang="en-US" sz="3000" dirty="0" smtClean="0"/>
              <a:t> </a:t>
            </a:r>
            <a:r>
              <a:rPr lang="en-US" sz="3000" dirty="0" err="1" smtClean="0"/>
              <a:t>kita</a:t>
            </a:r>
            <a:r>
              <a:rPr lang="en-US" sz="3000" dirty="0" smtClean="0"/>
              <a:t> </a:t>
            </a:r>
            <a:r>
              <a:rPr lang="en-US" sz="3000" dirty="0" err="1" smtClean="0"/>
              <a:t>mampu</a:t>
            </a:r>
            <a:r>
              <a:rPr lang="en-US" sz="3000" dirty="0" smtClean="0"/>
              <a:t> </a:t>
            </a:r>
            <a:r>
              <a:rPr lang="en-US" sz="3000" dirty="0" err="1" smtClean="0"/>
              <a:t>menulis</a:t>
            </a:r>
            <a:r>
              <a:rPr lang="en-US" sz="3000" dirty="0" smtClean="0"/>
              <a:t> program yang </a:t>
            </a:r>
            <a:r>
              <a:rPr lang="en-US" sz="3000" dirty="0" err="1" smtClean="0"/>
              <a:t>begitu</a:t>
            </a:r>
            <a:r>
              <a:rPr lang="en-US" sz="3000" dirty="0" smtClean="0"/>
              <a:t> </a:t>
            </a:r>
            <a:r>
              <a:rPr lang="en-US" sz="3000" dirty="0" err="1" smtClean="0"/>
              <a:t>sulit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lebih</a:t>
            </a:r>
            <a:r>
              <a:rPr lang="en-US" sz="3000" dirty="0" smtClean="0"/>
              <a:t> </a:t>
            </a:r>
            <a:r>
              <a:rPr lang="en-US" sz="3000" dirty="0" err="1" smtClean="0"/>
              <a:t>mudah</a:t>
            </a:r>
            <a:r>
              <a:rPr lang="en-US" sz="3000" dirty="0" smtClean="0"/>
              <a:t>.</a:t>
            </a:r>
            <a:endParaRPr lang="id-ID" sz="3000" dirty="0" smtClean="0"/>
          </a:p>
          <a:p>
            <a:pPr algn="just"/>
            <a:r>
              <a:rPr lang="en-US" sz="3000" dirty="0" smtClean="0"/>
              <a:t>C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bahasa</a:t>
            </a:r>
            <a:r>
              <a:rPr lang="en-US" sz="3000" dirty="0" smtClean="0"/>
              <a:t> </a:t>
            </a:r>
            <a:r>
              <a:rPr lang="en-US" sz="3000" dirty="0" err="1" smtClean="0"/>
              <a:t>pemograman</a:t>
            </a:r>
            <a:r>
              <a:rPr lang="en-US" sz="3000" dirty="0" smtClean="0"/>
              <a:t> </a:t>
            </a:r>
            <a:r>
              <a:rPr lang="en-US" sz="3000" dirty="0" err="1" smtClean="0"/>
              <a:t>tersruktur</a:t>
            </a:r>
            <a:r>
              <a:rPr lang="en-US" sz="3000" dirty="0" smtClean="0"/>
              <a:t>, yang </a:t>
            </a:r>
            <a:r>
              <a:rPr lang="en-US" sz="3000" dirty="0" err="1" smtClean="0"/>
              <a:t>membagi</a:t>
            </a:r>
            <a:r>
              <a:rPr lang="en-US" sz="3000" dirty="0" smtClean="0"/>
              <a:t> program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bentuk</a:t>
            </a:r>
            <a:r>
              <a:rPr lang="en-US" sz="3000" dirty="0" smtClean="0"/>
              <a:t> </a:t>
            </a:r>
            <a:r>
              <a:rPr lang="en-US" sz="3000" dirty="0" err="1" smtClean="0"/>
              <a:t>sejumlah</a:t>
            </a:r>
            <a:r>
              <a:rPr lang="en-US" sz="3000" dirty="0" smtClean="0"/>
              <a:t> </a:t>
            </a:r>
            <a:r>
              <a:rPr lang="en-US" sz="3000" dirty="0" err="1" smtClean="0"/>
              <a:t>blok</a:t>
            </a:r>
            <a:r>
              <a:rPr lang="en-US" sz="3000" dirty="0" smtClean="0"/>
              <a:t>. </a:t>
            </a:r>
            <a:r>
              <a:rPr lang="en-US" sz="3000" dirty="0" err="1" smtClean="0"/>
              <a:t>Tujuannya</a:t>
            </a:r>
            <a:r>
              <a:rPr lang="en-US" sz="3000" dirty="0" smtClean="0"/>
              <a:t>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memudahkan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pembuatan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pengembangan</a:t>
            </a:r>
            <a:r>
              <a:rPr lang="en-US" sz="3000" dirty="0" smtClean="0"/>
              <a:t> program. </a:t>
            </a:r>
          </a:p>
          <a:p>
            <a:pPr algn="just"/>
            <a:r>
              <a:rPr lang="en-US" sz="3000" dirty="0" smtClean="0"/>
              <a:t>Program yang </a:t>
            </a:r>
            <a:r>
              <a:rPr lang="en-US" sz="3000" dirty="0" err="1" smtClean="0"/>
              <a:t>ditulis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menggunakan</a:t>
            </a:r>
            <a:r>
              <a:rPr lang="en-US" sz="3000" dirty="0" smtClean="0"/>
              <a:t> </a:t>
            </a:r>
            <a:r>
              <a:rPr lang="en-US" sz="3000" dirty="0" err="1" smtClean="0"/>
              <a:t>bahasa</a:t>
            </a:r>
            <a:r>
              <a:rPr lang="en-US" sz="3000" dirty="0" smtClean="0"/>
              <a:t> C </a:t>
            </a:r>
            <a:r>
              <a:rPr lang="en-US" sz="3000" dirty="0" err="1" smtClean="0"/>
              <a:t>mudah</a:t>
            </a:r>
            <a:r>
              <a:rPr lang="en-US" sz="3000" dirty="0" smtClean="0"/>
              <a:t> </a:t>
            </a:r>
            <a:r>
              <a:rPr lang="en-US" sz="3000" dirty="0" err="1" smtClean="0"/>
              <a:t>sekali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dipindahkan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satu</a:t>
            </a:r>
            <a:r>
              <a:rPr lang="en-US" sz="3000" dirty="0" smtClean="0"/>
              <a:t> </a:t>
            </a:r>
            <a:r>
              <a:rPr lang="en-US" sz="3000" dirty="0" err="1" smtClean="0"/>
              <a:t>jenis</a:t>
            </a:r>
            <a:r>
              <a:rPr lang="en-US" sz="3000" dirty="0" smtClean="0"/>
              <a:t> </a:t>
            </a:r>
            <a:r>
              <a:rPr lang="en-US" sz="3000" dirty="0" err="1" smtClean="0"/>
              <a:t>mesin</a:t>
            </a:r>
            <a:r>
              <a:rPr lang="en-US" sz="3000" dirty="0" smtClean="0"/>
              <a:t> </a:t>
            </a:r>
            <a:r>
              <a:rPr lang="en-US" sz="3000" dirty="0" err="1" smtClean="0"/>
              <a:t>ke</a:t>
            </a:r>
            <a:r>
              <a:rPr lang="en-US" sz="3000" dirty="0" smtClean="0"/>
              <a:t> </a:t>
            </a:r>
            <a:r>
              <a:rPr lang="en-US" sz="3000" dirty="0" err="1" smtClean="0"/>
              <a:t>mesin</a:t>
            </a:r>
            <a:r>
              <a:rPr lang="en-US" sz="3000" dirty="0" smtClean="0"/>
              <a:t> </a:t>
            </a:r>
            <a:r>
              <a:rPr lang="en-US" sz="3000" dirty="0" err="1" smtClean="0"/>
              <a:t>lainnya</a:t>
            </a:r>
            <a:r>
              <a:rPr lang="en-US" sz="3000" dirty="0" smtClean="0"/>
              <a:t>.  </a:t>
            </a:r>
          </a:p>
          <a:p>
            <a:pPr algn="just">
              <a:buNone/>
            </a:pPr>
            <a:r>
              <a:rPr lang="en-US" sz="3000" dirty="0" smtClean="0"/>
              <a:t>	Hal </a:t>
            </a:r>
            <a:r>
              <a:rPr lang="en-US" sz="3000" dirty="0" err="1" smtClean="0"/>
              <a:t>ini</a:t>
            </a:r>
            <a:r>
              <a:rPr lang="en-US" sz="3000" dirty="0" smtClean="0"/>
              <a:t> </a:t>
            </a:r>
            <a:r>
              <a:rPr lang="en-US" sz="3000" dirty="0" err="1" smtClean="0"/>
              <a:t>berkat</a:t>
            </a:r>
            <a:r>
              <a:rPr lang="en-US" sz="3000" dirty="0" smtClean="0"/>
              <a:t> </a:t>
            </a:r>
            <a:r>
              <a:rPr lang="en-US" sz="3000" dirty="0" err="1" smtClean="0"/>
              <a:t>adanya</a:t>
            </a:r>
            <a:r>
              <a:rPr lang="en-US" sz="3000" dirty="0" smtClean="0"/>
              <a:t> </a:t>
            </a:r>
            <a:r>
              <a:rPr lang="en-US" sz="3000" dirty="0" err="1" smtClean="0"/>
              <a:t>standarsasi</a:t>
            </a:r>
            <a:r>
              <a:rPr lang="en-US" sz="3000" dirty="0" smtClean="0"/>
              <a:t> </a:t>
            </a:r>
            <a:r>
              <a:rPr lang="en-US" sz="3000" dirty="0" err="1" smtClean="0"/>
              <a:t>bahasa</a:t>
            </a:r>
            <a:r>
              <a:rPr lang="en-US" sz="3000" dirty="0" smtClean="0"/>
              <a:t> C </a:t>
            </a:r>
            <a:r>
              <a:rPr lang="en-US" sz="3000" dirty="0" err="1" smtClean="0"/>
              <a:t>yaitu</a:t>
            </a:r>
            <a:r>
              <a:rPr lang="en-US" sz="3000" dirty="0" smtClean="0"/>
              <a:t> </a:t>
            </a:r>
            <a:r>
              <a:rPr lang="en-US" sz="3000" dirty="0" err="1" smtClean="0"/>
              <a:t>berupa</a:t>
            </a:r>
            <a:r>
              <a:rPr lang="en-US" sz="3000" dirty="0" smtClean="0"/>
              <a:t> </a:t>
            </a:r>
            <a:r>
              <a:rPr lang="en-US" sz="3000" dirty="0" err="1" smtClean="0"/>
              <a:t>standar</a:t>
            </a:r>
            <a:r>
              <a:rPr lang="en-US" sz="3000" dirty="0" smtClean="0"/>
              <a:t> ANSI (American National Standard Institute)</a:t>
            </a:r>
          </a:p>
          <a:p>
            <a:pPr algn="just"/>
            <a:endParaRPr lang="en-US" sz="3000" dirty="0" smtClean="0"/>
          </a:p>
          <a:p>
            <a:pPr algn="just"/>
            <a:endParaRPr lang="en-US" sz="3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938260" cy="1073257"/>
          </a:xfrm>
        </p:spPr>
        <p:txBody>
          <a:bodyPr/>
          <a:lstStyle/>
          <a:p>
            <a:r>
              <a:rPr lang="en-US" dirty="0" smtClean="0"/>
              <a:t>C &amp;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372600" cy="5181600"/>
          </a:xfrm>
        </p:spPr>
        <p:txBody>
          <a:bodyPr>
            <a:normAutofit/>
          </a:bodyPr>
          <a:lstStyle/>
          <a:p>
            <a:pPr algn="just"/>
            <a:r>
              <a:rPr lang="en-US" sz="3400" dirty="0" smtClean="0"/>
              <a:t>C++ </a:t>
            </a:r>
            <a:r>
              <a:rPr lang="en-US" sz="3400" dirty="0" err="1" smtClean="0"/>
              <a:t>diciptakan</a:t>
            </a:r>
            <a:r>
              <a:rPr lang="en-US" sz="3400" dirty="0" smtClean="0"/>
              <a:t> 1 </a:t>
            </a:r>
            <a:r>
              <a:rPr lang="en-US" sz="3400" dirty="0" err="1" smtClean="0"/>
              <a:t>dekade</a:t>
            </a:r>
            <a:r>
              <a:rPr lang="en-US" sz="3400" dirty="0" smtClean="0"/>
              <a:t> </a:t>
            </a:r>
            <a:r>
              <a:rPr lang="en-US" sz="3400" dirty="0" err="1" smtClean="0"/>
              <a:t>setelah</a:t>
            </a:r>
            <a:r>
              <a:rPr lang="en-US" sz="3400" dirty="0" smtClean="0"/>
              <a:t> C. </a:t>
            </a:r>
          </a:p>
          <a:p>
            <a:pPr algn="just"/>
            <a:r>
              <a:rPr lang="en-US" sz="3400" dirty="0" err="1" smtClean="0"/>
              <a:t>Bahasa</a:t>
            </a:r>
            <a:r>
              <a:rPr lang="en-US" sz="3400" dirty="0" smtClean="0"/>
              <a:t> </a:t>
            </a:r>
            <a:r>
              <a:rPr lang="en-US" sz="3400" dirty="0" err="1" smtClean="0"/>
              <a:t>ini</a:t>
            </a:r>
            <a:r>
              <a:rPr lang="en-US" sz="3400" dirty="0" smtClean="0"/>
              <a:t> </a:t>
            </a:r>
            <a:r>
              <a:rPr lang="en-US" sz="3400" dirty="0" err="1" smtClean="0"/>
              <a:t>bersifat</a:t>
            </a:r>
            <a:r>
              <a:rPr lang="en-US" sz="3400" dirty="0" smtClean="0"/>
              <a:t> </a:t>
            </a:r>
            <a:r>
              <a:rPr lang="en-US" sz="3400" dirty="0" err="1" smtClean="0"/>
              <a:t>kompatibel</a:t>
            </a:r>
            <a:r>
              <a:rPr lang="en-US" sz="3400" dirty="0" smtClean="0"/>
              <a:t> </a:t>
            </a:r>
            <a:r>
              <a:rPr lang="en-US" sz="3400" dirty="0" err="1" smtClean="0"/>
              <a:t>dengan</a:t>
            </a:r>
            <a:r>
              <a:rPr lang="en-US" sz="3400" dirty="0" smtClean="0"/>
              <a:t> </a:t>
            </a:r>
            <a:r>
              <a:rPr lang="en-US" sz="3400" dirty="0" err="1" smtClean="0"/>
              <a:t>bahasa</a:t>
            </a:r>
            <a:r>
              <a:rPr lang="en-US" sz="3400" dirty="0" smtClean="0"/>
              <a:t> </a:t>
            </a:r>
            <a:r>
              <a:rPr lang="en-US" sz="3400" dirty="0" err="1" smtClean="0"/>
              <a:t>pendahulunya</a:t>
            </a:r>
            <a:r>
              <a:rPr lang="en-US" sz="3400" dirty="0" smtClean="0"/>
              <a:t>. </a:t>
            </a:r>
            <a:r>
              <a:rPr lang="en-US" sz="3400" dirty="0" err="1" smtClean="0"/>
              <a:t>Keistimewaan</a:t>
            </a:r>
            <a:r>
              <a:rPr lang="en-US" sz="3400" dirty="0" smtClean="0"/>
              <a:t> yang </a:t>
            </a:r>
            <a:r>
              <a:rPr lang="en-US" sz="3400" dirty="0" err="1" smtClean="0"/>
              <a:t>sangat</a:t>
            </a:r>
            <a:r>
              <a:rPr lang="en-US" sz="3400" dirty="0" smtClean="0"/>
              <a:t> </a:t>
            </a:r>
            <a:r>
              <a:rPr lang="en-US" sz="3400" dirty="0" err="1" smtClean="0"/>
              <a:t>berarti</a:t>
            </a:r>
            <a:r>
              <a:rPr lang="en-US" sz="3400" dirty="0" smtClean="0"/>
              <a:t> </a:t>
            </a:r>
            <a:r>
              <a:rPr lang="en-US" sz="3400" dirty="0" err="1" smtClean="0"/>
              <a:t>pada</a:t>
            </a:r>
            <a:r>
              <a:rPr lang="en-US" sz="3400" dirty="0" smtClean="0"/>
              <a:t> C++ </a:t>
            </a:r>
            <a:r>
              <a:rPr lang="en-US" sz="3400" dirty="0" err="1" smtClean="0"/>
              <a:t>adalah</a:t>
            </a:r>
            <a:r>
              <a:rPr lang="en-US" sz="3400" dirty="0" smtClean="0"/>
              <a:t> </a:t>
            </a:r>
            <a:r>
              <a:rPr lang="en-US" sz="3400" dirty="0" err="1" smtClean="0"/>
              <a:t>karena</a:t>
            </a:r>
            <a:r>
              <a:rPr lang="en-US" sz="3400" dirty="0" smtClean="0"/>
              <a:t> </a:t>
            </a:r>
            <a:r>
              <a:rPr lang="en-US" sz="3400" dirty="0" err="1" smtClean="0"/>
              <a:t>bahasa</a:t>
            </a:r>
            <a:r>
              <a:rPr lang="en-US" sz="3400" dirty="0" smtClean="0"/>
              <a:t> </a:t>
            </a:r>
            <a:r>
              <a:rPr lang="en-US" sz="3400" dirty="0" err="1" smtClean="0"/>
              <a:t>ini</a:t>
            </a:r>
            <a:r>
              <a:rPr lang="en-US" sz="3400" dirty="0" smtClean="0"/>
              <a:t> </a:t>
            </a:r>
            <a:r>
              <a:rPr lang="en-US" sz="3400" dirty="0" err="1" smtClean="0"/>
              <a:t>mendukung</a:t>
            </a:r>
            <a:r>
              <a:rPr lang="en-US" sz="3400" dirty="0" smtClean="0"/>
              <a:t> </a:t>
            </a:r>
            <a:r>
              <a:rPr lang="en-US" sz="3400" dirty="0" err="1" smtClean="0"/>
              <a:t>pemograman</a:t>
            </a:r>
            <a:r>
              <a:rPr lang="en-US" sz="3400" dirty="0" smtClean="0"/>
              <a:t> yang </a:t>
            </a:r>
            <a:r>
              <a:rPr lang="en-US" sz="3400" dirty="0" err="1" smtClean="0"/>
              <a:t>berorientasi</a:t>
            </a:r>
            <a:r>
              <a:rPr lang="en-US" sz="3400" dirty="0" smtClean="0"/>
              <a:t> </a:t>
            </a:r>
            <a:r>
              <a:rPr lang="en-US" sz="3400" dirty="0" err="1" smtClean="0"/>
              <a:t>objek</a:t>
            </a:r>
            <a:r>
              <a:rPr lang="en-US" sz="3400" dirty="0" smtClean="0"/>
              <a:t> (PBO) </a:t>
            </a:r>
            <a:r>
              <a:rPr lang="en-US" sz="3400" dirty="0" err="1" smtClean="0"/>
              <a:t>atau</a:t>
            </a:r>
            <a:r>
              <a:rPr lang="en-US" sz="3400" dirty="0" smtClean="0"/>
              <a:t> OOP (</a:t>
            </a:r>
            <a:r>
              <a:rPr lang="en-US" sz="3400" i="1" dirty="0" smtClean="0"/>
              <a:t>Object Oriented Programming</a:t>
            </a:r>
            <a:r>
              <a:rPr lang="en-US" sz="3400" dirty="0" smtClean="0"/>
              <a:t>). </a:t>
            </a:r>
          </a:p>
          <a:p>
            <a:pPr algn="just"/>
            <a:r>
              <a:rPr lang="en-US" sz="3400" dirty="0" smtClean="0"/>
              <a:t> </a:t>
            </a:r>
            <a:r>
              <a:rPr lang="en-US" sz="3400" dirty="0" err="1" smtClean="0"/>
              <a:t>Tujuan</a:t>
            </a:r>
            <a:r>
              <a:rPr lang="en-US" sz="3400" dirty="0" smtClean="0"/>
              <a:t> </a:t>
            </a:r>
            <a:r>
              <a:rPr lang="en-US" sz="3400" dirty="0" err="1" smtClean="0"/>
              <a:t>utama</a:t>
            </a:r>
            <a:r>
              <a:rPr lang="en-US" sz="3400" dirty="0" smtClean="0"/>
              <a:t> </a:t>
            </a:r>
            <a:r>
              <a:rPr lang="en-US" sz="3400" dirty="0" err="1" smtClean="0"/>
              <a:t>pembuatan</a:t>
            </a:r>
            <a:r>
              <a:rPr lang="en-US" sz="3400" dirty="0" smtClean="0"/>
              <a:t> C++ </a:t>
            </a:r>
            <a:r>
              <a:rPr lang="en-US" sz="3400" dirty="0" err="1" smtClean="0"/>
              <a:t>adalah</a:t>
            </a:r>
            <a:r>
              <a:rPr lang="en-US" sz="3400" dirty="0" smtClean="0"/>
              <a:t> </a:t>
            </a:r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dirty="0" err="1" smtClean="0"/>
              <a:t>meningkatkan</a:t>
            </a:r>
            <a:r>
              <a:rPr lang="en-US" sz="3400" dirty="0" smtClean="0"/>
              <a:t> </a:t>
            </a:r>
            <a:r>
              <a:rPr lang="en-US" sz="3400" dirty="0" err="1" smtClean="0"/>
              <a:t>produktivitas</a:t>
            </a:r>
            <a:r>
              <a:rPr lang="en-US" sz="3400" dirty="0" smtClean="0"/>
              <a:t> </a:t>
            </a:r>
            <a:r>
              <a:rPr lang="en-US" sz="3400" dirty="0" err="1" smtClean="0"/>
              <a:t>pemogram</a:t>
            </a:r>
            <a:r>
              <a:rPr lang="en-US" sz="3400" dirty="0" smtClean="0"/>
              <a:t> </a:t>
            </a:r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pembuatan</a:t>
            </a:r>
            <a:r>
              <a:rPr lang="en-US" sz="3400" dirty="0" smtClean="0"/>
              <a:t> </a:t>
            </a:r>
            <a:r>
              <a:rPr lang="en-US" sz="3400" dirty="0" err="1" smtClean="0"/>
              <a:t>aplikasi</a:t>
            </a:r>
            <a:r>
              <a:rPr lang="en-US" sz="3400" dirty="0" smtClean="0"/>
              <a:t>.</a:t>
            </a:r>
          </a:p>
          <a:p>
            <a:pPr algn="just"/>
            <a:endParaRPr lang="en-US" sz="3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1257"/>
            <a:ext cx="9608820" cy="1295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pemograman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r>
              <a:rPr lang="en-US" dirty="0" smtClean="0"/>
              <a:t>: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40840"/>
            <a:ext cx="9532620" cy="5181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err="1" smtClean="0"/>
              <a:t>Mempunyai</a:t>
            </a:r>
            <a:r>
              <a:rPr lang="en-US" sz="3600" dirty="0" smtClean="0"/>
              <a:t> </a:t>
            </a:r>
            <a:r>
              <a:rPr lang="en-US" sz="3600" dirty="0" err="1" smtClean="0"/>
              <a:t>teknik</a:t>
            </a:r>
            <a:r>
              <a:rPr lang="en-US" sz="3600" dirty="0" smtClean="0"/>
              <a:t> </a:t>
            </a:r>
            <a:r>
              <a:rPr lang="en-US" sz="3600" dirty="0" err="1" smtClean="0"/>
              <a:t>pemecahan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tepat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benar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/>
              <a:t>Memiliki</a:t>
            </a:r>
            <a:r>
              <a:rPr lang="en-US" sz="3600" dirty="0" smtClean="0"/>
              <a:t> </a:t>
            </a:r>
            <a:r>
              <a:rPr lang="en-US" sz="3600" dirty="0" err="1" smtClean="0"/>
              <a:t>algoritma</a:t>
            </a:r>
            <a:r>
              <a:rPr lang="en-US" sz="3600" dirty="0" smtClean="0"/>
              <a:t> </a:t>
            </a:r>
            <a:r>
              <a:rPr lang="en-US" sz="3600" dirty="0" err="1" smtClean="0"/>
              <a:t>pemecahan</a:t>
            </a:r>
            <a:r>
              <a:rPr lang="en-US" sz="3600" dirty="0" smtClean="0"/>
              <a:t> </a:t>
            </a:r>
            <a:r>
              <a:rPr lang="en-US" sz="3600" dirty="0" err="1" smtClean="0"/>
              <a:t>masalah</a:t>
            </a:r>
            <a:r>
              <a:rPr lang="en-US" sz="3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/>
              <a:t>Teknik</a:t>
            </a:r>
            <a:r>
              <a:rPr lang="en-US" sz="3600" dirty="0" smtClean="0"/>
              <a:t> </a:t>
            </a:r>
            <a:r>
              <a:rPr lang="en-US" sz="3600" dirty="0" err="1" smtClean="0"/>
              <a:t>penulisan</a:t>
            </a:r>
            <a:r>
              <a:rPr lang="en-US" sz="3600" dirty="0" smtClean="0"/>
              <a:t> program </a:t>
            </a:r>
            <a:r>
              <a:rPr lang="en-US" sz="3600" dirty="0" err="1" smtClean="0"/>
              <a:t>memiliki</a:t>
            </a:r>
            <a:r>
              <a:rPr lang="en-US" sz="3600" dirty="0" smtClean="0"/>
              <a:t> </a:t>
            </a:r>
            <a:r>
              <a:rPr lang="en-US" sz="3600" dirty="0" err="1" smtClean="0"/>
              <a:t>struktur</a:t>
            </a:r>
            <a:r>
              <a:rPr lang="en-US" sz="3600" dirty="0" smtClean="0"/>
              <a:t> </a:t>
            </a:r>
            <a:r>
              <a:rPr lang="en-US" sz="3600" dirty="0" err="1" smtClean="0"/>
              <a:t>logika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benar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mudah</a:t>
            </a:r>
            <a:r>
              <a:rPr lang="en-US" sz="3600" dirty="0" smtClean="0"/>
              <a:t> </a:t>
            </a:r>
            <a:r>
              <a:rPr lang="en-US" sz="3600" dirty="0" err="1" smtClean="0"/>
              <a:t>dipahami</a:t>
            </a:r>
            <a:r>
              <a:rPr lang="en-US" sz="3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/>
              <a:t>Membutuhkan</a:t>
            </a:r>
            <a:r>
              <a:rPr lang="en-US" sz="3600" dirty="0" smtClean="0"/>
              <a:t> </a:t>
            </a:r>
            <a:r>
              <a:rPr lang="en-US" sz="3600" dirty="0" err="1" smtClean="0"/>
              <a:t>biaya</a:t>
            </a:r>
            <a:r>
              <a:rPr lang="en-US" sz="3600" dirty="0" smtClean="0"/>
              <a:t> testing yang </a:t>
            </a:r>
            <a:r>
              <a:rPr lang="en-US" sz="3600" dirty="0" err="1" smtClean="0"/>
              <a:t>rendah</a:t>
            </a:r>
            <a:r>
              <a:rPr lang="en-US" sz="3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/>
              <a:t>Memiliki</a:t>
            </a:r>
            <a:r>
              <a:rPr lang="en-US" sz="3600" dirty="0" smtClean="0"/>
              <a:t> </a:t>
            </a:r>
            <a:r>
              <a:rPr lang="en-US" sz="3600" dirty="0" err="1" smtClean="0"/>
              <a:t>dokumentasi</a:t>
            </a:r>
            <a:r>
              <a:rPr lang="en-US" sz="3600" dirty="0" smtClean="0"/>
              <a:t> yang </a:t>
            </a:r>
            <a:r>
              <a:rPr lang="en-US" sz="3600" dirty="0" err="1" smtClean="0"/>
              <a:t>baik</a:t>
            </a:r>
            <a:r>
              <a:rPr lang="en-US" sz="3600" dirty="0" smtClean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program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err="1" smtClean="0"/>
              <a:t>Mendefinisikan</a:t>
            </a:r>
            <a:r>
              <a:rPr lang="en-US" sz="3600" dirty="0" smtClean="0"/>
              <a:t> </a:t>
            </a:r>
            <a:r>
              <a:rPr lang="en-US" sz="3600" dirty="0" err="1" smtClean="0"/>
              <a:t>masalah</a:t>
            </a:r>
            <a:r>
              <a:rPr lang="en-US" sz="3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/>
              <a:t>Mencari</a:t>
            </a:r>
            <a:r>
              <a:rPr lang="en-US" sz="3600" dirty="0" smtClean="0"/>
              <a:t> </a:t>
            </a:r>
            <a:r>
              <a:rPr lang="en-US" sz="3600" dirty="0" err="1" smtClean="0"/>
              <a:t>solusi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masalah</a:t>
            </a:r>
            <a:r>
              <a:rPr lang="en-US" sz="3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/>
              <a:t>Memilih</a:t>
            </a:r>
            <a:r>
              <a:rPr lang="en-US" sz="3600" dirty="0" smtClean="0"/>
              <a:t> </a:t>
            </a:r>
            <a:r>
              <a:rPr lang="en-US" sz="3600" dirty="0" err="1" smtClean="0"/>
              <a:t>teknik</a:t>
            </a:r>
            <a:r>
              <a:rPr lang="en-US" sz="3600" dirty="0" smtClean="0"/>
              <a:t> </a:t>
            </a:r>
            <a:r>
              <a:rPr lang="en-US" sz="3600" dirty="0" err="1" smtClean="0"/>
              <a:t>pemecahan</a:t>
            </a:r>
            <a:r>
              <a:rPr lang="en-US" sz="3600" dirty="0" smtClean="0"/>
              <a:t> </a:t>
            </a:r>
            <a:r>
              <a:rPr lang="en-US" sz="3600" dirty="0" err="1" smtClean="0"/>
              <a:t>masalah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algoritma</a:t>
            </a:r>
            <a:r>
              <a:rPr lang="en-US" sz="3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/>
              <a:t>Menulis</a:t>
            </a:r>
            <a:r>
              <a:rPr lang="en-US" sz="3600" dirty="0" smtClean="0"/>
              <a:t> Program.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/>
              <a:t>Melakukan</a:t>
            </a:r>
            <a:r>
              <a:rPr lang="en-US" sz="3600" dirty="0" smtClean="0"/>
              <a:t> testing </a:t>
            </a:r>
            <a:r>
              <a:rPr lang="en-US" sz="3600" dirty="0" err="1" smtClean="0"/>
              <a:t>dan</a:t>
            </a:r>
            <a:r>
              <a:rPr lang="en-US" sz="3600" dirty="0" smtClean="0"/>
              <a:t> debugging</a:t>
            </a:r>
            <a:r>
              <a:rPr lang="en-SG" sz="3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/>
              <a:t>Melakukan</a:t>
            </a:r>
            <a:r>
              <a:rPr lang="en-US" sz="3600" dirty="0" smtClean="0"/>
              <a:t> </a:t>
            </a:r>
            <a:r>
              <a:rPr lang="en-US" sz="3600" dirty="0" err="1" smtClean="0"/>
              <a:t>dokumentasi</a:t>
            </a:r>
            <a:r>
              <a:rPr lang="en-US" sz="3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/>
              <a:t>Melakukan</a:t>
            </a:r>
            <a:r>
              <a:rPr lang="en-US" sz="3600" dirty="0" smtClean="0"/>
              <a:t> </a:t>
            </a:r>
            <a:r>
              <a:rPr lang="en-US" sz="3600" dirty="0" err="1" smtClean="0"/>
              <a:t>pemeliharaan</a:t>
            </a:r>
            <a:r>
              <a:rPr lang="en-US" sz="3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1064</TotalTime>
  <Words>1112</Words>
  <Application>Microsoft Office PowerPoint</Application>
  <PresentationFormat>Custom</PresentationFormat>
  <Paragraphs>119</Paragraphs>
  <Slides>20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Equity</vt:lpstr>
      <vt:lpstr>Visio</vt:lpstr>
      <vt:lpstr>1. Algoritma, Pemograman dengan C++</vt:lpstr>
      <vt:lpstr>Pendahuluan</vt:lpstr>
      <vt:lpstr>Slide 3</vt:lpstr>
      <vt:lpstr>Slide 4</vt:lpstr>
      <vt:lpstr>History of C and C++</vt:lpstr>
      <vt:lpstr>C &amp; C++</vt:lpstr>
      <vt:lpstr>C &amp; C++</vt:lpstr>
      <vt:lpstr>Karakteristik dari pemograman terstruktur:</vt:lpstr>
      <vt:lpstr>Langkah-langkah pembuatan program</vt:lpstr>
      <vt:lpstr>PEMOGRAMAN BERORIENTASI OBJEK</vt:lpstr>
      <vt:lpstr>Slide 11</vt:lpstr>
      <vt:lpstr>Slide 12</vt:lpstr>
      <vt:lpstr>Karakteristik PBO</vt:lpstr>
      <vt:lpstr>Slide 14</vt:lpstr>
      <vt:lpstr>1. Encapsulation (Pengkapsulan)</vt:lpstr>
      <vt:lpstr>2. Inheritance (Pewarisan)</vt:lpstr>
      <vt:lpstr>3. Polymorphism (Polymorfisme)</vt:lpstr>
      <vt:lpstr>Contoh:</vt:lpstr>
      <vt:lpstr>Alasan Belajar Pemograman Komputer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&amp; PBO Sekilas Lintas</dc:title>
  <dc:creator>Nia</dc:creator>
  <cp:lastModifiedBy>HP Mini</cp:lastModifiedBy>
  <cp:revision>42</cp:revision>
  <dcterms:created xsi:type="dcterms:W3CDTF">2008-09-02T14:42:23Z</dcterms:created>
  <dcterms:modified xsi:type="dcterms:W3CDTF">2010-09-20T11:27:02Z</dcterms:modified>
</cp:coreProperties>
</file>