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7" r:id="rId12"/>
    <p:sldId id="269" r:id="rId13"/>
    <p:sldId id="270" r:id="rId14"/>
  </p:sldIdLst>
  <p:sldSz cx="10515600" cy="7772400"/>
  <p:notesSz cx="9945688" cy="6858000"/>
  <p:defaultTextStyle>
    <a:defPPr>
      <a:defRPr lang="en-US"/>
    </a:defPPr>
    <a:lvl1pPr marL="0" algn="l" defTabSz="104492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62" algn="l" defTabSz="104492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24" algn="l" defTabSz="104492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386" algn="l" defTabSz="104492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849" algn="l" defTabSz="104492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311" algn="l" defTabSz="104492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772" algn="l" defTabSz="104492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234" algn="l" defTabSz="104492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696" algn="l" defTabSz="104492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48" y="-114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78" y="-78"/>
      </p:cViewPr>
      <p:guideLst>
        <p:guide orient="horz" pos="2160"/>
        <p:guide pos="31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0E041-BDF5-4317-BD6A-DF02C1CC6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362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4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A39E5-E8E9-4079-9732-10D91750B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44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2462" algn="l" defTabSz="1044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4924" algn="l" defTabSz="1044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7386" algn="l" defTabSz="1044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9849" algn="l" defTabSz="1044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2311" algn="l" defTabSz="1044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4772" algn="l" defTabSz="1044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234" algn="l" defTabSz="1044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9696" algn="l" defTabSz="1044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3" tIns="52247" rIns="104493" bIns="5224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522462" indent="0" algn="ctr">
              <a:buNone/>
            </a:lvl2pPr>
            <a:lvl3pPr marL="1044924" indent="0" algn="ctr">
              <a:buNone/>
            </a:lvl3pPr>
            <a:lvl4pPr marL="1567386" indent="0" algn="ctr">
              <a:buNone/>
            </a:lvl4pPr>
            <a:lvl5pPr marL="2089849" indent="0" algn="ctr">
              <a:buNone/>
            </a:lvl5pPr>
            <a:lvl6pPr marL="2612311" indent="0" algn="ctr">
              <a:buNone/>
            </a:lvl6pPr>
            <a:lvl7pPr marL="3134772" indent="0" algn="ctr">
              <a:buNone/>
            </a:lvl7pPr>
            <a:lvl8pPr marL="3657234" indent="0" algn="ctr">
              <a:buNone/>
            </a:lvl8pPr>
            <a:lvl9pPr marL="417969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72" y="1642545"/>
            <a:ext cx="10374768" cy="173099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2372" y="1582951"/>
            <a:ext cx="10374768" cy="13665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2372" y="3373535"/>
            <a:ext cx="10374768" cy="12527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1"/>
            <a:ext cx="94640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2"/>
            <a:ext cx="2313432" cy="66317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59"/>
            <a:ext cx="6396990" cy="663172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3" tIns="52247" rIns="104493" bIns="5224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1079502"/>
            <a:ext cx="8938260" cy="1543685"/>
          </a:xfrm>
        </p:spPr>
        <p:txBody>
          <a:bodyPr anchor="b" anchorCtr="0"/>
          <a:lstStyle>
            <a:lvl1pPr algn="l">
              <a:buNone/>
              <a:defRPr sz="46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887663"/>
            <a:ext cx="8938260" cy="1516697"/>
          </a:xfrm>
        </p:spPr>
        <p:txBody>
          <a:bodyPr anchor="t" anchorCtr="0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115" y="6995160"/>
            <a:ext cx="4600575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9826" y="2693741"/>
            <a:ext cx="10365542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9520" y="2653673"/>
            <a:ext cx="10365848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54" y="2798064"/>
            <a:ext cx="10366814" cy="5181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3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3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3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 algn="l">
              <a:buNone/>
              <a:defRPr sz="4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57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6995160"/>
            <a:ext cx="446913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8553" y="5308029"/>
            <a:ext cx="10357866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8786" y="5270539"/>
            <a:ext cx="10357635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8788" y="5409655"/>
            <a:ext cx="10357633" cy="5531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6" y="75567"/>
            <a:ext cx="10352154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3" tIns="52247" rIns="104493" bIns="5224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3" tIns="52247" rIns="104493" bIns="5224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311256"/>
            <a:ext cx="8938260" cy="1295400"/>
          </a:xfrm>
          <a:prstGeom prst="rect">
            <a:avLst/>
          </a:prstGeom>
        </p:spPr>
        <p:txBody>
          <a:bodyPr lIns="104493" tIns="52247" rIns="104493" bIns="104493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8938260" cy="5181600"/>
          </a:xfrm>
          <a:prstGeom prst="rect">
            <a:avLst/>
          </a:prstGeom>
        </p:spPr>
        <p:txBody>
          <a:bodyPr lIns="104493" tIns="52247" rIns="104493" bIns="5224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8030" y="7016750"/>
            <a:ext cx="2847975" cy="539750"/>
          </a:xfrm>
          <a:prstGeom prst="rect">
            <a:avLst/>
          </a:prstGeom>
        </p:spPr>
        <p:txBody>
          <a:bodyPr lIns="104493" tIns="52247" rIns="104493" bIns="52247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6995160"/>
            <a:ext cx="4556760" cy="518160"/>
          </a:xfrm>
          <a:prstGeom prst="rect">
            <a:avLst/>
          </a:prstGeom>
        </p:spPr>
        <p:txBody>
          <a:bodyPr lIns="104493" tIns="52247" rIns="104493" bIns="52247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8250" y="7038340"/>
            <a:ext cx="525780" cy="5181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291D02-8EC0-4B0A-8AD2-D8C787186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477" indent="-313477" algn="l" rtl="0" eaLnBrk="1" latinLnBrk="0" hangingPunct="1">
        <a:spcBef>
          <a:spcPts val="663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6955" indent="-261232" algn="l" rtl="0" eaLnBrk="1" latinLnBrk="0" hangingPunct="1">
        <a:spcBef>
          <a:spcPts val="423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40432" indent="-261232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910" indent="-261232" algn="l" rtl="0" eaLnBrk="1" latinLnBrk="0" hangingPunct="1">
        <a:spcBef>
          <a:spcPts val="423"/>
        </a:spcBef>
        <a:buClr>
          <a:schemeClr val="accent3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386" indent="-261232" algn="l" rtl="0" eaLnBrk="1" latinLnBrk="0" hangingPunct="1">
        <a:spcBef>
          <a:spcPts val="423"/>
        </a:spcBef>
        <a:buClr>
          <a:schemeClr val="accent3"/>
        </a:buClr>
        <a:buFontTx/>
        <a:buChar char="o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863" indent="-261232" algn="l" rtl="0" eaLnBrk="1" latinLnBrk="0" hangingPunct="1">
        <a:spcBef>
          <a:spcPts val="423"/>
        </a:spcBef>
        <a:buClr>
          <a:schemeClr val="accent3"/>
        </a:buClr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4341" indent="-261232" algn="l" rtl="0" eaLnBrk="1" latinLnBrk="0" hangingPunct="1">
        <a:spcBef>
          <a:spcPts val="423"/>
        </a:spcBef>
        <a:buClr>
          <a:schemeClr val="accent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507817" indent="-261232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295" indent="-261232" algn="l" rtl="0" eaLnBrk="1" latinLnBrk="0" hangingPunct="1">
        <a:spcBef>
          <a:spcPts val="423"/>
        </a:spcBef>
        <a:buClr>
          <a:schemeClr val="accent2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3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8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3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2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6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2. Pengenalan Program C++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7360920" cy="1813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dirty="0" err="1" smtClean="0"/>
              <a:t>Pemograman</a:t>
            </a:r>
            <a:r>
              <a:rPr lang="en-US" sz="4000" dirty="0" smtClean="0"/>
              <a:t> </a:t>
            </a:r>
            <a:r>
              <a:rPr lang="en-US" sz="4000" dirty="0" err="1" smtClean="0"/>
              <a:t>Berorientasi</a:t>
            </a:r>
            <a:r>
              <a:rPr lang="en-US" sz="4000" dirty="0" smtClean="0"/>
              <a:t> </a:t>
            </a:r>
            <a:r>
              <a:rPr lang="en-US" sz="4000" dirty="0" err="1" smtClean="0"/>
              <a:t>Objek</a:t>
            </a:r>
            <a:endParaRPr lang="en-US" sz="4000" dirty="0" smtClean="0"/>
          </a:p>
          <a:p>
            <a:pPr>
              <a:spcBef>
                <a:spcPts val="0"/>
              </a:spcBef>
            </a:pPr>
            <a:endParaRPr lang="en-US" sz="4000" dirty="0" smtClean="0"/>
          </a:p>
          <a:p>
            <a:pPr>
              <a:spcBef>
                <a:spcPts val="0"/>
              </a:spcBef>
            </a:pPr>
            <a:r>
              <a:rPr lang="en-US" sz="4000" dirty="0" smtClean="0"/>
              <a:t>S. </a:t>
            </a:r>
            <a:r>
              <a:rPr lang="en-US" sz="4000" dirty="0" err="1" smtClean="0"/>
              <a:t>Indriani</a:t>
            </a:r>
            <a:r>
              <a:rPr lang="en-US" sz="4000" dirty="0" smtClean="0"/>
              <a:t> L, M.T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9551670" cy="829418"/>
          </a:xfrm>
        </p:spPr>
        <p:txBody>
          <a:bodyPr>
            <a:normAutofit/>
          </a:bodyPr>
          <a:lstStyle/>
          <a:p>
            <a:r>
              <a:rPr lang="en-US" sz="4000" b="1" u="sng" dirty="0" err="1" smtClean="0"/>
              <a:t>Komentar</a:t>
            </a:r>
            <a:r>
              <a:rPr lang="en-US" sz="4000" b="1" u="sng" dirty="0" smtClean="0"/>
              <a:t> (Comment)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34160"/>
            <a:ext cx="9906000" cy="639064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Komentar</a:t>
            </a:r>
            <a:r>
              <a:rPr lang="en-US" sz="4000" dirty="0" smtClean="0"/>
              <a:t> </a:t>
            </a:r>
            <a:r>
              <a:rPr lang="en-US" sz="4000" dirty="0" err="1" smtClean="0"/>
              <a:t>merupakan</a:t>
            </a:r>
            <a:r>
              <a:rPr lang="en-US" sz="4000" dirty="0" smtClean="0"/>
              <a:t> </a:t>
            </a:r>
            <a:r>
              <a:rPr lang="en-US" sz="4000" dirty="0" err="1" smtClean="0"/>
              <a:t>bagian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penting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program. </a:t>
            </a:r>
            <a:r>
              <a:rPr lang="en-US" sz="4000" dirty="0" err="1" smtClean="0"/>
              <a:t>Kehadirannya</a:t>
            </a:r>
            <a:r>
              <a:rPr lang="en-US" sz="4000" dirty="0" smtClean="0"/>
              <a:t> </a:t>
            </a:r>
            <a:r>
              <a:rPr lang="en-US" sz="4000" dirty="0" err="1" smtClean="0"/>
              <a:t>sangat</a:t>
            </a:r>
            <a:r>
              <a:rPr lang="en-US" sz="4000" dirty="0" smtClean="0"/>
              <a:t> </a:t>
            </a:r>
            <a:r>
              <a:rPr lang="en-US" sz="4000" dirty="0" err="1" smtClean="0"/>
              <a:t>membantu</a:t>
            </a:r>
            <a:r>
              <a:rPr lang="en-US" sz="4000" dirty="0" smtClean="0"/>
              <a:t> </a:t>
            </a:r>
            <a:r>
              <a:rPr lang="en-US" sz="4000" dirty="0" err="1" smtClean="0"/>
              <a:t>pemogram</a:t>
            </a:r>
            <a:r>
              <a:rPr lang="en-US" sz="4000" dirty="0" smtClean="0"/>
              <a:t> </a:t>
            </a:r>
            <a:r>
              <a:rPr lang="en-US" sz="4000" dirty="0" err="1" smtClean="0"/>
              <a:t>ataupun</a:t>
            </a:r>
            <a:r>
              <a:rPr lang="en-US" sz="4000" dirty="0" smtClean="0"/>
              <a:t> </a:t>
            </a:r>
            <a:r>
              <a:rPr lang="en-US" sz="4000" dirty="0" err="1" smtClean="0"/>
              <a:t>orang</a:t>
            </a:r>
            <a:r>
              <a:rPr lang="en-US" sz="4000" dirty="0" smtClean="0"/>
              <a:t> lain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memahami</a:t>
            </a:r>
            <a:r>
              <a:rPr lang="en-US" sz="4000" dirty="0" smtClean="0"/>
              <a:t> program. </a:t>
            </a:r>
          </a:p>
          <a:p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hal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penjelasannya</a:t>
            </a:r>
            <a:r>
              <a:rPr lang="en-US" sz="4000" dirty="0" smtClean="0"/>
              <a:t> </a:t>
            </a:r>
            <a:r>
              <a:rPr lang="en-US" sz="4000" dirty="0" err="1" smtClean="0"/>
              <a:t>bisa</a:t>
            </a:r>
            <a:r>
              <a:rPr lang="en-US" sz="4000" dirty="0" smtClean="0"/>
              <a:t> </a:t>
            </a:r>
            <a:r>
              <a:rPr lang="en-US" sz="4000" dirty="0" err="1" smtClean="0"/>
              <a:t>berupa</a:t>
            </a:r>
            <a:r>
              <a:rPr lang="en-US" sz="4000" dirty="0" smtClean="0"/>
              <a:t>: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3700" dirty="0" err="1" smtClean="0"/>
              <a:t>tujuan</a:t>
            </a:r>
            <a:r>
              <a:rPr lang="en-US" sz="3700" dirty="0" smtClean="0"/>
              <a:t>/</a:t>
            </a:r>
            <a:r>
              <a:rPr lang="en-US" sz="3700" dirty="0" err="1" smtClean="0"/>
              <a:t>fungsi</a:t>
            </a:r>
            <a:r>
              <a:rPr lang="en-US" sz="3700" dirty="0" smtClean="0"/>
              <a:t> program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4000" dirty="0" err="1" smtClean="0"/>
              <a:t>saat</a:t>
            </a:r>
            <a:r>
              <a:rPr lang="en-US" sz="4000" dirty="0" smtClean="0"/>
              <a:t> program </a:t>
            </a:r>
            <a:r>
              <a:rPr lang="en-US" sz="4000" dirty="0" err="1" smtClean="0"/>
              <a:t>dibuat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direvisi</a:t>
            </a:r>
            <a:endParaRPr lang="en-US" sz="4000" dirty="0" smtClean="0"/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4000" dirty="0" err="1" smtClean="0"/>
              <a:t>keterangan-keterangan</a:t>
            </a:r>
            <a:r>
              <a:rPr lang="en-US" sz="4000" dirty="0" smtClean="0"/>
              <a:t> lain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kegunaan</a:t>
            </a:r>
            <a:r>
              <a:rPr lang="en-US" sz="4000" dirty="0" smtClean="0"/>
              <a:t> </a:t>
            </a:r>
            <a:r>
              <a:rPr lang="en-US" sz="4000" dirty="0" err="1" smtClean="0"/>
              <a:t>sejumlah</a:t>
            </a:r>
            <a:r>
              <a:rPr lang="en-US" sz="4000" dirty="0" smtClean="0"/>
              <a:t> </a:t>
            </a:r>
            <a:r>
              <a:rPr lang="en-US" sz="4000" dirty="0" err="1" smtClean="0"/>
              <a:t>pernyataan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program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40840"/>
            <a:ext cx="9448800" cy="567436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/>
              <a:t>Pada</a:t>
            </a:r>
            <a:r>
              <a:rPr lang="en-US" sz="4000" dirty="0" smtClean="0"/>
              <a:t> C++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komentar</a:t>
            </a:r>
            <a:r>
              <a:rPr lang="en-US" sz="4000" dirty="0" smtClean="0"/>
              <a:t> </a:t>
            </a:r>
            <a:r>
              <a:rPr lang="en-US" sz="4000" dirty="0" err="1" smtClean="0"/>
              <a:t>diawali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dua</a:t>
            </a:r>
            <a:r>
              <a:rPr lang="en-US" sz="4000" dirty="0" smtClean="0"/>
              <a:t> </a:t>
            </a:r>
            <a:r>
              <a:rPr lang="en-US" sz="4000" dirty="0" err="1" smtClean="0"/>
              <a:t>tanda</a:t>
            </a:r>
            <a:r>
              <a:rPr lang="en-US" sz="4000" dirty="0" smtClean="0"/>
              <a:t> </a:t>
            </a:r>
            <a:r>
              <a:rPr lang="en-US" sz="4000" dirty="0" err="1" smtClean="0"/>
              <a:t>garis</a:t>
            </a:r>
            <a:r>
              <a:rPr lang="en-US" sz="4000" dirty="0" smtClean="0"/>
              <a:t> miring (//). </a:t>
            </a:r>
            <a:r>
              <a:rPr lang="en-US" sz="4000" dirty="0" err="1" smtClean="0"/>
              <a:t>Bagi</a:t>
            </a:r>
            <a:r>
              <a:rPr lang="en-US" sz="4000" dirty="0" smtClean="0"/>
              <a:t> </a:t>
            </a:r>
            <a:r>
              <a:rPr lang="en-US" sz="4000" dirty="0" err="1" smtClean="0"/>
              <a:t>kompiler</a:t>
            </a:r>
            <a:r>
              <a:rPr lang="en-US" sz="4000" dirty="0" smtClean="0"/>
              <a:t> </a:t>
            </a:r>
            <a:r>
              <a:rPr lang="en-US" sz="4000" dirty="0" err="1" smtClean="0"/>
              <a:t>hal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berguna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akan</a:t>
            </a:r>
            <a:r>
              <a:rPr lang="en-US" sz="4000" dirty="0" smtClean="0"/>
              <a:t> </a:t>
            </a:r>
            <a:r>
              <a:rPr lang="en-US" sz="4000" dirty="0" err="1" smtClean="0"/>
              <a:t>diabaikan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saat</a:t>
            </a:r>
            <a:r>
              <a:rPr lang="en-US" sz="4000" dirty="0" smtClean="0"/>
              <a:t> </a:t>
            </a:r>
            <a:r>
              <a:rPr lang="en-US" sz="4000" dirty="0" err="1" smtClean="0"/>
              <a:t>kompilasi</a:t>
            </a:r>
            <a:endParaRPr lang="en-US" sz="4000" dirty="0" smtClean="0"/>
          </a:p>
          <a:p>
            <a:r>
              <a:rPr lang="en-US" sz="4000" dirty="0" err="1" smtClean="0"/>
              <a:t>Selain</a:t>
            </a:r>
            <a:r>
              <a:rPr lang="en-US" sz="4000" dirty="0" smtClean="0"/>
              <a:t> </a:t>
            </a:r>
            <a:r>
              <a:rPr lang="en-US" sz="4000" dirty="0" err="1" smtClean="0"/>
              <a:t>menggunakan</a:t>
            </a:r>
            <a:r>
              <a:rPr lang="en-US" sz="4000" dirty="0" smtClean="0"/>
              <a:t> //, </a:t>
            </a:r>
            <a:r>
              <a:rPr lang="en-US" sz="4000" dirty="0" err="1" smtClean="0"/>
              <a:t>komentar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C++ </a:t>
            </a:r>
            <a:r>
              <a:rPr lang="en-US" sz="4000" dirty="0" err="1" smtClean="0"/>
              <a:t>juga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ditulis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: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chemeClr val="accent1"/>
                </a:solidFill>
                <a:latin typeface="Consolas" pitchFamily="49" charset="0"/>
              </a:rPr>
              <a:t>/* </a:t>
            </a:r>
            <a:r>
              <a:rPr lang="en-US" sz="4000" dirty="0" err="1" smtClean="0">
                <a:solidFill>
                  <a:schemeClr val="accent1"/>
                </a:solidFill>
                <a:latin typeface="Consolas" pitchFamily="49" charset="0"/>
              </a:rPr>
              <a:t>komentar</a:t>
            </a:r>
            <a:r>
              <a:rPr lang="en-US" sz="4000" dirty="0" smtClean="0">
                <a:solidFill>
                  <a:schemeClr val="accent1"/>
                </a:solidFill>
                <a:latin typeface="Consolas" pitchFamily="49" charset="0"/>
              </a:rPr>
              <a:t> */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Biasanya</a:t>
            </a:r>
            <a:r>
              <a:rPr lang="en-US" sz="4000" dirty="0" smtClean="0"/>
              <a:t> </a:t>
            </a:r>
            <a:r>
              <a:rPr lang="en-US" sz="4000" dirty="0" err="1" smtClean="0"/>
              <a:t>cara</a:t>
            </a:r>
            <a:r>
              <a:rPr lang="en-US" sz="4000" dirty="0" smtClean="0"/>
              <a:t> </a:t>
            </a:r>
            <a:r>
              <a:rPr lang="en-US" sz="4000" dirty="0" err="1" smtClean="0"/>
              <a:t>penulisan</a:t>
            </a:r>
            <a:r>
              <a:rPr lang="en-US" sz="4000" dirty="0" smtClean="0"/>
              <a:t> </a:t>
            </a:r>
            <a:r>
              <a:rPr lang="en-US" sz="4000" dirty="0" err="1" smtClean="0"/>
              <a:t>diatas</a:t>
            </a:r>
            <a:r>
              <a:rPr lang="en-US" sz="4000" dirty="0" smtClean="0"/>
              <a:t>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jika</a:t>
            </a:r>
            <a:r>
              <a:rPr lang="en-US" sz="4000" dirty="0" smtClean="0"/>
              <a:t> </a:t>
            </a:r>
            <a:r>
              <a:rPr lang="en-US" sz="4000" dirty="0" err="1" smtClean="0"/>
              <a:t>komentar</a:t>
            </a:r>
            <a:r>
              <a:rPr lang="en-US" sz="4000" dirty="0" smtClean="0"/>
              <a:t> </a:t>
            </a:r>
            <a:r>
              <a:rPr lang="en-US" sz="4000" dirty="0" err="1" smtClean="0"/>
              <a:t>melebihi</a:t>
            </a:r>
            <a:r>
              <a:rPr lang="en-US" sz="4000" dirty="0" smtClean="0"/>
              <a:t> </a:t>
            </a:r>
            <a:r>
              <a:rPr lang="en-US" sz="4000" dirty="0" err="1" smtClean="0"/>
              <a:t>satu</a:t>
            </a:r>
            <a:r>
              <a:rPr lang="en-US" sz="4000" dirty="0" smtClean="0"/>
              <a:t> </a:t>
            </a:r>
            <a:r>
              <a:rPr lang="en-US" sz="4000" dirty="0" err="1" smtClean="0"/>
              <a:t>baris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penulisan</a:t>
            </a:r>
            <a:endParaRPr lang="en-SG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1256"/>
            <a:ext cx="9601200" cy="526944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Contoh</a:t>
            </a:r>
            <a:r>
              <a:rPr lang="en-US" sz="2800" dirty="0" smtClean="0">
                <a:solidFill>
                  <a:srgbClr val="FF0000"/>
                </a:solidFill>
              </a:rPr>
              <a:t> program </a:t>
            </a:r>
            <a:r>
              <a:rPr lang="en-US" sz="2800" dirty="0" err="1" smtClean="0">
                <a:solidFill>
                  <a:srgbClr val="FF0000"/>
                </a:solidFill>
              </a:rPr>
              <a:t>lingkaran</a:t>
            </a:r>
            <a:endParaRPr lang="en-SG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9753600" cy="6934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/*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deklarasi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variabel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yang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digunakan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*/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jari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float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keliling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/*input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variabel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yang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digunakan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yaitu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jari-jari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*/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Masukkan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jari-jari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:  ";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cin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&gt;&gt;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jari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/*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proses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menghitung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keliling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lingkaran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*/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=3.141593*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jari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jari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keliling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=2*3.141593*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jari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/*output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keliling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lingkaran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*/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Luasnya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adalah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: "&lt;&lt;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kelilingnya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adalah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: "&lt;&lt;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keliling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9304020" cy="1295400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err="1" smtClean="0"/>
              <a:t>L</a:t>
            </a:r>
            <a:r>
              <a:rPr lang="en-US" sz="5400" b="1" u="sng" dirty="0" err="1" smtClean="0"/>
              <a:t>atihan</a:t>
            </a:r>
            <a:endParaRPr lang="en-SG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51560" y="2133600"/>
            <a:ext cx="8938260" cy="468884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Buatlah</a:t>
            </a:r>
            <a:r>
              <a:rPr lang="en-US" sz="4400" dirty="0" smtClean="0"/>
              <a:t> program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menghitung</a:t>
            </a:r>
            <a:r>
              <a:rPr lang="en-US" sz="4400" dirty="0" smtClean="0"/>
              <a:t> </a:t>
            </a:r>
            <a:r>
              <a:rPr lang="en-US" sz="4400" dirty="0" err="1" smtClean="0"/>
              <a:t>luas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volume </a:t>
            </a:r>
            <a:r>
              <a:rPr lang="en-US" sz="4400" dirty="0" err="1" smtClean="0"/>
              <a:t>suatu</a:t>
            </a:r>
            <a:r>
              <a:rPr lang="en-US" sz="4400" dirty="0" smtClean="0"/>
              <a:t> </a:t>
            </a:r>
            <a:r>
              <a:rPr lang="en-US" sz="4400" dirty="0" err="1" smtClean="0"/>
              <a:t>balok</a:t>
            </a:r>
            <a:r>
              <a:rPr lang="en-US" sz="4400" dirty="0" smtClean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345445"/>
            <a:ext cx="9464040" cy="915778"/>
          </a:xfrm>
        </p:spPr>
        <p:txBody>
          <a:bodyPr>
            <a:normAutofit/>
          </a:bodyPr>
          <a:lstStyle/>
          <a:p>
            <a:r>
              <a:rPr lang="en-US" sz="4000" b="1" u="sng" dirty="0" err="1" smtClean="0"/>
              <a:t>Contoh</a:t>
            </a:r>
            <a:r>
              <a:rPr lang="en-US" sz="4000" b="1" u="sng" dirty="0" smtClean="0"/>
              <a:t> program C++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9601200" cy="6324600"/>
          </a:xfrm>
        </p:spPr>
        <p:txBody>
          <a:bodyPr>
            <a:normAutofit fontScale="77500" lnSpcReduction="20000"/>
          </a:bodyPr>
          <a:lstStyle/>
          <a:p>
            <a:r>
              <a:rPr lang="en-US" sz="4200" dirty="0" err="1" smtClean="0"/>
              <a:t>Sebuah</a:t>
            </a:r>
            <a:r>
              <a:rPr lang="en-US" sz="4200" dirty="0" smtClean="0"/>
              <a:t> </a:t>
            </a:r>
            <a:r>
              <a:rPr lang="en-US" sz="4200" dirty="0" err="1" smtClean="0"/>
              <a:t>contoh</a:t>
            </a:r>
            <a:r>
              <a:rPr lang="en-US" sz="4200" dirty="0" smtClean="0"/>
              <a:t> program C++ yang </a:t>
            </a:r>
            <a:r>
              <a:rPr lang="en-US" sz="4200" dirty="0" err="1" smtClean="0"/>
              <a:t>sangat</a:t>
            </a:r>
            <a:r>
              <a:rPr lang="en-US" sz="4200" dirty="0" smtClean="0"/>
              <a:t> </a:t>
            </a:r>
            <a:r>
              <a:rPr lang="en-US" sz="4200" dirty="0" err="1" smtClean="0"/>
              <a:t>sederhana</a:t>
            </a:r>
            <a:r>
              <a:rPr lang="en-US" sz="4200" dirty="0" smtClean="0"/>
              <a:t>: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//Program </a:t>
            </a:r>
            <a:r>
              <a:rPr lang="en-US" sz="4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pertama</a:t>
            </a: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ku</a:t>
            </a:r>
            <a:endParaRPr lang="en-US" sz="44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4400" b="1" dirty="0" smtClean="0"/>
              <a:t>	</a:t>
            </a: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</a:rPr>
              <a:t>#include &lt;</a:t>
            </a:r>
            <a:r>
              <a:rPr lang="en-US" sz="4400" b="1" dirty="0" err="1" smtClean="0">
                <a:solidFill>
                  <a:srgbClr val="FF0000"/>
                </a:solidFill>
                <a:latin typeface="Consolas" pitchFamily="49" charset="0"/>
              </a:rPr>
              <a:t>iostream.h</a:t>
            </a: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</a:rPr>
              <a:t>&gt;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</a:rPr>
              <a:t>	void main()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</a:rPr>
              <a:t>	{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</a:rPr>
              <a:t>		</a:t>
            </a:r>
            <a:r>
              <a:rPr lang="en-US" sz="4400" b="1" dirty="0" err="1" smtClean="0">
                <a:solidFill>
                  <a:srgbClr val="FF0000"/>
                </a:solidFill>
                <a:latin typeface="Consolas" pitchFamily="49" charset="0"/>
              </a:rPr>
              <a:t>cout</a:t>
            </a: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</a:rPr>
              <a:t>&lt;&lt;“</a:t>
            </a:r>
            <a:r>
              <a:rPr lang="en-US" sz="4400" b="1" dirty="0" err="1" smtClean="0">
                <a:solidFill>
                  <a:srgbClr val="FF0000"/>
                </a:solidFill>
                <a:latin typeface="Consolas" pitchFamily="49" charset="0"/>
              </a:rPr>
              <a:t>Hai</a:t>
            </a: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</a:rPr>
              <a:t>, Mari </a:t>
            </a:r>
            <a:r>
              <a:rPr lang="en-US" sz="4400" b="1" dirty="0" err="1" smtClean="0">
                <a:solidFill>
                  <a:srgbClr val="FF0000"/>
                </a:solidFill>
                <a:latin typeface="Consolas" pitchFamily="49" charset="0"/>
              </a:rPr>
              <a:t>belajar</a:t>
            </a: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</a:rPr>
              <a:t> C++.”;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nsolas" pitchFamily="49" charset="0"/>
              </a:rPr>
              <a:t>	}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4200" dirty="0" smtClean="0"/>
              <a:t>Program C++ </a:t>
            </a:r>
            <a:r>
              <a:rPr lang="en-US" sz="4200" dirty="0" err="1" smtClean="0"/>
              <a:t>tidak</a:t>
            </a:r>
            <a:r>
              <a:rPr lang="en-US" sz="4200" dirty="0" smtClean="0"/>
              <a:t> </a:t>
            </a:r>
            <a:r>
              <a:rPr lang="en-US" sz="4200" dirty="0" err="1" smtClean="0"/>
              <a:t>pernah</a:t>
            </a:r>
            <a:r>
              <a:rPr lang="en-US" sz="4200" dirty="0" smtClean="0"/>
              <a:t> </a:t>
            </a:r>
            <a:r>
              <a:rPr lang="en-US" sz="4200" dirty="0" err="1" smtClean="0"/>
              <a:t>lepas</a:t>
            </a:r>
            <a:r>
              <a:rPr lang="en-US" sz="4200" dirty="0" smtClean="0"/>
              <a:t> </a:t>
            </a:r>
            <a:r>
              <a:rPr lang="en-US" sz="4200" dirty="0" err="1" smtClean="0"/>
              <a:t>dari</a:t>
            </a:r>
            <a:r>
              <a:rPr lang="en-US" sz="4200" dirty="0" smtClean="0"/>
              <a:t> </a:t>
            </a:r>
            <a:r>
              <a:rPr lang="en-US" sz="4200" b="1" u="sng" dirty="0" err="1" smtClean="0"/>
              <a:t>fungsi</a:t>
            </a:r>
            <a:r>
              <a:rPr lang="en-US" sz="4200" dirty="0" smtClean="0"/>
              <a:t>. </a:t>
            </a:r>
            <a:r>
              <a:rPr lang="en-US" sz="4200" dirty="0" err="1" smtClean="0"/>
              <a:t>Sebab</a:t>
            </a:r>
            <a:r>
              <a:rPr lang="en-US" sz="4200" dirty="0" smtClean="0"/>
              <a:t> </a:t>
            </a:r>
            <a:r>
              <a:rPr lang="en-US" sz="4200" dirty="0" err="1" smtClean="0"/>
              <a:t>fungsi</a:t>
            </a:r>
            <a:r>
              <a:rPr lang="en-US" sz="4200" dirty="0" smtClean="0"/>
              <a:t> </a:t>
            </a:r>
            <a:r>
              <a:rPr lang="en-US" sz="4200" dirty="0" err="1" smtClean="0"/>
              <a:t>adalah</a:t>
            </a:r>
            <a:r>
              <a:rPr lang="en-US" sz="4200" dirty="0" smtClean="0"/>
              <a:t> </a:t>
            </a:r>
            <a:r>
              <a:rPr lang="en-US" sz="4200" dirty="0" err="1" smtClean="0"/>
              <a:t>salah</a:t>
            </a:r>
            <a:r>
              <a:rPr lang="en-US" sz="4200" dirty="0" smtClean="0"/>
              <a:t> </a:t>
            </a:r>
            <a:r>
              <a:rPr lang="en-US" sz="4200" dirty="0" err="1" smtClean="0"/>
              <a:t>satu</a:t>
            </a:r>
            <a:r>
              <a:rPr lang="en-US" sz="4200" dirty="0" smtClean="0"/>
              <a:t> </a:t>
            </a:r>
            <a:r>
              <a:rPr lang="en-US" sz="4200" dirty="0" err="1" smtClean="0"/>
              <a:t>dasar</a:t>
            </a:r>
            <a:r>
              <a:rPr lang="en-US" sz="4200" dirty="0" smtClean="0"/>
              <a:t> </a:t>
            </a:r>
            <a:r>
              <a:rPr lang="en-US" sz="4200" dirty="0" err="1" smtClean="0"/>
              <a:t>penyusun</a:t>
            </a:r>
            <a:r>
              <a:rPr lang="en-US" sz="4200" dirty="0" smtClean="0"/>
              <a:t> </a:t>
            </a:r>
            <a:r>
              <a:rPr lang="en-US" sz="4200" dirty="0" err="1" smtClean="0"/>
              <a:t>blok</a:t>
            </a:r>
            <a:r>
              <a:rPr lang="en-US" sz="4200" dirty="0" smtClean="0"/>
              <a:t> </a:t>
            </a:r>
            <a:r>
              <a:rPr lang="en-US" sz="4200" dirty="0" err="1" smtClean="0"/>
              <a:t>pada</a:t>
            </a:r>
            <a:r>
              <a:rPr lang="en-US" sz="4200" dirty="0" smtClean="0"/>
              <a:t> C++.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4200" dirty="0" err="1" smtClean="0"/>
              <a:t>Sebuah</a:t>
            </a:r>
            <a:r>
              <a:rPr lang="en-US" sz="4200" dirty="0" smtClean="0"/>
              <a:t> program C++ minimal </a:t>
            </a:r>
            <a:r>
              <a:rPr lang="en-US" sz="4200" dirty="0" err="1" smtClean="0"/>
              <a:t>mengandung</a:t>
            </a:r>
            <a:r>
              <a:rPr lang="en-US" sz="4200" dirty="0" smtClean="0"/>
              <a:t> </a:t>
            </a:r>
            <a:r>
              <a:rPr lang="en-US" sz="4200" dirty="0" err="1" smtClean="0"/>
              <a:t>sebuah</a:t>
            </a:r>
            <a:r>
              <a:rPr lang="en-US" sz="4200" dirty="0" smtClean="0"/>
              <a:t> </a:t>
            </a:r>
            <a:r>
              <a:rPr lang="en-US" sz="4200" dirty="0" err="1" smtClean="0"/>
              <a:t>fungsi</a:t>
            </a:r>
            <a:r>
              <a:rPr lang="en-US" sz="4200" dirty="0" smtClean="0"/>
              <a:t>, </a:t>
            </a:r>
            <a:r>
              <a:rPr lang="en-US" sz="4200" dirty="0" err="1" smtClean="0"/>
              <a:t>yaitu</a:t>
            </a:r>
            <a:r>
              <a:rPr lang="en-US" sz="4200" dirty="0" smtClean="0"/>
              <a:t> </a:t>
            </a:r>
            <a:r>
              <a:rPr lang="en-US" sz="4200" dirty="0" err="1" smtClean="0"/>
              <a:t>fungsi</a:t>
            </a:r>
            <a:r>
              <a:rPr lang="en-US" sz="4200" dirty="0" smtClean="0"/>
              <a:t> </a:t>
            </a:r>
            <a:r>
              <a:rPr lang="en-US" sz="4200" b="1" dirty="0" smtClean="0"/>
              <a:t>main()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99942"/>
            <a:ext cx="9376410" cy="743058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FUNGSI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8080"/>
            <a:ext cx="9829800" cy="578612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main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nama</a:t>
            </a:r>
            <a:r>
              <a:rPr lang="en-US" sz="3600" dirty="0" smtClean="0"/>
              <a:t> </a:t>
            </a:r>
            <a:r>
              <a:rPr lang="en-US" sz="3600" dirty="0" err="1" smtClean="0"/>
              <a:t>judul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. </a:t>
            </a:r>
          </a:p>
          <a:p>
            <a:pPr>
              <a:buNone/>
            </a:pPr>
            <a:r>
              <a:rPr lang="en-US" sz="3200" b="1" dirty="0" smtClean="0"/>
              <a:t>	</a:t>
            </a:r>
            <a:r>
              <a:rPr lang="en-US" sz="3600" b="1" dirty="0" smtClean="0">
                <a:solidFill>
                  <a:srgbClr val="FF0000"/>
                </a:solidFill>
                <a:latin typeface="Consolas" pitchFamily="49" charset="0"/>
              </a:rPr>
              <a:t>{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Consolas" pitchFamily="49" charset="0"/>
              </a:rPr>
              <a:t>		</a:t>
            </a:r>
            <a:r>
              <a:rPr lang="en-US" sz="3600" b="1" dirty="0" err="1" smtClean="0">
                <a:solidFill>
                  <a:srgbClr val="FF0000"/>
                </a:solidFill>
                <a:latin typeface="Consolas" pitchFamily="49" charset="0"/>
              </a:rPr>
              <a:t>cout</a:t>
            </a:r>
            <a:r>
              <a:rPr lang="en-US" sz="3600" b="1" dirty="0" smtClean="0">
                <a:solidFill>
                  <a:srgbClr val="FF0000"/>
                </a:solidFill>
                <a:latin typeface="Consolas" pitchFamily="49" charset="0"/>
              </a:rPr>
              <a:t>&lt;&lt;“</a:t>
            </a:r>
            <a:r>
              <a:rPr lang="en-US" sz="3600" b="1" dirty="0" err="1" smtClean="0">
                <a:solidFill>
                  <a:srgbClr val="FF0000"/>
                </a:solidFill>
                <a:latin typeface="Consolas" pitchFamily="49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Consolas" pitchFamily="49" charset="0"/>
              </a:rPr>
              <a:t>, Mari </a:t>
            </a:r>
            <a:r>
              <a:rPr lang="en-US" sz="3600" b="1" dirty="0" err="1" smtClean="0">
                <a:solidFill>
                  <a:srgbClr val="FF0000"/>
                </a:solidFill>
                <a:latin typeface="Consolas" pitchFamily="49" charset="0"/>
              </a:rPr>
              <a:t>Belajar</a:t>
            </a:r>
            <a:r>
              <a:rPr lang="en-US" sz="3600" b="1" dirty="0" smtClean="0">
                <a:solidFill>
                  <a:srgbClr val="FF0000"/>
                </a:solidFill>
                <a:latin typeface="Consolas" pitchFamily="49" charset="0"/>
              </a:rPr>
              <a:t> C++.”;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sz="3200" b="1" dirty="0" smtClean="0"/>
              <a:t>	</a:t>
            </a:r>
            <a:r>
              <a:rPr lang="en-US" sz="3200" dirty="0" err="1" smtClean="0"/>
              <a:t>dimulai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tanda</a:t>
            </a:r>
            <a:r>
              <a:rPr lang="en-US" sz="3200" dirty="0" smtClean="0"/>
              <a:t> { </a:t>
            </a:r>
            <a:r>
              <a:rPr lang="en-US" sz="3200" dirty="0" err="1" smtClean="0"/>
              <a:t>hingga</a:t>
            </a:r>
            <a:r>
              <a:rPr lang="en-US" sz="3200" dirty="0" smtClean="0"/>
              <a:t> </a:t>
            </a:r>
            <a:r>
              <a:rPr lang="en-US" sz="3200" dirty="0" err="1" smtClean="0"/>
              <a:t>tanda</a:t>
            </a:r>
            <a:r>
              <a:rPr lang="en-US" sz="3200" dirty="0" smtClean="0"/>
              <a:t> }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.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spesifik</a:t>
            </a:r>
            <a:r>
              <a:rPr lang="en-US" sz="3200" dirty="0" smtClean="0"/>
              <a:t>, </a:t>
            </a:r>
            <a:r>
              <a:rPr lang="en-US" sz="3200" dirty="0" err="1" smtClean="0"/>
              <a:t>semua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terletak</a:t>
            </a:r>
            <a:r>
              <a:rPr lang="en-US" sz="3200" dirty="0" smtClean="0"/>
              <a:t> </a:t>
            </a:r>
            <a:r>
              <a:rPr lang="en-US" sz="3200" dirty="0" err="1" smtClean="0"/>
              <a:t>didalam</a:t>
            </a:r>
            <a:r>
              <a:rPr lang="en-US" sz="3200" dirty="0" smtClean="0"/>
              <a:t> </a:t>
            </a:r>
            <a:r>
              <a:rPr lang="en-US" sz="3200" dirty="0" err="1" smtClean="0"/>
              <a:t>tanda</a:t>
            </a:r>
            <a:r>
              <a:rPr lang="en-US" sz="3200" dirty="0" smtClean="0"/>
              <a:t> {}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b="1" dirty="0" err="1" smtClean="0"/>
              <a:t>blok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Tanda</a:t>
            </a:r>
            <a:r>
              <a:rPr lang="en-US" sz="3200" dirty="0" smtClean="0"/>
              <a:t> {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b="1" dirty="0" smtClean="0"/>
              <a:t>main()</a:t>
            </a:r>
            <a:r>
              <a:rPr lang="en-US" sz="3200" dirty="0" smtClean="0"/>
              <a:t> (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) </a:t>
            </a:r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program. </a:t>
            </a:r>
          </a:p>
          <a:p>
            <a:r>
              <a:rPr lang="en-US" sz="3200" dirty="0" err="1" smtClean="0"/>
              <a:t>Adapun</a:t>
            </a:r>
            <a:r>
              <a:rPr lang="en-US" sz="3200" dirty="0" smtClean="0"/>
              <a:t> }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b="1" dirty="0" smtClean="0"/>
              <a:t>main()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9456420" cy="559816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Tanda</a:t>
            </a:r>
            <a:r>
              <a:rPr lang="en-US" sz="3600" dirty="0" smtClean="0"/>
              <a:t> ()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mengapit</a:t>
            </a:r>
            <a:r>
              <a:rPr lang="en-US" sz="3600" dirty="0" smtClean="0"/>
              <a:t> </a:t>
            </a:r>
            <a:r>
              <a:rPr lang="en-US" sz="3600" dirty="0" err="1" smtClean="0"/>
              <a:t>argumen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, </a:t>
            </a:r>
            <a:r>
              <a:rPr lang="en-US" sz="3600" dirty="0" err="1" smtClean="0"/>
              <a:t>yaitu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yang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dilewatkan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.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b="1" dirty="0" smtClean="0"/>
              <a:t>main ()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contoh</a:t>
            </a:r>
            <a:r>
              <a:rPr lang="en-US" sz="3600" dirty="0" smtClean="0"/>
              <a:t>,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argumen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diberikan</a:t>
            </a:r>
            <a:r>
              <a:rPr lang="en-US" sz="3600" dirty="0" smtClean="0"/>
              <a:t>.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entri</a:t>
            </a:r>
            <a:r>
              <a:rPr lang="en-US" sz="3600" dirty="0" smtClean="0"/>
              <a:t> </a:t>
            </a:r>
            <a:r>
              <a:rPr lang="en-US" sz="3600" dirty="0" err="1" smtClean="0"/>
              <a:t>didalam</a:t>
            </a:r>
            <a:r>
              <a:rPr lang="en-US" sz="3600" dirty="0" smtClean="0"/>
              <a:t> ().</a:t>
            </a:r>
          </a:p>
          <a:p>
            <a:r>
              <a:rPr lang="en-US" sz="3600" dirty="0" err="1" smtClean="0"/>
              <a:t>Kata</a:t>
            </a:r>
            <a:r>
              <a:rPr lang="en-US" sz="3600" dirty="0" smtClean="0"/>
              <a:t> </a:t>
            </a:r>
            <a:r>
              <a:rPr lang="en-US" sz="3600" b="1" dirty="0" smtClean="0"/>
              <a:t>void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mendahului</a:t>
            </a:r>
            <a:r>
              <a:rPr lang="en-US" sz="3600" dirty="0" smtClean="0"/>
              <a:t> </a:t>
            </a:r>
            <a:r>
              <a:rPr lang="en-US" sz="3600" b="1" dirty="0" smtClean="0"/>
              <a:t>main()</a:t>
            </a:r>
            <a:r>
              <a:rPr lang="en-US" sz="3600" dirty="0" smtClean="0"/>
              <a:t> </a:t>
            </a:r>
            <a:r>
              <a:rPr lang="en-US" sz="3600" dirty="0" err="1" smtClean="0"/>
              <a:t>dipakai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menyatakan</a:t>
            </a:r>
            <a:r>
              <a:rPr lang="en-US" sz="3600" dirty="0" smtClean="0"/>
              <a:t> </a:t>
            </a:r>
            <a:r>
              <a:rPr lang="en-US" sz="3600" dirty="0" err="1" smtClean="0"/>
              <a:t>bahwa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balik</a:t>
            </a:r>
            <a:r>
              <a:rPr lang="en-US" sz="3600" dirty="0" smtClean="0"/>
              <a:t> (</a:t>
            </a:r>
            <a:r>
              <a:rPr lang="en-US" sz="3600" i="1" dirty="0" smtClean="0"/>
              <a:t>return value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Didalam</a:t>
            </a:r>
            <a:r>
              <a:rPr lang="en-US" sz="3600" dirty="0" smtClean="0"/>
              <a:t> </a:t>
            </a:r>
            <a:r>
              <a:rPr lang="en-US" sz="3600" dirty="0" err="1" smtClean="0"/>
              <a:t>tanda</a:t>
            </a:r>
            <a:r>
              <a:rPr lang="en-US" sz="3600" dirty="0" smtClean="0"/>
              <a:t> { } </a:t>
            </a:r>
            <a:r>
              <a:rPr lang="en-US" sz="3600" dirty="0" err="1" smtClean="0"/>
              <a:t>bisa</a:t>
            </a:r>
            <a:r>
              <a:rPr lang="en-US" sz="3600" dirty="0" smtClean="0"/>
              <a:t> </a:t>
            </a:r>
            <a:r>
              <a:rPr lang="en-US" sz="3600" dirty="0" err="1" smtClean="0"/>
              <a:t>terkandung</a:t>
            </a:r>
            <a:r>
              <a:rPr lang="en-US" sz="3600" dirty="0" smtClean="0"/>
              <a:t> </a:t>
            </a:r>
            <a:r>
              <a:rPr lang="en-US" sz="3600" dirty="0" err="1" smtClean="0"/>
              <a:t>sejumlah</a:t>
            </a:r>
            <a:r>
              <a:rPr lang="en-US" sz="3600" dirty="0" smtClean="0"/>
              <a:t> unit yang </a:t>
            </a:r>
            <a:r>
              <a:rPr lang="en-US" sz="3600" dirty="0" err="1" smtClean="0"/>
              <a:t>disebut</a:t>
            </a:r>
            <a:r>
              <a:rPr lang="en-US" sz="3600" dirty="0" smtClean="0"/>
              <a:t> </a:t>
            </a:r>
            <a:r>
              <a:rPr lang="en-US" sz="3600" dirty="0" err="1" smtClean="0"/>
              <a:t>pernyataan</a:t>
            </a:r>
            <a:r>
              <a:rPr lang="en-US" sz="3600" dirty="0" smtClean="0"/>
              <a:t> (</a:t>
            </a:r>
            <a:r>
              <a:rPr lang="en-US" sz="3600" i="1" dirty="0" smtClean="0"/>
              <a:t>statement</a:t>
            </a:r>
            <a:r>
              <a:rPr lang="en-US" sz="3600" dirty="0" smtClean="0"/>
              <a:t>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552347"/>
            <a:ext cx="9376410" cy="743058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PERNYATAAN (STATEMENT)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9982200" cy="64008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Baris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onsolas" pitchFamily="49" charset="0"/>
              </a:rPr>
              <a:t>cout</a:t>
            </a:r>
            <a:r>
              <a:rPr lang="en-US" sz="3200" b="1" dirty="0" smtClean="0">
                <a:solidFill>
                  <a:srgbClr val="FF0000"/>
                </a:solidFill>
                <a:latin typeface="Consolas" pitchFamily="49" charset="0"/>
              </a:rPr>
              <a:t>&lt;&lt;“</a:t>
            </a:r>
            <a:r>
              <a:rPr lang="en-US" sz="3200" b="1" dirty="0" err="1" smtClean="0">
                <a:solidFill>
                  <a:srgbClr val="FF0000"/>
                </a:solidFill>
                <a:latin typeface="Consolas" pitchFamily="49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Consolas" pitchFamily="49" charset="0"/>
              </a:rPr>
              <a:t>, Mari </a:t>
            </a:r>
            <a:r>
              <a:rPr lang="en-US" sz="3200" b="1" dirty="0" err="1" smtClean="0">
                <a:solidFill>
                  <a:srgbClr val="FF0000"/>
                </a:solidFill>
                <a:latin typeface="Consolas" pitchFamily="49" charset="0"/>
              </a:rPr>
              <a:t>Belajar</a:t>
            </a:r>
            <a:r>
              <a:rPr lang="en-US" sz="3200" b="1" dirty="0" smtClean="0">
                <a:solidFill>
                  <a:srgbClr val="FF0000"/>
                </a:solidFill>
                <a:latin typeface="Consolas" pitchFamily="49" charset="0"/>
              </a:rPr>
              <a:t> C++.”;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	</a:t>
            </a:r>
            <a:r>
              <a:rPr lang="en-US" sz="3400" dirty="0" err="1" smtClean="0"/>
              <a:t>merupakan</a:t>
            </a:r>
            <a:r>
              <a:rPr lang="en-US" sz="3400" dirty="0" smtClean="0"/>
              <a:t> </a:t>
            </a:r>
            <a:r>
              <a:rPr lang="en-US" sz="3400" dirty="0" err="1" smtClean="0"/>
              <a:t>contoh</a:t>
            </a:r>
            <a:r>
              <a:rPr lang="en-US" sz="3400" dirty="0" smtClean="0"/>
              <a:t> </a:t>
            </a:r>
            <a:r>
              <a:rPr lang="en-US" sz="3400" dirty="0" err="1" smtClean="0"/>
              <a:t>sebuah</a:t>
            </a:r>
            <a:r>
              <a:rPr lang="en-US" sz="3400" dirty="0" smtClean="0"/>
              <a:t> </a:t>
            </a:r>
            <a:r>
              <a:rPr lang="en-US" sz="3400" b="1" dirty="0" err="1" smtClean="0"/>
              <a:t>pernyataan</a:t>
            </a:r>
            <a:r>
              <a:rPr lang="en-US" sz="3400" b="1" dirty="0" smtClean="0"/>
              <a:t>.</a:t>
            </a:r>
            <a:r>
              <a:rPr lang="en-US" sz="3400" dirty="0" smtClean="0"/>
              <a:t> </a:t>
            </a:r>
          </a:p>
          <a:p>
            <a:r>
              <a:rPr lang="en-US" sz="3400" dirty="0" err="1" smtClean="0"/>
              <a:t>Umumnya</a:t>
            </a:r>
            <a:r>
              <a:rPr lang="en-US" sz="3400" dirty="0" smtClean="0"/>
              <a:t> </a:t>
            </a:r>
            <a:r>
              <a:rPr lang="en-US" sz="3400" dirty="0" err="1" smtClean="0"/>
              <a:t>pernyataan</a:t>
            </a:r>
            <a:r>
              <a:rPr lang="en-US" sz="3400" dirty="0" smtClean="0"/>
              <a:t> </a:t>
            </a:r>
            <a:r>
              <a:rPr lang="en-US" sz="3400" dirty="0" err="1" smtClean="0"/>
              <a:t>berupa</a:t>
            </a:r>
            <a:r>
              <a:rPr lang="en-US" sz="3400" dirty="0" smtClean="0"/>
              <a:t> </a:t>
            </a:r>
            <a:r>
              <a:rPr lang="en-US" sz="3400" dirty="0" err="1" smtClean="0"/>
              <a:t>instruksi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menyuruh</a:t>
            </a:r>
            <a:r>
              <a:rPr lang="en-US" sz="3400" dirty="0" smtClean="0"/>
              <a:t> </a:t>
            </a:r>
            <a:r>
              <a:rPr lang="en-US" sz="3400" dirty="0" err="1" smtClean="0"/>
              <a:t>komputer</a:t>
            </a:r>
            <a:r>
              <a:rPr lang="en-US" sz="3400" dirty="0" smtClean="0"/>
              <a:t> </a:t>
            </a:r>
            <a:r>
              <a:rPr lang="en-US" sz="3400" dirty="0" err="1" smtClean="0"/>
              <a:t>melakukan</a:t>
            </a:r>
            <a:r>
              <a:rPr lang="en-US" sz="3400" dirty="0" smtClean="0"/>
              <a:t> </a:t>
            </a:r>
            <a:r>
              <a:rPr lang="en-US" sz="3400" dirty="0" err="1" smtClean="0"/>
              <a:t>sesuatu</a:t>
            </a:r>
            <a:r>
              <a:rPr lang="en-US" sz="3400" dirty="0" smtClean="0"/>
              <a:t>. </a:t>
            </a:r>
            <a:r>
              <a:rPr lang="en-US" sz="3400" dirty="0" err="1" smtClean="0"/>
              <a:t>Menampilkan</a:t>
            </a:r>
            <a:r>
              <a:rPr lang="en-US" sz="3400" dirty="0" smtClean="0"/>
              <a:t> </a:t>
            </a:r>
            <a:r>
              <a:rPr lang="en-US" sz="3400" dirty="0" err="1" smtClean="0"/>
              <a:t>tulisan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layar</a:t>
            </a:r>
            <a:r>
              <a:rPr lang="en-US" sz="3400" dirty="0" smtClean="0"/>
              <a:t>, </a:t>
            </a:r>
            <a:r>
              <a:rPr lang="en-US" sz="3400" dirty="0" err="1" smtClean="0"/>
              <a:t>menghitung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operasi</a:t>
            </a:r>
            <a:r>
              <a:rPr lang="en-US" sz="3400" dirty="0" smtClean="0"/>
              <a:t> </a:t>
            </a:r>
            <a:r>
              <a:rPr lang="en-US" sz="3400" dirty="0" err="1" smtClean="0"/>
              <a:t>aritmatika</a:t>
            </a:r>
            <a:r>
              <a:rPr lang="en-US" sz="3400" dirty="0" smtClean="0"/>
              <a:t>, </a:t>
            </a:r>
            <a:r>
              <a:rPr lang="en-US" sz="3400" dirty="0" err="1" smtClean="0"/>
              <a:t>membaca</a:t>
            </a:r>
            <a:r>
              <a:rPr lang="en-US" sz="3400" dirty="0" smtClean="0"/>
              <a:t> data </a:t>
            </a:r>
            <a:r>
              <a:rPr lang="en-US" sz="3400" dirty="0" err="1" smtClean="0"/>
              <a:t>dari</a:t>
            </a:r>
            <a:r>
              <a:rPr lang="en-US" sz="3400" dirty="0" smtClean="0"/>
              <a:t> keyboard.</a:t>
            </a:r>
          </a:p>
          <a:p>
            <a:r>
              <a:rPr lang="en-US" sz="3400" dirty="0" err="1" smtClean="0"/>
              <a:t>Setiap</a:t>
            </a:r>
            <a:r>
              <a:rPr lang="en-US" sz="3400" dirty="0" smtClean="0"/>
              <a:t> </a:t>
            </a:r>
            <a:r>
              <a:rPr lang="en-US" sz="3400" dirty="0" err="1" smtClean="0"/>
              <a:t>pernyataan</a:t>
            </a:r>
            <a:r>
              <a:rPr lang="en-US" sz="3400" dirty="0" smtClean="0"/>
              <a:t> </a:t>
            </a:r>
            <a:r>
              <a:rPr lang="en-US" sz="3400" dirty="0" err="1" smtClean="0"/>
              <a:t>harus</a:t>
            </a:r>
            <a:r>
              <a:rPr lang="en-US" sz="3400" dirty="0" smtClean="0"/>
              <a:t> </a:t>
            </a:r>
            <a:r>
              <a:rPr lang="en-US" sz="3400" dirty="0" err="1" smtClean="0"/>
              <a:t>diakhiri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tanda</a:t>
            </a:r>
            <a:r>
              <a:rPr lang="en-US" sz="3400" dirty="0" smtClean="0"/>
              <a:t> </a:t>
            </a:r>
            <a:r>
              <a:rPr lang="en-US" sz="3400" dirty="0" err="1" smtClean="0"/>
              <a:t>titik</a:t>
            </a:r>
            <a:r>
              <a:rPr lang="en-US" sz="3400" dirty="0" smtClean="0"/>
              <a:t> </a:t>
            </a:r>
            <a:r>
              <a:rPr lang="en-US" sz="3400" dirty="0" err="1" smtClean="0"/>
              <a:t>koma</a:t>
            </a:r>
            <a:r>
              <a:rPr lang="en-US" sz="3400" dirty="0" smtClean="0"/>
              <a:t> (;).</a:t>
            </a:r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Kealpaan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memberikan</a:t>
            </a:r>
            <a:r>
              <a:rPr lang="en-US" sz="3400" dirty="0" smtClean="0"/>
              <a:t> </a:t>
            </a:r>
            <a:r>
              <a:rPr lang="en-US" sz="3400" dirty="0" err="1" smtClean="0"/>
              <a:t>tanda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menyebabkan</a:t>
            </a:r>
            <a:r>
              <a:rPr lang="en-US" sz="3400" dirty="0" smtClean="0"/>
              <a:t> </a:t>
            </a:r>
            <a:r>
              <a:rPr lang="en-US" sz="3400" dirty="0" err="1" smtClean="0"/>
              <a:t>kompiler</a:t>
            </a:r>
            <a:r>
              <a:rPr lang="en-US" sz="3400" dirty="0" smtClean="0"/>
              <a:t> </a:t>
            </a:r>
            <a:r>
              <a:rPr lang="en-US" sz="3400" dirty="0" err="1" smtClean="0"/>
              <a:t>memberikan</a:t>
            </a:r>
            <a:r>
              <a:rPr lang="en-US" sz="3400" dirty="0" smtClean="0"/>
              <a:t> </a:t>
            </a:r>
            <a:r>
              <a:rPr lang="en-US" sz="3400" dirty="0" err="1" smtClean="0"/>
              <a:t>pesan</a:t>
            </a:r>
            <a:r>
              <a:rPr lang="en-US" sz="3400" dirty="0" smtClean="0"/>
              <a:t> </a:t>
            </a:r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selama</a:t>
            </a:r>
            <a:r>
              <a:rPr lang="en-US" sz="3400" dirty="0" smtClean="0"/>
              <a:t> </a:t>
            </a:r>
            <a:r>
              <a:rPr lang="en-US" sz="3400" dirty="0" err="1" smtClean="0"/>
              <a:t>waktu</a:t>
            </a:r>
            <a:r>
              <a:rPr lang="en-US" sz="3400" dirty="0" smtClean="0"/>
              <a:t> </a:t>
            </a:r>
            <a:r>
              <a:rPr lang="en-US" sz="3400" dirty="0" err="1" smtClean="0"/>
              <a:t>kompilasi</a:t>
            </a:r>
            <a:r>
              <a:rPr lang="en-US" sz="3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313582"/>
            <a:ext cx="9464040" cy="829418"/>
          </a:xfrm>
        </p:spPr>
        <p:txBody>
          <a:bodyPr>
            <a:normAutofit/>
          </a:bodyPr>
          <a:lstStyle/>
          <a:p>
            <a:r>
              <a:rPr lang="en-US" sz="4000" b="1" u="sng" dirty="0" err="1" smtClean="0"/>
              <a:t>Mengenal</a:t>
            </a:r>
            <a:r>
              <a:rPr lang="en-US" sz="4000" b="1" u="sng" dirty="0" smtClean="0"/>
              <a:t> </a:t>
            </a:r>
            <a:r>
              <a:rPr lang="en-US" sz="4000" b="1" u="sng" dirty="0" err="1" smtClean="0"/>
              <a:t>cout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1295400"/>
            <a:ext cx="9456420" cy="5181600"/>
          </a:xfrm>
        </p:spPr>
        <p:txBody>
          <a:bodyPr>
            <a:noAutofit/>
          </a:bodyPr>
          <a:lstStyle/>
          <a:p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b="1" dirty="0" err="1" smtClean="0"/>
              <a:t>cout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C++,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standard output (</a:t>
            </a:r>
            <a:r>
              <a:rPr lang="en-US" dirty="0" err="1" smtClean="0"/>
              <a:t>normalnya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</a:rPr>
              <a:t>cout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&lt;&lt;“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</a:rPr>
              <a:t>Hai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, Mari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</a:rPr>
              <a:t>Belajar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 C++.”;</a:t>
            </a:r>
          </a:p>
          <a:p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dirty="0" smtClean="0"/>
              <a:t> (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operator “</a:t>
            </a:r>
            <a:r>
              <a:rPr lang="en-US" dirty="0" err="1" smtClean="0"/>
              <a:t>penyisipan</a:t>
            </a:r>
            <a:r>
              <a:rPr lang="en-US" dirty="0" smtClean="0"/>
              <a:t>/ </a:t>
            </a:r>
            <a:r>
              <a:rPr lang="en-US" dirty="0" err="1" smtClean="0"/>
              <a:t>peletakan</a:t>
            </a:r>
            <a:r>
              <a:rPr lang="en-US" dirty="0" smtClean="0"/>
              <a:t>”. </a:t>
            </a:r>
          </a:p>
          <a:p>
            <a:pPr>
              <a:buNone/>
            </a:pPr>
            <a:r>
              <a:rPr lang="en-US" dirty="0" smtClean="0"/>
              <a:t>	Operator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operand (data)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kanannya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konstanta</a:t>
            </a:r>
            <a:r>
              <a:rPr lang="en-US" dirty="0" smtClean="0"/>
              <a:t> String: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</a:rPr>
              <a:t>Hai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, Mari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</a:rPr>
              <a:t>Belajar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 C++.”</a:t>
            </a:r>
            <a:endParaRPr lang="en-US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b="1" dirty="0" err="1" smtClean="0"/>
              <a:t>cout</a:t>
            </a:r>
            <a:r>
              <a:rPr lang="en-US" dirty="0" smtClean="0"/>
              <a:t>,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string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345440"/>
            <a:ext cx="9551670" cy="743058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#include &lt;</a:t>
            </a:r>
            <a:r>
              <a:rPr lang="en-US" sz="4000" b="1" u="sng" dirty="0" err="1" smtClean="0"/>
              <a:t>iostream.h</a:t>
            </a:r>
            <a:r>
              <a:rPr lang="en-US" sz="4000" b="1" u="sng" dirty="0" smtClean="0"/>
              <a:t>&gt;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9040"/>
            <a:ext cx="9795510" cy="6563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/>
              <a:t>Baris</a:t>
            </a:r>
            <a:r>
              <a:rPr lang="en-US" sz="3200" dirty="0" smtClean="0"/>
              <a:t>: 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Consolas" pitchFamily="49" charset="0"/>
              </a:rPr>
              <a:t>#include &lt;</a:t>
            </a:r>
            <a:r>
              <a:rPr lang="en-US" sz="3200" dirty="0" err="1" smtClean="0">
                <a:solidFill>
                  <a:srgbClr val="FF0000"/>
                </a:solidFill>
                <a:latin typeface="Consolas" pitchFamily="49" charset="0"/>
              </a:rPr>
              <a:t>iostream.h</a:t>
            </a:r>
            <a:r>
              <a:rPr lang="en-US" sz="3200" dirty="0" smtClean="0">
                <a:solidFill>
                  <a:srgbClr val="FF0000"/>
                </a:solidFill>
                <a:latin typeface="Consolas" pitchFamily="49" charset="0"/>
              </a:rPr>
              <a:t>&gt;</a:t>
            </a:r>
            <a:endParaRPr lang="en-US" sz="3200" dirty="0" smtClean="0"/>
          </a:p>
          <a:p>
            <a:r>
              <a:rPr lang="en-US" sz="3600" dirty="0" err="1" smtClean="0"/>
              <a:t>Bukanlah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pernyataan</a:t>
            </a:r>
            <a:r>
              <a:rPr lang="en-US" sz="3600" dirty="0" err="1" smtClean="0">
                <a:sym typeface="Wingdings" pitchFamily="2" charset="2"/>
              </a:rPr>
              <a:t>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</a:t>
            </a:r>
            <a:r>
              <a:rPr lang="en-US" sz="3600" dirty="0" err="1" smtClean="0"/>
              <a:t>koma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diperlukan</a:t>
            </a:r>
            <a:r>
              <a:rPr lang="en-US" sz="3600" dirty="0" smtClean="0"/>
              <a:t>. 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hal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file-file yang </a:t>
            </a:r>
            <a:r>
              <a:rPr lang="en-US" sz="3600" dirty="0" err="1" smtClean="0"/>
              <a:t>berakhiran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b="1" dirty="0" smtClean="0"/>
              <a:t>.h</a:t>
            </a:r>
            <a:r>
              <a:rPr lang="en-US" sz="3600" dirty="0" smtClean="0"/>
              <a:t> </a:t>
            </a:r>
            <a:r>
              <a:rPr lang="en-US" sz="3600" dirty="0" err="1" smtClean="0"/>
              <a:t>disebut</a:t>
            </a:r>
            <a:r>
              <a:rPr lang="en-US" sz="3600" dirty="0" smtClean="0"/>
              <a:t> file </a:t>
            </a:r>
            <a:r>
              <a:rPr lang="en-US" sz="3600" i="1" dirty="0" smtClean="0"/>
              <a:t>header, </a:t>
            </a:r>
            <a:r>
              <a:rPr lang="en-US" sz="3600" dirty="0" err="1" smtClean="0"/>
              <a:t>yaitu</a:t>
            </a:r>
            <a:r>
              <a:rPr lang="en-US" sz="3600" dirty="0" smtClean="0"/>
              <a:t> file-file yang </a:t>
            </a:r>
            <a:r>
              <a:rPr lang="en-US" sz="3600" dirty="0" err="1" smtClean="0"/>
              <a:t>berisi</a:t>
            </a:r>
            <a:r>
              <a:rPr lang="en-US" sz="3600" dirty="0" smtClean="0"/>
              <a:t> </a:t>
            </a:r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deklarasi</a:t>
            </a:r>
            <a:r>
              <a:rPr lang="en-US" sz="3600" dirty="0" smtClean="0"/>
              <a:t>,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, </a:t>
            </a:r>
            <a:r>
              <a:rPr lang="en-US" sz="3600" dirty="0" err="1" smtClean="0"/>
              <a:t>variabel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sebagainya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Contoh</a:t>
            </a:r>
            <a:r>
              <a:rPr lang="en-US" sz="3600" dirty="0" smtClean="0"/>
              <a:t> header yang lain: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conio.h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math.h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40840"/>
            <a:ext cx="9456420" cy="518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Header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iostream.h</a:t>
            </a:r>
            <a:r>
              <a:rPr lang="en-US" sz="4000" b="1" dirty="0" smtClean="0"/>
              <a:t> </a:t>
            </a:r>
            <a:r>
              <a:rPr lang="en-US" sz="4000" dirty="0" err="1" smtClean="0"/>
              <a:t>perlu</a:t>
            </a:r>
            <a:r>
              <a:rPr lang="en-US" sz="4000" dirty="0" smtClean="0"/>
              <a:t> </a:t>
            </a:r>
            <a:r>
              <a:rPr lang="en-US" sz="4000" dirty="0" err="1" smtClean="0"/>
              <a:t>disertakan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program yang </a:t>
            </a:r>
            <a:r>
              <a:rPr lang="en-US" sz="4000" dirty="0" err="1" smtClean="0"/>
              <a:t>melibatkan</a:t>
            </a:r>
            <a:r>
              <a:rPr lang="en-US" sz="4000" dirty="0" smtClean="0"/>
              <a:t> </a:t>
            </a:r>
            <a:r>
              <a:rPr lang="en-US" sz="4000" dirty="0" err="1" smtClean="0"/>
              <a:t>obyek</a:t>
            </a:r>
            <a:r>
              <a:rPr lang="en-US" sz="4000" dirty="0" smtClean="0"/>
              <a:t> </a:t>
            </a:r>
            <a:r>
              <a:rPr lang="en-US" sz="4000" b="1" dirty="0" err="1" smtClean="0"/>
              <a:t>cout</a:t>
            </a:r>
            <a:r>
              <a:rPr lang="en-US" sz="4000" b="1" dirty="0" smtClean="0"/>
              <a:t>.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sz="4000" dirty="0" err="1" smtClean="0"/>
              <a:t>Tanpa</a:t>
            </a:r>
            <a:r>
              <a:rPr lang="en-US" sz="4000" dirty="0" smtClean="0"/>
              <a:t> </a:t>
            </a:r>
            <a:r>
              <a:rPr lang="en-US" sz="4000" dirty="0" err="1" smtClean="0"/>
              <a:t>kehadiran</a:t>
            </a:r>
            <a:r>
              <a:rPr lang="en-US" sz="4000" dirty="0" smtClean="0"/>
              <a:t>  </a:t>
            </a:r>
            <a:r>
              <a:rPr lang="en-US" sz="4000" dirty="0" err="1" smtClean="0"/>
              <a:t>baris</a:t>
            </a:r>
            <a:r>
              <a:rPr lang="en-US" sz="4000" dirty="0" smtClean="0"/>
              <a:t> </a:t>
            </a:r>
            <a:r>
              <a:rPr lang="en-US" sz="4000" dirty="0" err="1" smtClean="0"/>
              <a:t>tersebut</a:t>
            </a:r>
            <a:r>
              <a:rPr lang="en-US" sz="4000" dirty="0" smtClean="0"/>
              <a:t> </a:t>
            </a:r>
            <a:r>
              <a:rPr lang="en-US" sz="4000" dirty="0" err="1" smtClean="0"/>
              <a:t>akan</a:t>
            </a:r>
            <a:r>
              <a:rPr lang="en-US" sz="4000" dirty="0" smtClean="0"/>
              <a:t> </a:t>
            </a:r>
            <a:r>
              <a:rPr lang="en-US" sz="4000" dirty="0" err="1" smtClean="0"/>
              <a:t>terjadi</a:t>
            </a:r>
            <a:r>
              <a:rPr lang="en-US" sz="4000" dirty="0" smtClean="0"/>
              <a:t> </a:t>
            </a:r>
            <a:r>
              <a:rPr lang="en-US" sz="4000" dirty="0" err="1" smtClean="0"/>
              <a:t>kesalahan</a:t>
            </a:r>
            <a:r>
              <a:rPr lang="en-US" sz="4000" dirty="0" smtClean="0"/>
              <a:t> </a:t>
            </a:r>
            <a:r>
              <a:rPr lang="en-US" sz="4000" dirty="0" err="1" smtClean="0"/>
              <a:t>sewaktu</a:t>
            </a:r>
            <a:r>
              <a:rPr lang="en-US" sz="4000" dirty="0" smtClean="0"/>
              <a:t> program </a:t>
            </a:r>
            <a:r>
              <a:rPr lang="en-US" sz="4000" dirty="0" err="1" smtClean="0"/>
              <a:t>dikompilasi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</a:t>
            </a:r>
            <a:r>
              <a:rPr lang="en-US" sz="4000" dirty="0" err="1" smtClean="0"/>
              <a:t>Sebab</a:t>
            </a:r>
            <a:r>
              <a:rPr lang="en-US" sz="4000" dirty="0" smtClean="0"/>
              <a:t> file </a:t>
            </a:r>
            <a:r>
              <a:rPr lang="en-US" sz="4000" b="1" dirty="0" err="1" smtClean="0"/>
              <a:t>iostream.h</a:t>
            </a:r>
            <a:r>
              <a:rPr lang="en-US" sz="4000" dirty="0" smtClean="0"/>
              <a:t> </a:t>
            </a:r>
            <a:r>
              <a:rPr lang="en-US" sz="4000" dirty="0" err="1" smtClean="0"/>
              <a:t>berisi</a:t>
            </a:r>
            <a:r>
              <a:rPr lang="en-US" sz="4000" dirty="0" smtClean="0"/>
              <a:t> </a:t>
            </a:r>
            <a:r>
              <a:rPr lang="en-US" sz="4000" dirty="0" err="1" smtClean="0"/>
              <a:t>deklarasi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diperlukan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 </a:t>
            </a:r>
            <a:r>
              <a:rPr lang="en-US" sz="4000" b="1" dirty="0" err="1" smtClean="0"/>
              <a:t>cout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berbagai</a:t>
            </a:r>
            <a:r>
              <a:rPr lang="en-US" sz="4000" dirty="0" smtClean="0"/>
              <a:t> </a:t>
            </a:r>
            <a:r>
              <a:rPr lang="en-US" sz="4000" dirty="0" err="1" smtClean="0"/>
              <a:t>obyek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berhubungan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operasi</a:t>
            </a:r>
            <a:r>
              <a:rPr lang="en-US" sz="4000" dirty="0" smtClean="0"/>
              <a:t> </a:t>
            </a:r>
            <a:r>
              <a:rPr lang="en-US" sz="4000" dirty="0" err="1" smtClean="0"/>
              <a:t>masukan-keluaran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i="1" dirty="0" smtClean="0"/>
              <a:t>stream</a:t>
            </a:r>
            <a:r>
              <a:rPr lang="en-US" sz="4000" b="1" i="1" dirty="0" smtClean="0"/>
              <a:t>.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endParaRPr lang="en-SG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518165"/>
            <a:ext cx="8938260" cy="656698"/>
          </a:xfrm>
        </p:spPr>
        <p:txBody>
          <a:bodyPr>
            <a:noAutofit/>
          </a:bodyPr>
          <a:lstStyle/>
          <a:p>
            <a:r>
              <a:rPr lang="en-US" sz="4000" b="1" u="sng" dirty="0" err="1" smtClean="0"/>
              <a:t>clscr</a:t>
            </a:r>
            <a:r>
              <a:rPr lang="en-US" sz="4000" b="1" u="sng" dirty="0" smtClean="0"/>
              <a:t>() </a:t>
            </a:r>
            <a:r>
              <a:rPr lang="en-US" sz="4000" b="1" u="sng" dirty="0" err="1" smtClean="0"/>
              <a:t>untuk</a:t>
            </a:r>
            <a:r>
              <a:rPr lang="en-US" sz="4000" b="1" u="sng" dirty="0" smtClean="0"/>
              <a:t> </a:t>
            </a:r>
            <a:r>
              <a:rPr lang="en-US" sz="4000" b="1" u="sng" dirty="0" err="1" smtClean="0"/>
              <a:t>menghapus</a:t>
            </a:r>
            <a:r>
              <a:rPr lang="en-US" sz="4000" b="1" u="sng" dirty="0" smtClean="0"/>
              <a:t> </a:t>
            </a:r>
            <a:r>
              <a:rPr lang="en-US" sz="4000" b="1" u="sng" dirty="0" err="1" smtClean="0"/>
              <a:t>layar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0840"/>
            <a:ext cx="9532620" cy="51816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Perintah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menghapus</a:t>
            </a:r>
            <a:r>
              <a:rPr lang="en-US" sz="4000" dirty="0" smtClean="0"/>
              <a:t> </a:t>
            </a:r>
            <a:r>
              <a:rPr lang="en-US" sz="4000" dirty="0" err="1" smtClean="0"/>
              <a:t>layar</a:t>
            </a:r>
            <a:r>
              <a:rPr lang="en-US" sz="4000" dirty="0" smtClean="0"/>
              <a:t> </a:t>
            </a:r>
            <a:r>
              <a:rPr lang="en-US" sz="4000" dirty="0" err="1" smtClean="0"/>
              <a:t>biasa</a:t>
            </a:r>
            <a:r>
              <a:rPr lang="en-US" sz="4000" dirty="0" smtClean="0"/>
              <a:t> </a:t>
            </a:r>
            <a:r>
              <a:rPr lang="en-US" sz="4000" dirty="0" err="1" smtClean="0"/>
              <a:t>dilibatkan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program. </a:t>
            </a:r>
            <a:r>
              <a:rPr lang="en-US" sz="4000" dirty="0" err="1" smtClean="0"/>
              <a:t>Pernyataan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diperlukan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keperluan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berupa</a:t>
            </a:r>
            <a:r>
              <a:rPr lang="en-US" sz="4000" dirty="0" smtClean="0"/>
              <a:t>: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	</a:t>
            </a:r>
            <a:r>
              <a:rPr lang="en-US" sz="4000" dirty="0" err="1" smtClean="0">
                <a:solidFill>
                  <a:srgbClr val="FF0000"/>
                </a:solidFill>
                <a:latin typeface="Consolas" pitchFamily="49" charset="0"/>
              </a:rPr>
              <a:t>clrscr</a:t>
            </a:r>
            <a:r>
              <a:rPr lang="en-US" sz="4000" dirty="0" smtClean="0">
                <a:solidFill>
                  <a:srgbClr val="FF0000"/>
                </a:solidFill>
                <a:latin typeface="Consolas" pitchFamily="49" charset="0"/>
              </a:rPr>
              <a:t>();</a:t>
            </a:r>
          </a:p>
          <a:p>
            <a:r>
              <a:rPr lang="en-US" sz="4000" dirty="0" err="1" smtClean="0"/>
              <a:t>Apabila</a:t>
            </a:r>
            <a:r>
              <a:rPr lang="en-US" sz="4000" dirty="0" smtClean="0"/>
              <a:t>  </a:t>
            </a:r>
            <a:r>
              <a:rPr lang="en-US" sz="4000" dirty="0" err="1" smtClean="0"/>
              <a:t>pernyataan</a:t>
            </a:r>
            <a:r>
              <a:rPr lang="en-US" sz="4000" dirty="0" smtClean="0"/>
              <a:t> </a:t>
            </a:r>
            <a:r>
              <a:rPr lang="en-US" sz="4000" dirty="0" err="1" smtClean="0"/>
              <a:t>diatas</a:t>
            </a:r>
            <a:r>
              <a:rPr lang="en-US" sz="4000" dirty="0" smtClean="0"/>
              <a:t>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, </a:t>
            </a:r>
            <a:r>
              <a:rPr lang="en-US" sz="4000" dirty="0" err="1" smtClean="0"/>
              <a:t>baris</a:t>
            </a:r>
            <a:r>
              <a:rPr lang="en-US" sz="4000" dirty="0" smtClean="0"/>
              <a:t> </a:t>
            </a:r>
            <a:r>
              <a:rPr lang="en-US" sz="4000" dirty="0" err="1" smtClean="0"/>
              <a:t>berikut</a:t>
            </a:r>
            <a:r>
              <a:rPr lang="en-US" sz="4000" dirty="0" smtClean="0"/>
              <a:t>: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FF0000"/>
                </a:solidFill>
                <a:latin typeface="Consolas" pitchFamily="49" charset="0"/>
              </a:rPr>
              <a:t>#include &lt;</a:t>
            </a:r>
            <a:r>
              <a:rPr lang="en-US" sz="4000" dirty="0" err="1" smtClean="0">
                <a:solidFill>
                  <a:srgbClr val="FF0000"/>
                </a:solidFill>
                <a:latin typeface="Consolas" pitchFamily="49" charset="0"/>
              </a:rPr>
              <a:t>conio.h</a:t>
            </a:r>
            <a:r>
              <a:rPr lang="en-US" sz="4000" dirty="0" smtClean="0">
                <a:solidFill>
                  <a:srgbClr val="FF0000"/>
                </a:solidFill>
                <a:latin typeface="Consolas" pitchFamily="49" charset="0"/>
              </a:rPr>
              <a:t>&gt;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perlu</a:t>
            </a:r>
            <a:r>
              <a:rPr lang="en-US" sz="4000" dirty="0" smtClean="0"/>
              <a:t> </a:t>
            </a:r>
            <a:r>
              <a:rPr lang="en-US" sz="4000" dirty="0" err="1" smtClean="0"/>
              <a:t>disertakan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program.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380</TotalTime>
  <Words>294</Words>
  <Application>Microsoft Office PowerPoint</Application>
  <PresentationFormat>Custom</PresentationFormat>
  <Paragraphs>88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2. Pengenalan Program C++</vt:lpstr>
      <vt:lpstr>Contoh program C++</vt:lpstr>
      <vt:lpstr>FUNGSI</vt:lpstr>
      <vt:lpstr>Slide 4</vt:lpstr>
      <vt:lpstr>PERNYATAAN (STATEMENT)</vt:lpstr>
      <vt:lpstr>Mengenal cout</vt:lpstr>
      <vt:lpstr>#include &lt;iostream.h&gt;</vt:lpstr>
      <vt:lpstr>Slide 8</vt:lpstr>
      <vt:lpstr>clscr() untuk menghapus layar</vt:lpstr>
      <vt:lpstr>Komentar (Comment)</vt:lpstr>
      <vt:lpstr>Slide 11</vt:lpstr>
      <vt:lpstr>Contoh program lingkaran</vt:lpstr>
      <vt:lpstr>Latihan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Pengenalan Program C++</dc:title>
  <dc:creator>Universitas Komputer Indonesia</dc:creator>
  <cp:lastModifiedBy>HP Mini</cp:lastModifiedBy>
  <cp:revision>9</cp:revision>
  <dcterms:created xsi:type="dcterms:W3CDTF">2009-07-30T07:28:47Z</dcterms:created>
  <dcterms:modified xsi:type="dcterms:W3CDTF">2010-09-20T12:20:48Z</dcterms:modified>
</cp:coreProperties>
</file>