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9" r:id="rId3"/>
    <p:sldId id="260" r:id="rId4"/>
    <p:sldId id="261" r:id="rId5"/>
    <p:sldId id="267" r:id="rId6"/>
    <p:sldId id="269" r:id="rId7"/>
    <p:sldId id="262" r:id="rId8"/>
    <p:sldId id="263" r:id="rId9"/>
    <p:sldId id="266" r:id="rId10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360977"/>
    <a:srgbClr val="66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2784" autoAdjust="0"/>
    <p:restoredTop sz="94660"/>
  </p:normalViewPr>
  <p:slideViewPr>
    <p:cSldViewPr>
      <p:cViewPr varScale="1">
        <p:scale>
          <a:sx n="45" d="100"/>
          <a:sy n="45" d="100"/>
        </p:scale>
        <p:origin x="-8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9C051B-753B-48E4-BC3D-03919C6BE78F}" type="datetimeFigureOut">
              <a:rPr lang="en-US" smtClean="0"/>
              <a:pPr/>
              <a:t>9/21/2010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3FED44-A420-442E-BB7A-324E21C1BED0}" type="slidenum">
              <a:rPr lang="en-SG" smtClean="0"/>
              <a:pPr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FED44-A420-442E-BB7A-324E21C1BED0}" type="slidenum">
              <a:rPr lang="en-SG" smtClean="0"/>
              <a:pPr/>
              <a:t>1</a:t>
            </a:fld>
            <a:endParaRPr lang="en-S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9DAB7-8A6E-4999-8AE8-88120429BFA7}" type="datetimeFigureOut">
              <a:rPr lang="fr-FR"/>
              <a:pPr>
                <a:defRPr/>
              </a:pPr>
              <a:t>21/09/2010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64E72-2C6F-4FE6-BF4F-3453FC6EC5A5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6C2DC-0BB2-4345-AD44-0D054554A034}" type="datetimeFigureOut">
              <a:rPr lang="fr-FR"/>
              <a:pPr>
                <a:defRPr/>
              </a:pPr>
              <a:t>21/09/2010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08139-56E7-4CCB-B966-3A5735EE167B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8E476-02EF-477F-BACD-6F33563ED02E}" type="datetimeFigureOut">
              <a:rPr lang="fr-FR"/>
              <a:pPr>
                <a:defRPr/>
              </a:pPr>
              <a:t>21/09/2010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481AC-7049-4814-B141-CB9EA6B2F375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7E264-07FD-4165-9E1E-1FA6B50AE471}" type="datetimeFigureOut">
              <a:rPr lang="fr-FR"/>
              <a:pPr>
                <a:defRPr/>
              </a:pPr>
              <a:t>21/09/2010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7634C-2D2A-484E-81E1-A402E1506FA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8E710-20EB-446A-9FA7-EE5DDA0C9E2D}" type="datetimeFigureOut">
              <a:rPr lang="fr-FR"/>
              <a:pPr>
                <a:defRPr/>
              </a:pPr>
              <a:t>21/09/2010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A30EE-3062-4446-B9E6-9C00EF1C0B9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FFBB2-136A-486A-9AEE-ED014A6BC576}" type="datetimeFigureOut">
              <a:rPr lang="fr-FR"/>
              <a:pPr>
                <a:defRPr/>
              </a:pPr>
              <a:t>21/09/2010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CC494-3371-45F5-B9C8-208E6FD53A9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9D86E-4068-4853-B29E-10A28857609D}" type="datetimeFigureOut">
              <a:rPr lang="fr-FR"/>
              <a:pPr>
                <a:defRPr/>
              </a:pPr>
              <a:t>21/09/2010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E96FB-1A7A-47A3-A962-5983599B6BD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51937-6B40-49C5-93AB-1F25BFBC095D}" type="datetimeFigureOut">
              <a:rPr lang="fr-FR"/>
              <a:pPr>
                <a:defRPr/>
              </a:pPr>
              <a:t>21/09/2010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30A28-ECEE-4B7F-8CB6-3248C53A4C0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7367F-8BEF-41D3-9FCC-76454341116E}" type="datetimeFigureOut">
              <a:rPr lang="fr-FR"/>
              <a:pPr>
                <a:defRPr/>
              </a:pPr>
              <a:t>21/09/2010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61582-FE02-4A94-8A20-0B6E54164A0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F4845-E070-42BF-9E9C-642567995576}" type="datetimeFigureOut">
              <a:rPr lang="fr-FR"/>
              <a:pPr>
                <a:defRPr/>
              </a:pPr>
              <a:t>21/09/2010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53E0C-0CF4-4A71-8F38-C826EAB7A802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B6E88-F72E-4246-96F4-398DDE8771F4}" type="datetimeFigureOut">
              <a:rPr lang="fr-FR"/>
              <a:pPr>
                <a:defRPr/>
              </a:pPr>
              <a:t>21/09/2010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093F9-7AAC-4FCF-A7D1-D6B8429D8CF8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A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6A9461E-BC8E-4819-82C9-1AFE5AA00E0D}" type="datetimeFigureOut">
              <a:rPr lang="fr-FR"/>
              <a:pPr>
                <a:defRPr/>
              </a:pPr>
              <a:t>21/09/2010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3BF1AD4-DDD6-424A-B4D5-ECCE8302862C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685800" y="4311650"/>
            <a:ext cx="7772400" cy="869950"/>
          </a:xfrm>
        </p:spPr>
        <p:txBody>
          <a:bodyPr/>
          <a:lstStyle/>
          <a:p>
            <a:r>
              <a:rPr lang="fr-CA" sz="4000" b="1" dirty="0" smtClean="0">
                <a:solidFill>
                  <a:schemeClr val="bg1"/>
                </a:solidFill>
                <a:latin typeface="Candara" pitchFamily="34" charset="0"/>
              </a:rPr>
              <a:t>PEMOGRAMAN BERORIENTASI OBJEK DENGAN C++</a:t>
            </a: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1371600" y="5534025"/>
            <a:ext cx="6400800" cy="942975"/>
          </a:xfrm>
        </p:spPr>
        <p:txBody>
          <a:bodyPr/>
          <a:lstStyle/>
          <a:p>
            <a:r>
              <a:rPr lang="fr-CA" dirty="0" err="1" smtClean="0">
                <a:solidFill>
                  <a:schemeClr val="bg1"/>
                </a:solidFill>
              </a:rPr>
              <a:t>Kontrak</a:t>
            </a:r>
            <a:r>
              <a:rPr lang="fr-CA" dirty="0" smtClean="0">
                <a:solidFill>
                  <a:schemeClr val="bg1"/>
                </a:solidFill>
              </a:rPr>
              <a:t> </a:t>
            </a:r>
            <a:r>
              <a:rPr lang="fr-CA" dirty="0" err="1" smtClean="0">
                <a:solidFill>
                  <a:schemeClr val="bg1"/>
                </a:solidFill>
              </a:rPr>
              <a:t>Perkuliahan</a:t>
            </a:r>
            <a:endParaRPr lang="fr-CA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A" b="1" u="sng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Kontrak</a:t>
            </a:r>
            <a:r>
              <a:rPr lang="fr-CA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 </a:t>
            </a:r>
            <a:r>
              <a:rPr lang="fr-CA" b="1" u="sng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Perkuliahan</a:t>
            </a:r>
            <a:endParaRPr lang="fr-CA" b="1" u="sng" dirty="0" smtClean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457200" y="2143125"/>
            <a:ext cx="8458200" cy="4357688"/>
          </a:xfrm>
        </p:spPr>
        <p:txBody>
          <a:bodyPr rtlCol="0"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sv-SE" sz="2800" b="1" dirty="0" smtClean="0">
                <a:latin typeface="Candara" pitchFamily="34" charset="0"/>
              </a:rPr>
              <a:t>Nama Mata Kuliah : Pemograman Berorientasi Objek</a:t>
            </a:r>
          </a:p>
          <a:p>
            <a:pPr>
              <a:lnSpc>
                <a:spcPct val="90000"/>
              </a:lnSpc>
              <a:buNone/>
            </a:pPr>
            <a:r>
              <a:rPr lang="sv-SE" sz="2800" b="1" dirty="0" smtClean="0">
                <a:latin typeface="Candara" pitchFamily="34" charset="0"/>
              </a:rPr>
              <a:t>Kode MK/sks	 :  TK23317 / 2 sks</a:t>
            </a:r>
          </a:p>
          <a:p>
            <a:pPr>
              <a:lnSpc>
                <a:spcPct val="90000"/>
              </a:lnSpc>
              <a:buNone/>
            </a:pPr>
            <a:r>
              <a:rPr lang="sv-SE" sz="2800" b="1" dirty="0" smtClean="0">
                <a:latin typeface="Candara" pitchFamily="34" charset="0"/>
              </a:rPr>
              <a:t>Pengajar		 : S. Indriani L, M.T.                                             </a:t>
            </a:r>
          </a:p>
          <a:p>
            <a:pPr>
              <a:lnSpc>
                <a:spcPct val="90000"/>
              </a:lnSpc>
              <a:buNone/>
            </a:pPr>
            <a:r>
              <a:rPr lang="sv-SE" sz="2800" b="1" dirty="0" smtClean="0">
                <a:latin typeface="Candara" pitchFamily="34" charset="0"/>
              </a:rPr>
              <a:t>Semester/TA	 : Ganjil /2010-2011</a:t>
            </a:r>
          </a:p>
          <a:p>
            <a:pPr>
              <a:lnSpc>
                <a:spcPct val="90000"/>
              </a:lnSpc>
              <a:buNone/>
            </a:pPr>
            <a:r>
              <a:rPr lang="sv-SE" sz="2800" b="1" dirty="0" smtClean="0">
                <a:latin typeface="Candara" pitchFamily="34" charset="0"/>
              </a:rPr>
              <a:t>Hari / Jam 	 	 : Selasa / 12.15-13.45</a:t>
            </a:r>
          </a:p>
          <a:p>
            <a:pPr>
              <a:lnSpc>
                <a:spcPct val="90000"/>
              </a:lnSpc>
              <a:buNone/>
            </a:pPr>
            <a:r>
              <a:rPr lang="sv-SE" sz="2800" b="1" dirty="0" smtClean="0">
                <a:latin typeface="Candara" pitchFamily="34" charset="0"/>
              </a:rPr>
              <a:t>Ruang		 : 4521</a:t>
            </a:r>
            <a:endParaRPr lang="en-US" sz="2800" b="1" dirty="0" smtClean="0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A" b="1" u="sng" dirty="0" smtClean="0">
                <a:solidFill>
                  <a:srgbClr val="FF0000"/>
                </a:solidFill>
                <a:latin typeface="Candara" pitchFamily="34" charset="0"/>
              </a:rPr>
              <a:t>Tata </a:t>
            </a:r>
            <a:r>
              <a:rPr lang="fr-CA" b="1" u="sng" dirty="0" err="1" smtClean="0">
                <a:solidFill>
                  <a:srgbClr val="FF0000"/>
                </a:solidFill>
                <a:latin typeface="Candara" pitchFamily="34" charset="0"/>
              </a:rPr>
              <a:t>Tertib</a:t>
            </a:r>
            <a:r>
              <a:rPr lang="fr-CA" b="1" u="sng" dirty="0" smtClean="0">
                <a:solidFill>
                  <a:srgbClr val="FF0000"/>
                </a:solidFill>
                <a:latin typeface="Candara" pitchFamily="34" charset="0"/>
              </a:rPr>
              <a:t> </a:t>
            </a:r>
            <a:r>
              <a:rPr lang="fr-CA" b="1" u="sng" dirty="0" err="1" smtClean="0">
                <a:solidFill>
                  <a:srgbClr val="FF0000"/>
                </a:solidFill>
                <a:latin typeface="Candara" pitchFamily="34" charset="0"/>
              </a:rPr>
              <a:t>Perkuliahan</a:t>
            </a:r>
            <a:endParaRPr lang="fr-CA" b="1" u="sng" dirty="0" smtClean="0">
              <a:solidFill>
                <a:srgbClr val="FF0000"/>
              </a:solidFill>
              <a:latin typeface="Candara" pitchFamily="34" charset="0"/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6482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sz="2800" b="1" dirty="0" err="1" smtClean="0">
                <a:latin typeface="Candara" pitchFamily="34" charset="0"/>
              </a:rPr>
              <a:t>Datang</a:t>
            </a:r>
            <a:r>
              <a:rPr lang="fr-CA" sz="2800" b="1" dirty="0" smtClean="0">
                <a:latin typeface="Candara" pitchFamily="34" charset="0"/>
              </a:rPr>
              <a:t> </a:t>
            </a:r>
            <a:r>
              <a:rPr lang="fr-CA" sz="2800" b="1" dirty="0" err="1" smtClean="0">
                <a:latin typeface="Candara" pitchFamily="34" charset="0"/>
              </a:rPr>
              <a:t>tepat</a:t>
            </a:r>
            <a:r>
              <a:rPr lang="fr-CA" sz="2800" b="1" dirty="0" smtClean="0">
                <a:latin typeface="Candara" pitchFamily="34" charset="0"/>
              </a:rPr>
              <a:t> </a:t>
            </a:r>
            <a:r>
              <a:rPr lang="fr-CA" sz="2800" b="1" dirty="0" err="1" smtClean="0">
                <a:latin typeface="Candara" pitchFamily="34" charset="0"/>
              </a:rPr>
              <a:t>waktu</a:t>
            </a:r>
            <a:r>
              <a:rPr lang="fr-CA" sz="2800" b="1" dirty="0" smtClean="0">
                <a:latin typeface="Candara" pitchFamily="34" charset="0"/>
              </a:rPr>
              <a:t>, </a:t>
            </a:r>
            <a:r>
              <a:rPr lang="fr-CA" sz="2800" b="1" dirty="0" err="1" smtClean="0">
                <a:latin typeface="Candara" pitchFamily="34" charset="0"/>
              </a:rPr>
              <a:t>maksimum</a:t>
            </a:r>
            <a:r>
              <a:rPr lang="fr-CA" sz="2800" b="1" dirty="0" smtClean="0">
                <a:latin typeface="Candara" pitchFamily="34" charset="0"/>
              </a:rPr>
              <a:t> </a:t>
            </a:r>
            <a:r>
              <a:rPr lang="fr-CA" sz="2800" b="1" dirty="0" err="1" smtClean="0">
                <a:latin typeface="Candara" pitchFamily="34" charset="0"/>
              </a:rPr>
              <a:t>keterlambatan</a:t>
            </a:r>
            <a:r>
              <a:rPr lang="fr-CA" sz="2800" b="1" dirty="0" smtClean="0">
                <a:latin typeface="Candara" pitchFamily="34" charset="0"/>
              </a:rPr>
              <a:t> </a:t>
            </a:r>
            <a:r>
              <a:rPr lang="fr-CA" sz="2800" b="1" dirty="0" err="1" smtClean="0">
                <a:latin typeface="Candara" pitchFamily="34" charset="0"/>
              </a:rPr>
              <a:t>yaitu</a:t>
            </a:r>
            <a:r>
              <a:rPr lang="fr-CA" sz="2800" b="1" dirty="0" smtClean="0">
                <a:latin typeface="Candara" pitchFamily="34" charset="0"/>
              </a:rPr>
              <a:t> 30 </a:t>
            </a:r>
            <a:r>
              <a:rPr lang="fr-CA" sz="2800" b="1" dirty="0" err="1" smtClean="0">
                <a:latin typeface="Candara" pitchFamily="34" charset="0"/>
              </a:rPr>
              <a:t>menit</a:t>
            </a:r>
            <a:r>
              <a:rPr lang="fr-CA" sz="2800" b="1" dirty="0" smtClean="0">
                <a:latin typeface="Candara" pitchFamily="34" charset="0"/>
              </a:rPr>
              <a:t> dari </a:t>
            </a:r>
            <a:r>
              <a:rPr lang="fr-CA" sz="2800" b="1" dirty="0" err="1" smtClean="0">
                <a:latin typeface="Candara" pitchFamily="34" charset="0"/>
              </a:rPr>
              <a:t>waktu</a:t>
            </a:r>
            <a:r>
              <a:rPr lang="fr-CA" sz="2800" b="1" dirty="0" smtClean="0">
                <a:latin typeface="Candara" pitchFamily="34" charset="0"/>
              </a:rPr>
              <a:t> </a:t>
            </a:r>
            <a:r>
              <a:rPr lang="fr-CA" sz="2800" b="1" dirty="0" err="1" smtClean="0">
                <a:latin typeface="Candara" pitchFamily="34" charset="0"/>
              </a:rPr>
              <a:t>dimulainya</a:t>
            </a:r>
            <a:r>
              <a:rPr lang="fr-CA" sz="2800" b="1" dirty="0" smtClean="0">
                <a:latin typeface="Candara" pitchFamily="34" charset="0"/>
              </a:rPr>
              <a:t> </a:t>
            </a:r>
            <a:r>
              <a:rPr lang="fr-CA" sz="2800" b="1" dirty="0" err="1" smtClean="0">
                <a:latin typeface="Candara" pitchFamily="34" charset="0"/>
              </a:rPr>
              <a:t>perkuliahan</a:t>
            </a:r>
            <a:r>
              <a:rPr lang="fr-CA" sz="2800" b="1" dirty="0" smtClean="0">
                <a:latin typeface="Candara" pitchFamily="34" charset="0"/>
              </a:rPr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sz="2800" b="1" dirty="0" err="1" smtClean="0">
                <a:latin typeface="Candara" pitchFamily="34" charset="0"/>
              </a:rPr>
              <a:t>Berpakaian</a:t>
            </a:r>
            <a:r>
              <a:rPr lang="fr-CA" sz="2800" b="1" dirty="0" smtClean="0">
                <a:latin typeface="Candara" pitchFamily="34" charset="0"/>
              </a:rPr>
              <a:t> </a:t>
            </a:r>
            <a:r>
              <a:rPr lang="fr-CA" sz="2800" b="1" dirty="0" err="1" smtClean="0">
                <a:latin typeface="Candara" pitchFamily="34" charset="0"/>
              </a:rPr>
              <a:t>rapih</a:t>
            </a:r>
            <a:r>
              <a:rPr lang="fr-CA" sz="2800" b="1" dirty="0" smtClean="0">
                <a:latin typeface="Candara" pitchFamily="34" charset="0"/>
              </a:rPr>
              <a:t> dan </a:t>
            </a:r>
            <a:r>
              <a:rPr lang="fr-CA" sz="2800" b="1" dirty="0" err="1" smtClean="0">
                <a:latin typeface="Candara" pitchFamily="34" charset="0"/>
              </a:rPr>
              <a:t>sopan</a:t>
            </a:r>
            <a:r>
              <a:rPr lang="fr-CA" sz="2800" b="1" dirty="0" smtClean="0">
                <a:latin typeface="Candara" pitchFamily="34" charset="0"/>
              </a:rPr>
              <a:t> dan </a:t>
            </a:r>
            <a:r>
              <a:rPr lang="fr-CA" sz="2800" b="1" dirty="0" err="1" smtClean="0">
                <a:latin typeface="Candara" pitchFamily="34" charset="0"/>
              </a:rPr>
              <a:t>tidak</a:t>
            </a:r>
            <a:r>
              <a:rPr lang="fr-CA" sz="2800" b="1" dirty="0" smtClean="0">
                <a:latin typeface="Candara" pitchFamily="34" charset="0"/>
              </a:rPr>
              <a:t> </a:t>
            </a:r>
            <a:r>
              <a:rPr lang="fr-CA" sz="2800" b="1" dirty="0" err="1" smtClean="0">
                <a:latin typeface="Candara" pitchFamily="34" charset="0"/>
              </a:rPr>
              <a:t>memakai</a:t>
            </a:r>
            <a:r>
              <a:rPr lang="fr-CA" sz="2800" b="1" dirty="0" smtClean="0">
                <a:latin typeface="Candara" pitchFamily="34" charset="0"/>
              </a:rPr>
              <a:t> </a:t>
            </a:r>
            <a:r>
              <a:rPr lang="fr-CA" sz="2800" b="1" dirty="0" err="1" smtClean="0">
                <a:latin typeface="Candara" pitchFamily="34" charset="0"/>
              </a:rPr>
              <a:t>sandal</a:t>
            </a:r>
            <a:r>
              <a:rPr lang="fr-CA" sz="2800" b="1" dirty="0" smtClean="0">
                <a:latin typeface="Candara" pitchFamily="34" charset="0"/>
              </a:rPr>
              <a:t> </a:t>
            </a:r>
            <a:r>
              <a:rPr lang="fr-CA" sz="2800" b="1" dirty="0" err="1" smtClean="0">
                <a:latin typeface="Candara" pitchFamily="34" charset="0"/>
              </a:rPr>
              <a:t>pada</a:t>
            </a:r>
            <a:r>
              <a:rPr lang="fr-CA" sz="2800" b="1" dirty="0" smtClean="0">
                <a:latin typeface="Candara" pitchFamily="34" charset="0"/>
              </a:rPr>
              <a:t> </a:t>
            </a:r>
            <a:r>
              <a:rPr lang="fr-CA" sz="2800" b="1" dirty="0" err="1" smtClean="0">
                <a:latin typeface="Candara" pitchFamily="34" charset="0"/>
              </a:rPr>
              <a:t>saat</a:t>
            </a:r>
            <a:r>
              <a:rPr lang="fr-CA" sz="2800" b="1" dirty="0" smtClean="0">
                <a:latin typeface="Candara" pitchFamily="34" charset="0"/>
              </a:rPr>
              <a:t> </a:t>
            </a:r>
            <a:r>
              <a:rPr lang="fr-CA" sz="2800" b="1" dirty="0" err="1" smtClean="0">
                <a:latin typeface="Candara" pitchFamily="34" charset="0"/>
              </a:rPr>
              <a:t>perkuliahan</a:t>
            </a:r>
            <a:r>
              <a:rPr lang="fr-CA" sz="2800" b="1" dirty="0" smtClean="0">
                <a:latin typeface="Candara" pitchFamily="34" charset="0"/>
              </a:rPr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sz="2800" b="1" dirty="0" err="1" smtClean="0">
                <a:latin typeface="Candara" pitchFamily="34" charset="0"/>
              </a:rPr>
              <a:t>Potongan</a:t>
            </a:r>
            <a:r>
              <a:rPr lang="fr-CA" sz="2800" b="1" dirty="0" smtClean="0">
                <a:latin typeface="Candara" pitchFamily="34" charset="0"/>
              </a:rPr>
              <a:t> </a:t>
            </a:r>
            <a:r>
              <a:rPr lang="fr-CA" sz="2800" b="1" dirty="0" err="1" smtClean="0">
                <a:latin typeface="Candara" pitchFamily="34" charset="0"/>
              </a:rPr>
              <a:t>rambut</a:t>
            </a:r>
            <a:r>
              <a:rPr lang="fr-CA" sz="2800" b="1" dirty="0" smtClean="0">
                <a:latin typeface="Candara" pitchFamily="34" charset="0"/>
              </a:rPr>
              <a:t> yang </a:t>
            </a:r>
            <a:r>
              <a:rPr lang="fr-CA" sz="2800" b="1" dirty="0" err="1" smtClean="0">
                <a:latin typeface="Candara" pitchFamily="34" charset="0"/>
              </a:rPr>
              <a:t>sewajarnya</a:t>
            </a:r>
            <a:r>
              <a:rPr lang="fr-CA" sz="2800" b="1" dirty="0" smtClean="0">
                <a:latin typeface="Candara" pitchFamily="34" charset="0"/>
              </a:rPr>
              <a:t>, </a:t>
            </a:r>
            <a:r>
              <a:rPr lang="fr-CA" sz="2800" b="1" dirty="0" err="1" smtClean="0">
                <a:latin typeface="Candara" pitchFamily="34" charset="0"/>
              </a:rPr>
              <a:t>untuk</a:t>
            </a:r>
            <a:r>
              <a:rPr lang="fr-CA" sz="2800" b="1" dirty="0" smtClean="0">
                <a:latin typeface="Candara" pitchFamily="34" charset="0"/>
              </a:rPr>
              <a:t> pria </a:t>
            </a:r>
            <a:r>
              <a:rPr lang="fr-CA" sz="2800" b="1" dirty="0" err="1" smtClean="0">
                <a:latin typeface="Candara" pitchFamily="34" charset="0"/>
              </a:rPr>
              <a:t>tidak</a:t>
            </a:r>
            <a:r>
              <a:rPr lang="fr-CA" sz="2800" b="1" dirty="0" smtClean="0">
                <a:latin typeface="Candara" pitchFamily="34" charset="0"/>
              </a:rPr>
              <a:t> </a:t>
            </a:r>
            <a:r>
              <a:rPr lang="fr-CA" sz="2800" b="1" dirty="0" err="1" smtClean="0">
                <a:latin typeface="Candara" pitchFamily="34" charset="0"/>
              </a:rPr>
              <a:t>memakai</a:t>
            </a:r>
            <a:r>
              <a:rPr lang="fr-CA" sz="2800" b="1" dirty="0" smtClean="0">
                <a:latin typeface="Candara" pitchFamily="34" charset="0"/>
              </a:rPr>
              <a:t>  </a:t>
            </a:r>
            <a:r>
              <a:rPr lang="fr-CA" sz="2800" b="1" dirty="0" err="1" smtClean="0">
                <a:latin typeface="Candara" pitchFamily="34" charset="0"/>
              </a:rPr>
              <a:t>aksesoris</a:t>
            </a:r>
            <a:r>
              <a:rPr lang="fr-CA" sz="2800" b="1" dirty="0" smtClean="0">
                <a:latin typeface="Candara" pitchFamily="34" charset="0"/>
              </a:rPr>
              <a:t> </a:t>
            </a:r>
            <a:r>
              <a:rPr lang="fr-CA" sz="2800" b="1" dirty="0" err="1" smtClean="0">
                <a:latin typeface="Candara" pitchFamily="34" charset="0"/>
              </a:rPr>
              <a:t>seperti</a:t>
            </a:r>
            <a:r>
              <a:rPr lang="fr-CA" sz="2800" b="1" dirty="0" smtClean="0">
                <a:latin typeface="Candara" pitchFamily="34" charset="0"/>
              </a:rPr>
              <a:t> </a:t>
            </a:r>
            <a:r>
              <a:rPr lang="fr-CA" sz="2800" b="1" dirty="0" err="1" smtClean="0">
                <a:latin typeface="Candara" pitchFamily="34" charset="0"/>
              </a:rPr>
              <a:t>anting</a:t>
            </a:r>
            <a:r>
              <a:rPr lang="fr-CA" sz="2800" b="1" dirty="0" smtClean="0">
                <a:latin typeface="Candara" pitchFamily="34" charset="0"/>
              </a:rPr>
              <a:t>, </a:t>
            </a:r>
            <a:r>
              <a:rPr lang="fr-CA" sz="2800" b="1" dirty="0" err="1" smtClean="0">
                <a:latin typeface="Candara" pitchFamily="34" charset="0"/>
              </a:rPr>
              <a:t>gelang</a:t>
            </a:r>
            <a:r>
              <a:rPr lang="fr-CA" sz="2800" b="1" dirty="0" smtClean="0">
                <a:latin typeface="Candara" pitchFamily="34" charset="0"/>
              </a:rPr>
              <a:t>, </a:t>
            </a:r>
            <a:r>
              <a:rPr lang="fr-CA" sz="2800" b="1" dirty="0" err="1" smtClean="0">
                <a:latin typeface="Candara" pitchFamily="34" charset="0"/>
              </a:rPr>
              <a:t>dsb</a:t>
            </a:r>
            <a:r>
              <a:rPr lang="fr-CA" sz="2800" b="1" dirty="0" smtClean="0">
                <a:latin typeface="Candara" pitchFamily="34" charset="0"/>
              </a:rPr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sz="2800" b="1" dirty="0" err="1" smtClean="0">
                <a:latin typeface="Candara" pitchFamily="34" charset="0"/>
              </a:rPr>
              <a:t>Mematikan</a:t>
            </a:r>
            <a:r>
              <a:rPr lang="fr-CA" sz="2800" b="1" dirty="0" smtClean="0">
                <a:latin typeface="Candara" pitchFamily="34" charset="0"/>
              </a:rPr>
              <a:t> HP dan </a:t>
            </a:r>
            <a:r>
              <a:rPr lang="fr-CA" sz="2800" b="1" dirty="0" err="1" smtClean="0">
                <a:latin typeface="Candara" pitchFamily="34" charset="0"/>
              </a:rPr>
              <a:t>tidak</a:t>
            </a:r>
            <a:r>
              <a:rPr lang="fr-CA" sz="2800" b="1" dirty="0" smtClean="0">
                <a:latin typeface="Candara" pitchFamily="34" charset="0"/>
              </a:rPr>
              <a:t> </a:t>
            </a:r>
            <a:r>
              <a:rPr lang="fr-CA" sz="2800" b="1" dirty="0" err="1" smtClean="0">
                <a:latin typeface="Candara" pitchFamily="34" charset="0"/>
              </a:rPr>
              <a:t>ribut</a:t>
            </a:r>
            <a:r>
              <a:rPr lang="fr-CA" sz="2800" b="1" dirty="0" smtClean="0">
                <a:latin typeface="Candara" pitchFamily="34" charset="0"/>
              </a:rPr>
              <a:t> </a:t>
            </a:r>
            <a:r>
              <a:rPr lang="fr-CA" sz="2800" b="1" dirty="0" err="1" smtClean="0">
                <a:latin typeface="Candara" pitchFamily="34" charset="0"/>
              </a:rPr>
              <a:t>pada</a:t>
            </a:r>
            <a:r>
              <a:rPr lang="fr-CA" sz="2800" b="1" dirty="0" smtClean="0">
                <a:latin typeface="Candara" pitchFamily="34" charset="0"/>
              </a:rPr>
              <a:t> </a:t>
            </a:r>
            <a:r>
              <a:rPr lang="fr-CA" sz="2800" b="1" dirty="0" err="1" smtClean="0">
                <a:latin typeface="Candara" pitchFamily="34" charset="0"/>
              </a:rPr>
              <a:t>saat</a:t>
            </a:r>
            <a:r>
              <a:rPr lang="fr-CA" sz="2800" b="1" dirty="0" smtClean="0">
                <a:latin typeface="Candara" pitchFamily="34" charset="0"/>
              </a:rPr>
              <a:t> </a:t>
            </a:r>
            <a:r>
              <a:rPr lang="fr-CA" sz="2800" b="1" dirty="0" err="1" smtClean="0">
                <a:latin typeface="Candara" pitchFamily="34" charset="0"/>
              </a:rPr>
              <a:t>dosen</a:t>
            </a:r>
            <a:r>
              <a:rPr lang="fr-CA" sz="2800" b="1" dirty="0" smtClean="0">
                <a:latin typeface="Candara" pitchFamily="34" charset="0"/>
              </a:rPr>
              <a:t> </a:t>
            </a:r>
            <a:r>
              <a:rPr lang="fr-CA" sz="2800" b="1" dirty="0" err="1" smtClean="0">
                <a:latin typeface="Candara" pitchFamily="34" charset="0"/>
              </a:rPr>
              <a:t>sedang</a:t>
            </a:r>
            <a:r>
              <a:rPr lang="fr-CA" sz="2800" b="1" dirty="0" smtClean="0">
                <a:latin typeface="Candara" pitchFamily="34" charset="0"/>
              </a:rPr>
              <a:t> </a:t>
            </a:r>
            <a:r>
              <a:rPr lang="fr-CA" sz="2800" b="1" dirty="0" err="1" smtClean="0">
                <a:latin typeface="Candara" pitchFamily="34" charset="0"/>
              </a:rPr>
              <a:t>menerangkan</a:t>
            </a:r>
            <a:r>
              <a:rPr lang="fr-CA" sz="2800" b="1" dirty="0" smtClean="0">
                <a:latin typeface="Candara" pitchFamily="34" charset="0"/>
              </a:rPr>
              <a:t>. (Bila </a:t>
            </a:r>
            <a:r>
              <a:rPr lang="fr-CA" sz="2800" b="1" dirty="0" err="1" smtClean="0">
                <a:latin typeface="Candara" pitchFamily="34" charset="0"/>
              </a:rPr>
              <a:t>terdapat</a:t>
            </a:r>
            <a:r>
              <a:rPr lang="fr-CA" sz="2800" b="1" dirty="0" smtClean="0">
                <a:latin typeface="Candara" pitchFamily="34" charset="0"/>
              </a:rPr>
              <a:t> </a:t>
            </a:r>
            <a:r>
              <a:rPr lang="fr-CA" sz="2800" b="1" dirty="0" err="1" smtClean="0">
                <a:latin typeface="Candara" pitchFamily="34" charset="0"/>
              </a:rPr>
              <a:t>pelanggaran</a:t>
            </a:r>
            <a:r>
              <a:rPr lang="fr-CA" sz="2800" b="1" dirty="0" smtClean="0">
                <a:latin typeface="Candara" pitchFamily="34" charset="0"/>
              </a:rPr>
              <a:t> </a:t>
            </a:r>
            <a:r>
              <a:rPr lang="fr-CA" sz="2800" b="1" dirty="0" err="1" smtClean="0">
                <a:latin typeface="Candara" pitchFamily="34" charset="0"/>
              </a:rPr>
              <a:t>maka</a:t>
            </a:r>
            <a:r>
              <a:rPr lang="fr-CA" sz="2800" b="1" dirty="0" smtClean="0">
                <a:latin typeface="Candara" pitchFamily="34" charset="0"/>
              </a:rPr>
              <a:t> </a:t>
            </a:r>
            <a:r>
              <a:rPr lang="fr-CA" sz="2800" b="1" dirty="0" err="1" smtClean="0">
                <a:latin typeface="Candara" pitchFamily="34" charset="0"/>
              </a:rPr>
              <a:t>Dosen</a:t>
            </a:r>
            <a:r>
              <a:rPr lang="fr-CA" sz="2800" b="1" dirty="0" smtClean="0">
                <a:latin typeface="Candara" pitchFamily="34" charset="0"/>
              </a:rPr>
              <a:t> </a:t>
            </a:r>
            <a:r>
              <a:rPr lang="fr-CA" sz="2800" b="1" dirty="0" err="1" smtClean="0">
                <a:latin typeface="Candara" pitchFamily="34" charset="0"/>
              </a:rPr>
              <a:t>atau</a:t>
            </a:r>
            <a:r>
              <a:rPr lang="fr-CA" sz="2800" b="1" dirty="0" smtClean="0">
                <a:latin typeface="Candara" pitchFamily="34" charset="0"/>
              </a:rPr>
              <a:t> </a:t>
            </a:r>
            <a:r>
              <a:rPr lang="fr-CA" sz="2800" b="1" dirty="0" err="1" smtClean="0">
                <a:latin typeface="Candara" pitchFamily="34" charset="0"/>
              </a:rPr>
              <a:t>Mahasiswa</a:t>
            </a:r>
            <a:r>
              <a:rPr lang="fr-CA" sz="2800" b="1" dirty="0" smtClean="0">
                <a:latin typeface="Candara" pitchFamily="34" charset="0"/>
              </a:rPr>
              <a:t> </a:t>
            </a:r>
            <a:r>
              <a:rPr lang="fr-CA" sz="2800" b="1" dirty="0" err="1" smtClean="0">
                <a:latin typeface="Candara" pitchFamily="34" charset="0"/>
              </a:rPr>
              <a:t>tersebut</a:t>
            </a:r>
            <a:r>
              <a:rPr lang="fr-CA" sz="2800" b="1" dirty="0" smtClean="0">
                <a:latin typeface="Candara" pitchFamily="34" charset="0"/>
              </a:rPr>
              <a:t> yang akan </a:t>
            </a:r>
            <a:r>
              <a:rPr lang="fr-CA" sz="2800" b="1" dirty="0" err="1" smtClean="0">
                <a:latin typeface="Candara" pitchFamily="34" charset="0"/>
              </a:rPr>
              <a:t>keluar</a:t>
            </a:r>
            <a:r>
              <a:rPr lang="fr-CA" sz="2800" b="1" dirty="0" smtClean="0">
                <a:latin typeface="Candara" pitchFamily="34" charset="0"/>
              </a:rPr>
              <a:t> dari </a:t>
            </a:r>
            <a:r>
              <a:rPr lang="fr-CA" sz="2800" b="1" dirty="0" err="1" smtClean="0">
                <a:latin typeface="Candara" pitchFamily="34" charset="0"/>
              </a:rPr>
              <a:t>ruangan</a:t>
            </a:r>
            <a:r>
              <a:rPr lang="fr-CA" sz="2800" b="1" dirty="0" smtClean="0">
                <a:latin typeface="Candara" pitchFamily="34" charset="0"/>
              </a:rPr>
              <a:t>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sz="2800" b="1" dirty="0" smtClean="0">
              <a:latin typeface="Candara" pitchFamily="34" charset="0"/>
            </a:endParaRPr>
          </a:p>
          <a:p>
            <a:pPr fontAlgn="auto">
              <a:spcAft>
                <a:spcPts val="0"/>
              </a:spcAft>
              <a:buNone/>
              <a:defRPr/>
            </a:pPr>
            <a:endParaRPr lang="fr-CA" sz="2800" b="1" dirty="0" smtClean="0">
              <a:latin typeface="Candara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sz="2800" b="1" dirty="0" smtClean="0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57688"/>
          </a:xfrm>
        </p:spPr>
        <p:txBody>
          <a:bodyPr rtlCol="0">
            <a:normAutofit/>
          </a:bodyPr>
          <a:lstStyle/>
          <a:p>
            <a:pPr>
              <a:buFontTx/>
              <a:buChar char="•"/>
            </a:pPr>
            <a:r>
              <a:rPr lang="en-US" sz="2800" b="1" dirty="0" err="1" smtClean="0">
                <a:latin typeface="Candara" pitchFamily="34" charset="0"/>
              </a:rPr>
              <a:t>Tidak</a:t>
            </a:r>
            <a:r>
              <a:rPr lang="en-US" sz="2800" b="1" dirty="0" smtClean="0">
                <a:latin typeface="Candara" pitchFamily="34" charset="0"/>
              </a:rPr>
              <a:t> </a:t>
            </a:r>
            <a:r>
              <a:rPr lang="en-US" sz="2800" b="1" dirty="0" err="1" smtClean="0">
                <a:latin typeface="Candara" pitchFamily="34" charset="0"/>
              </a:rPr>
              <a:t>ada</a:t>
            </a:r>
            <a:r>
              <a:rPr lang="en-US" sz="2800" b="1" dirty="0" smtClean="0">
                <a:latin typeface="Candara" pitchFamily="34" charset="0"/>
              </a:rPr>
              <a:t> Quiz, </a:t>
            </a:r>
            <a:r>
              <a:rPr lang="en-US" sz="2800" b="1" dirty="0" err="1" smtClean="0">
                <a:latin typeface="Candara" pitchFamily="34" charset="0"/>
              </a:rPr>
              <a:t>Tugas</a:t>
            </a:r>
            <a:r>
              <a:rPr lang="en-US" sz="2800" b="1" dirty="0" smtClean="0">
                <a:latin typeface="Candara" pitchFamily="34" charset="0"/>
              </a:rPr>
              <a:t> </a:t>
            </a:r>
            <a:r>
              <a:rPr lang="en-US" sz="2800" b="1" dirty="0" err="1" smtClean="0">
                <a:latin typeface="Candara" pitchFamily="34" charset="0"/>
              </a:rPr>
              <a:t>maupun</a:t>
            </a:r>
            <a:r>
              <a:rPr lang="en-US" sz="2800" b="1" dirty="0" smtClean="0">
                <a:latin typeface="Candara" pitchFamily="34" charset="0"/>
              </a:rPr>
              <a:t> </a:t>
            </a:r>
            <a:r>
              <a:rPr lang="en-US" sz="2800" b="1" dirty="0" err="1" smtClean="0">
                <a:latin typeface="Candara" pitchFamily="34" charset="0"/>
              </a:rPr>
              <a:t>Ujian</a:t>
            </a:r>
            <a:r>
              <a:rPr lang="en-US" sz="2800" b="1" dirty="0" smtClean="0">
                <a:latin typeface="Candara" pitchFamily="34" charset="0"/>
              </a:rPr>
              <a:t> </a:t>
            </a:r>
            <a:r>
              <a:rPr lang="en-US" sz="2800" b="1" dirty="0" err="1" smtClean="0">
                <a:latin typeface="Candara" pitchFamily="34" charset="0"/>
              </a:rPr>
              <a:t>Susulan</a:t>
            </a:r>
            <a:r>
              <a:rPr lang="en-US" sz="2800" b="1" dirty="0" smtClean="0">
                <a:latin typeface="Candara" pitchFamily="34" charset="0"/>
              </a:rPr>
              <a:t>.</a:t>
            </a:r>
          </a:p>
          <a:p>
            <a:pPr>
              <a:buFontTx/>
              <a:buChar char="•"/>
            </a:pPr>
            <a:r>
              <a:rPr lang="fr-CA" sz="2800" b="1" dirty="0" err="1" smtClean="0">
                <a:latin typeface="Candara" pitchFamily="34" charset="0"/>
              </a:rPr>
              <a:t>Melihat</a:t>
            </a:r>
            <a:r>
              <a:rPr lang="fr-CA" sz="2800" b="1" dirty="0" smtClean="0">
                <a:latin typeface="Candara" pitchFamily="34" charset="0"/>
              </a:rPr>
              <a:t> </a:t>
            </a:r>
            <a:r>
              <a:rPr lang="fr-CA" sz="2800" b="1" dirty="0" err="1" smtClean="0">
                <a:latin typeface="Candara" pitchFamily="34" charset="0"/>
              </a:rPr>
              <a:t>pengumuman</a:t>
            </a:r>
            <a:r>
              <a:rPr lang="fr-CA" sz="2800" b="1" dirty="0" smtClean="0">
                <a:latin typeface="Candara" pitchFamily="34" charset="0"/>
              </a:rPr>
              <a:t> di </a:t>
            </a:r>
            <a:r>
              <a:rPr lang="fr-CA" sz="2800" b="1" dirty="0" err="1" smtClean="0">
                <a:latin typeface="Candara" pitchFamily="34" charset="0"/>
              </a:rPr>
              <a:t>kuliah</a:t>
            </a:r>
            <a:r>
              <a:rPr lang="fr-CA" sz="2800" b="1" dirty="0" smtClean="0">
                <a:latin typeface="Candara" pitchFamily="34" charset="0"/>
              </a:rPr>
              <a:t> online, </a:t>
            </a:r>
            <a:r>
              <a:rPr lang="fr-CA" sz="2800" b="1" dirty="0" err="1" smtClean="0">
                <a:latin typeface="Candara" pitchFamily="34" charset="0"/>
              </a:rPr>
              <a:t>jika</a:t>
            </a:r>
            <a:r>
              <a:rPr lang="fr-CA" sz="2800" b="1" dirty="0" smtClean="0">
                <a:latin typeface="Candara" pitchFamily="34" charset="0"/>
              </a:rPr>
              <a:t> </a:t>
            </a:r>
            <a:r>
              <a:rPr lang="fr-CA" sz="2800" b="1" dirty="0" err="1" smtClean="0">
                <a:latin typeface="Candara" pitchFamily="34" charset="0"/>
              </a:rPr>
              <a:t>suatu</a:t>
            </a:r>
            <a:r>
              <a:rPr lang="fr-CA" sz="2800" b="1" dirty="0" smtClean="0">
                <a:latin typeface="Candara" pitchFamily="34" charset="0"/>
              </a:rPr>
              <a:t> </a:t>
            </a:r>
            <a:r>
              <a:rPr lang="fr-CA" sz="2800" b="1" dirty="0" err="1" smtClean="0">
                <a:latin typeface="Candara" pitchFamily="34" charset="0"/>
              </a:rPr>
              <a:t>waktu</a:t>
            </a:r>
            <a:r>
              <a:rPr lang="fr-CA" sz="2800" b="1" dirty="0" smtClean="0">
                <a:latin typeface="Candara" pitchFamily="34" charset="0"/>
              </a:rPr>
              <a:t> </a:t>
            </a:r>
            <a:r>
              <a:rPr lang="fr-CA" sz="2800" b="1" dirty="0" err="1" smtClean="0">
                <a:latin typeface="Candara" pitchFamily="34" charset="0"/>
              </a:rPr>
              <a:t>Dosen</a:t>
            </a:r>
            <a:r>
              <a:rPr lang="fr-CA" sz="2800" b="1" dirty="0" smtClean="0">
                <a:latin typeface="Candara" pitchFamily="34" charset="0"/>
              </a:rPr>
              <a:t> </a:t>
            </a:r>
            <a:r>
              <a:rPr lang="fr-CA" sz="2800" b="1" dirty="0" err="1" smtClean="0">
                <a:latin typeface="Candara" pitchFamily="34" charset="0"/>
              </a:rPr>
              <a:t>berhalangan</a:t>
            </a:r>
            <a:r>
              <a:rPr lang="fr-CA" sz="2800" b="1" dirty="0" smtClean="0">
                <a:latin typeface="Candara" pitchFamily="34" charset="0"/>
              </a:rPr>
              <a:t> </a:t>
            </a:r>
            <a:r>
              <a:rPr lang="fr-CA" sz="2800" b="1" dirty="0" err="1" smtClean="0">
                <a:latin typeface="Candara" pitchFamily="34" charset="0"/>
              </a:rPr>
              <a:t>hadir</a:t>
            </a:r>
            <a:r>
              <a:rPr lang="fr-CA" sz="2800" b="1" dirty="0" smtClean="0">
                <a:latin typeface="Candara" pitchFamily="34" charset="0"/>
              </a:rPr>
              <a:t>.</a:t>
            </a:r>
          </a:p>
          <a:p>
            <a:pPr>
              <a:buFontTx/>
              <a:buChar char="•"/>
            </a:pPr>
            <a:r>
              <a:rPr lang="en-US" sz="2800" b="1" dirty="0" err="1" smtClean="0">
                <a:latin typeface="Candara" pitchFamily="34" charset="0"/>
              </a:rPr>
              <a:t>Dalam</a:t>
            </a:r>
            <a:r>
              <a:rPr lang="en-US" sz="2800" b="1" dirty="0" smtClean="0">
                <a:latin typeface="Candara" pitchFamily="34" charset="0"/>
              </a:rPr>
              <a:t> </a:t>
            </a:r>
            <a:r>
              <a:rPr lang="en-US" sz="2800" b="1" dirty="0" err="1" smtClean="0">
                <a:latin typeface="Candara" pitchFamily="34" charset="0"/>
              </a:rPr>
              <a:t>satu</a:t>
            </a:r>
            <a:r>
              <a:rPr lang="en-US" sz="2800" b="1" dirty="0" smtClean="0">
                <a:latin typeface="Candara" pitchFamily="34" charset="0"/>
              </a:rPr>
              <a:t> semester </a:t>
            </a:r>
            <a:r>
              <a:rPr lang="en-US" sz="2800" b="1" dirty="0" err="1" smtClean="0">
                <a:latin typeface="Candara" pitchFamily="34" charset="0"/>
              </a:rPr>
              <a:t>maksimum</a:t>
            </a:r>
            <a:r>
              <a:rPr lang="en-US" sz="2800" b="1" dirty="0" smtClean="0">
                <a:latin typeface="Candara" pitchFamily="34" charset="0"/>
              </a:rPr>
              <a:t> 3 kali </a:t>
            </a:r>
            <a:r>
              <a:rPr lang="en-US" sz="2800" b="1" dirty="0" err="1" smtClean="0">
                <a:latin typeface="Candara" pitchFamily="34" charset="0"/>
              </a:rPr>
              <a:t>tidak</a:t>
            </a:r>
            <a:r>
              <a:rPr lang="en-US" sz="2800" b="1" dirty="0" smtClean="0">
                <a:latin typeface="Candara" pitchFamily="34" charset="0"/>
              </a:rPr>
              <a:t> </a:t>
            </a:r>
            <a:r>
              <a:rPr lang="en-US" sz="2800" b="1" dirty="0" err="1" smtClean="0">
                <a:latin typeface="Candara" pitchFamily="34" charset="0"/>
              </a:rPr>
              <a:t>hadir</a:t>
            </a:r>
            <a:r>
              <a:rPr lang="en-US" sz="2800" b="1" dirty="0" smtClean="0">
                <a:latin typeface="Candara" pitchFamily="34" charset="0"/>
              </a:rPr>
              <a:t> </a:t>
            </a:r>
            <a:r>
              <a:rPr lang="en-US" sz="2800" b="1" dirty="0" err="1" smtClean="0">
                <a:latin typeface="Candara" pitchFamily="34" charset="0"/>
              </a:rPr>
              <a:t>masih</a:t>
            </a:r>
            <a:r>
              <a:rPr lang="en-US" sz="2800" b="1" dirty="0" smtClean="0">
                <a:latin typeface="Candara" pitchFamily="34" charset="0"/>
              </a:rPr>
              <a:t> </a:t>
            </a:r>
            <a:r>
              <a:rPr lang="en-US" sz="2800" b="1" dirty="0" err="1" smtClean="0">
                <a:latin typeface="Candara" pitchFamily="34" charset="0"/>
              </a:rPr>
              <a:t>boleh</a:t>
            </a:r>
            <a:r>
              <a:rPr lang="en-US" sz="2800" b="1" dirty="0" smtClean="0">
                <a:latin typeface="Candara" pitchFamily="34" charset="0"/>
              </a:rPr>
              <a:t> </a:t>
            </a:r>
            <a:r>
              <a:rPr lang="en-US" sz="2800" b="1" dirty="0" err="1" smtClean="0">
                <a:latin typeface="Candara" pitchFamily="34" charset="0"/>
              </a:rPr>
              <a:t>mengikuti</a:t>
            </a:r>
            <a:r>
              <a:rPr lang="en-US" sz="2800" b="1" dirty="0" smtClean="0">
                <a:latin typeface="Candara" pitchFamily="34" charset="0"/>
              </a:rPr>
              <a:t> UTS/UAS</a:t>
            </a:r>
          </a:p>
          <a:p>
            <a:pPr>
              <a:buFontTx/>
              <a:buChar char="•"/>
            </a:pPr>
            <a:r>
              <a:rPr lang="en-US" sz="2800" b="1" dirty="0" err="1" smtClean="0">
                <a:latin typeface="Candara" pitchFamily="34" charset="0"/>
              </a:rPr>
              <a:t>Ketidakhadiran</a:t>
            </a:r>
            <a:r>
              <a:rPr lang="en-US" sz="2800" b="1" dirty="0" smtClean="0">
                <a:latin typeface="Candara" pitchFamily="34" charset="0"/>
              </a:rPr>
              <a:t> </a:t>
            </a:r>
            <a:r>
              <a:rPr lang="en-US" sz="2800" b="1" dirty="0" err="1" smtClean="0">
                <a:latin typeface="Candara" pitchFamily="34" charset="0"/>
              </a:rPr>
              <a:t>ini</a:t>
            </a:r>
            <a:r>
              <a:rPr lang="en-US" sz="2800" b="1" dirty="0" smtClean="0">
                <a:latin typeface="Candara" pitchFamily="34" charset="0"/>
              </a:rPr>
              <a:t> </a:t>
            </a:r>
            <a:r>
              <a:rPr lang="en-US" sz="2800" b="1" dirty="0" err="1" smtClean="0">
                <a:latin typeface="Candara" pitchFamily="34" charset="0"/>
              </a:rPr>
              <a:t>bukan</a:t>
            </a:r>
            <a:r>
              <a:rPr lang="en-US" sz="2800" b="1" dirty="0" smtClean="0">
                <a:latin typeface="Candara" pitchFamily="34" charset="0"/>
              </a:rPr>
              <a:t> </a:t>
            </a:r>
            <a:r>
              <a:rPr lang="en-US" sz="2800" b="1" dirty="0" err="1" smtClean="0">
                <a:latin typeface="Candara" pitchFamily="34" charset="0"/>
              </a:rPr>
              <a:t>berarti</a:t>
            </a:r>
            <a:r>
              <a:rPr lang="en-US" sz="2800" b="1" dirty="0" smtClean="0">
                <a:latin typeface="Candara" pitchFamily="34" charset="0"/>
              </a:rPr>
              <a:t> </a:t>
            </a:r>
            <a:r>
              <a:rPr lang="en-US" sz="2800" b="1" dirty="0" err="1" smtClean="0">
                <a:latin typeface="Candara" pitchFamily="34" charset="0"/>
              </a:rPr>
              <a:t>jatah</a:t>
            </a:r>
            <a:endParaRPr lang="en-US" sz="2800" b="1" dirty="0" smtClean="0">
              <a:latin typeface="Candara" pitchFamily="34" charset="0"/>
            </a:endParaRPr>
          </a:p>
          <a:p>
            <a:pPr>
              <a:buFontTx/>
              <a:buChar char="•"/>
            </a:pPr>
            <a:r>
              <a:rPr lang="fr-CA" sz="2800" b="1" u="sng" dirty="0" err="1" smtClean="0">
                <a:latin typeface="Candara" pitchFamily="34" charset="0"/>
              </a:rPr>
              <a:t>Jika</a:t>
            </a:r>
            <a:r>
              <a:rPr lang="fr-CA" sz="2800" b="1" u="sng" dirty="0" smtClean="0">
                <a:latin typeface="Candara" pitchFamily="34" charset="0"/>
              </a:rPr>
              <a:t> </a:t>
            </a:r>
            <a:r>
              <a:rPr lang="fr-CA" sz="2800" b="1" u="sng" dirty="0" err="1" smtClean="0">
                <a:latin typeface="Candara" pitchFamily="34" charset="0"/>
              </a:rPr>
              <a:t>sudah</a:t>
            </a:r>
            <a:r>
              <a:rPr lang="fr-CA" sz="2800" b="1" u="sng" dirty="0" smtClean="0">
                <a:latin typeface="Candara" pitchFamily="34" charset="0"/>
              </a:rPr>
              <a:t> </a:t>
            </a:r>
            <a:r>
              <a:rPr lang="fr-CA" sz="2800" b="1" u="sng" dirty="0" err="1" smtClean="0">
                <a:latin typeface="Candara" pitchFamily="34" charset="0"/>
              </a:rPr>
              <a:t>ditetapkan</a:t>
            </a:r>
            <a:r>
              <a:rPr lang="fr-CA" sz="2800" b="1" u="sng" dirty="0" smtClean="0">
                <a:latin typeface="Candara" pitchFamily="34" charset="0"/>
              </a:rPr>
              <a:t> anda </a:t>
            </a:r>
            <a:r>
              <a:rPr lang="fr-CA" sz="2800" b="1" u="sng" dirty="0" err="1" smtClean="0">
                <a:latin typeface="Candara" pitchFamily="34" charset="0"/>
              </a:rPr>
              <a:t>tidak</a:t>
            </a:r>
            <a:r>
              <a:rPr lang="fr-CA" sz="2800" b="1" u="sng" dirty="0" smtClean="0">
                <a:latin typeface="Candara" pitchFamily="34" charset="0"/>
              </a:rPr>
              <a:t> </a:t>
            </a:r>
            <a:r>
              <a:rPr lang="fr-CA" sz="2800" b="1" u="sng" dirty="0" err="1" smtClean="0">
                <a:latin typeface="Candara" pitchFamily="34" charset="0"/>
              </a:rPr>
              <a:t>diperkenankan</a:t>
            </a:r>
            <a:r>
              <a:rPr lang="fr-CA" sz="2800" b="1" u="sng" dirty="0" smtClean="0">
                <a:latin typeface="Candara" pitchFamily="34" charset="0"/>
              </a:rPr>
              <a:t> </a:t>
            </a:r>
            <a:r>
              <a:rPr lang="fr-CA" sz="2800" b="1" u="sng" dirty="0" err="1" smtClean="0">
                <a:latin typeface="Candara" pitchFamily="34" charset="0"/>
              </a:rPr>
              <a:t>untuk</a:t>
            </a:r>
            <a:r>
              <a:rPr lang="fr-CA" sz="2800" b="1" u="sng" dirty="0" smtClean="0">
                <a:latin typeface="Candara" pitchFamily="34" charset="0"/>
              </a:rPr>
              <a:t> </a:t>
            </a:r>
            <a:r>
              <a:rPr lang="fr-CA" sz="2800" b="1" u="sng" dirty="0" err="1" smtClean="0">
                <a:latin typeface="Candara" pitchFamily="34" charset="0"/>
              </a:rPr>
              <a:t>mengikuti</a:t>
            </a:r>
            <a:r>
              <a:rPr lang="fr-CA" sz="2800" b="1" u="sng" dirty="0" smtClean="0">
                <a:latin typeface="Candara" pitchFamily="34" charset="0"/>
              </a:rPr>
              <a:t> UTS </a:t>
            </a:r>
            <a:r>
              <a:rPr lang="fr-CA" sz="2800" b="1" u="sng" dirty="0" err="1" smtClean="0">
                <a:latin typeface="Candara" pitchFamily="34" charset="0"/>
              </a:rPr>
              <a:t>maupun</a:t>
            </a:r>
            <a:r>
              <a:rPr lang="fr-CA" sz="2800" b="1" u="sng" dirty="0" smtClean="0">
                <a:latin typeface="Candara" pitchFamily="34" charset="0"/>
              </a:rPr>
              <a:t> UAS, </a:t>
            </a:r>
            <a:r>
              <a:rPr lang="fr-CA" sz="2800" b="1" u="sng" dirty="0" err="1" smtClean="0">
                <a:latin typeface="Candara" pitchFamily="34" charset="0"/>
              </a:rPr>
              <a:t>absensi</a:t>
            </a:r>
            <a:r>
              <a:rPr lang="fr-CA" sz="2800" b="1" u="sng" dirty="0" smtClean="0">
                <a:latin typeface="Candara" pitchFamily="34" charset="0"/>
              </a:rPr>
              <a:t> </a:t>
            </a:r>
            <a:r>
              <a:rPr lang="fr-CA" sz="2800" b="1" u="sng" dirty="0" err="1" smtClean="0">
                <a:latin typeface="Candara" pitchFamily="34" charset="0"/>
              </a:rPr>
              <a:t>tidak</a:t>
            </a:r>
            <a:r>
              <a:rPr lang="fr-CA" sz="2800" b="1" u="sng" dirty="0" smtClean="0">
                <a:latin typeface="Candara" pitchFamily="34" charset="0"/>
              </a:rPr>
              <a:t> bisa </a:t>
            </a:r>
            <a:r>
              <a:rPr lang="fr-CA" sz="2800" b="1" u="sng" dirty="0" err="1" smtClean="0">
                <a:latin typeface="Candara" pitchFamily="34" charset="0"/>
              </a:rPr>
              <a:t>dirubah</a:t>
            </a:r>
            <a:r>
              <a:rPr lang="fr-CA" sz="2800" b="1" u="sng" dirty="0" smtClean="0">
                <a:latin typeface="Candara" pitchFamily="34" charset="0"/>
              </a:rPr>
              <a:t> </a:t>
            </a:r>
            <a:r>
              <a:rPr lang="fr-CA" sz="2800" b="1" u="sng" dirty="0" err="1" smtClean="0">
                <a:latin typeface="Candara" pitchFamily="34" charset="0"/>
              </a:rPr>
              <a:t>lagi</a:t>
            </a:r>
            <a:r>
              <a:rPr lang="fr-CA" sz="2800" b="1" u="sng" dirty="0" smtClean="0">
                <a:latin typeface="Candara" pitchFamily="34" charset="0"/>
              </a:rPr>
              <a:t>.</a:t>
            </a:r>
          </a:p>
          <a:p>
            <a:pPr>
              <a:buNone/>
            </a:pPr>
            <a:endParaRPr lang="fr-CA" sz="2800" b="1" dirty="0" smtClean="0">
              <a:latin typeface="Candara" pitchFamily="34" charset="0"/>
            </a:endParaRPr>
          </a:p>
          <a:p>
            <a:pPr>
              <a:buNone/>
            </a:pPr>
            <a:endParaRPr lang="en-US" sz="2800" b="1" dirty="0">
              <a:latin typeface="Candara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A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Kriteria</a:t>
            </a:r>
            <a:r>
              <a:rPr lang="fr-CA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 </a:t>
            </a:r>
            <a:r>
              <a:rPr lang="fr-CA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Penilaian</a:t>
            </a:r>
            <a:endParaRPr lang="fr-CA" b="1" dirty="0" smtClean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814888"/>
          </a:xfrm>
        </p:spPr>
        <p:txBody>
          <a:bodyPr rtlCol="0">
            <a:normAutofit fontScale="92500" lnSpcReduction="20000"/>
          </a:bodyPr>
          <a:lstStyle/>
          <a:p>
            <a:r>
              <a:rPr lang="sv-SE" dirty="0" smtClean="0">
                <a:latin typeface="Candara" pitchFamily="34" charset="0"/>
              </a:rPr>
              <a:t>Penilaian dilakukan berdasarkan Peraturan, yaitu:</a:t>
            </a:r>
            <a:endParaRPr lang="en-US" dirty="0" smtClean="0">
              <a:latin typeface="Candara" pitchFamily="34" charset="0"/>
            </a:endParaRPr>
          </a:p>
          <a:p>
            <a:pPr>
              <a:buNone/>
            </a:pPr>
            <a:r>
              <a:rPr lang="sv-SE" dirty="0" smtClean="0">
                <a:latin typeface="Candara" pitchFamily="34" charset="0"/>
              </a:rPr>
              <a:t>		A =  Nilai Akhir ≥ 76					B =  Nilai Akhir 66-75</a:t>
            </a:r>
          </a:p>
          <a:p>
            <a:pPr>
              <a:buNone/>
            </a:pPr>
            <a:r>
              <a:rPr lang="sv-SE" dirty="0" smtClean="0">
                <a:latin typeface="Candara" pitchFamily="34" charset="0"/>
              </a:rPr>
              <a:t>		C =  Nilai Akhir 55-65</a:t>
            </a:r>
          </a:p>
          <a:p>
            <a:pPr>
              <a:buNone/>
            </a:pPr>
            <a:r>
              <a:rPr lang="sv-SE" dirty="0" smtClean="0">
                <a:latin typeface="Candara" pitchFamily="34" charset="0"/>
              </a:rPr>
              <a:t>     	D =  Nilai Akhir 46-54</a:t>
            </a:r>
          </a:p>
          <a:p>
            <a:pPr>
              <a:buNone/>
            </a:pPr>
            <a:r>
              <a:rPr lang="sv-SE" dirty="0" smtClean="0">
                <a:latin typeface="Candara" pitchFamily="34" charset="0"/>
              </a:rPr>
              <a:t>     	</a:t>
            </a:r>
            <a:r>
              <a:rPr lang="en-US" dirty="0" smtClean="0">
                <a:latin typeface="Candara" pitchFamily="34" charset="0"/>
              </a:rPr>
              <a:t>E =  </a:t>
            </a:r>
            <a:r>
              <a:rPr lang="en-US" dirty="0" err="1" smtClean="0">
                <a:latin typeface="Candara" pitchFamily="34" charset="0"/>
              </a:rPr>
              <a:t>Nilai</a:t>
            </a:r>
            <a:r>
              <a:rPr lang="en-US" dirty="0" smtClean="0">
                <a:latin typeface="Candara" pitchFamily="34" charset="0"/>
              </a:rPr>
              <a:t> </a:t>
            </a:r>
            <a:r>
              <a:rPr lang="en-US" dirty="0" err="1" smtClean="0">
                <a:latin typeface="Candara" pitchFamily="34" charset="0"/>
              </a:rPr>
              <a:t>Akhir</a:t>
            </a:r>
            <a:r>
              <a:rPr lang="en-US" dirty="0" smtClean="0">
                <a:latin typeface="Candara" pitchFamily="34" charset="0"/>
              </a:rPr>
              <a:t> </a:t>
            </a:r>
            <a:r>
              <a:rPr lang="en-US" dirty="0" smtClean="0">
                <a:latin typeface="Candara" pitchFamily="34" charset="0"/>
                <a:sym typeface="Symbol" pitchFamily="18" charset="2"/>
              </a:rPr>
              <a:t></a:t>
            </a:r>
            <a:r>
              <a:rPr lang="en-US" dirty="0" smtClean="0">
                <a:latin typeface="Candara" pitchFamily="34" charset="0"/>
              </a:rPr>
              <a:t> 45</a:t>
            </a:r>
          </a:p>
          <a:p>
            <a:pPr>
              <a:buNone/>
            </a:pPr>
            <a:endParaRPr lang="en-US" dirty="0" smtClean="0">
              <a:latin typeface="Candara" pitchFamily="34" charset="0"/>
            </a:endParaRPr>
          </a:p>
          <a:p>
            <a:r>
              <a:rPr lang="pt-BR" b="1" dirty="0" smtClean="0">
                <a:latin typeface="Candara" pitchFamily="34" charset="0"/>
              </a:rPr>
              <a:t>Nilai Akhir </a:t>
            </a:r>
            <a:r>
              <a:rPr lang="pt-BR" b="1" dirty="0" smtClean="0">
                <a:solidFill>
                  <a:srgbClr val="FF0000"/>
                </a:solidFill>
                <a:latin typeface="Candara" pitchFamily="34" charset="0"/>
              </a:rPr>
              <a:t>= (15 % Quiz + 15 % Tugas + 30% UTS</a:t>
            </a:r>
          </a:p>
          <a:p>
            <a:pPr>
              <a:buNone/>
            </a:pPr>
            <a:r>
              <a:rPr lang="pt-BR" b="1" dirty="0" smtClean="0">
                <a:solidFill>
                  <a:srgbClr val="FF0000"/>
                </a:solidFill>
                <a:latin typeface="Candara" pitchFamily="34" charset="0"/>
              </a:rPr>
              <a:t>			         + 40 % UAS)</a:t>
            </a:r>
            <a:endParaRPr lang="en-US" b="1" dirty="0" smtClean="0">
              <a:solidFill>
                <a:srgbClr val="FF0000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A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Kriteria</a:t>
            </a:r>
            <a:r>
              <a:rPr lang="fr-CA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 </a:t>
            </a:r>
            <a:r>
              <a:rPr lang="fr-CA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Penilaian</a:t>
            </a:r>
            <a:endParaRPr lang="fr-CA" b="1" dirty="0" smtClean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814888"/>
          </a:xfrm>
        </p:spPr>
        <p:txBody>
          <a:bodyPr rtlCol="0">
            <a:normAutofit/>
          </a:bodyPr>
          <a:lstStyle/>
          <a:p>
            <a:r>
              <a:rPr lang="en-US" b="1" dirty="0" err="1" smtClean="0">
                <a:solidFill>
                  <a:srgbClr val="3333CC"/>
                </a:solidFill>
                <a:latin typeface="Candara" pitchFamily="34" charset="0"/>
              </a:rPr>
              <a:t>Tugas</a:t>
            </a:r>
            <a:r>
              <a:rPr lang="en-US" b="1" dirty="0" smtClean="0">
                <a:solidFill>
                  <a:srgbClr val="3333CC"/>
                </a:solidFill>
                <a:latin typeface="Candara" pitchFamily="34" charset="0"/>
              </a:rPr>
              <a:t> </a:t>
            </a:r>
            <a:r>
              <a:rPr lang="en-US" b="1" dirty="0" err="1" smtClean="0">
                <a:solidFill>
                  <a:srgbClr val="3333CC"/>
                </a:solidFill>
                <a:latin typeface="Candara" pitchFamily="34" charset="0"/>
              </a:rPr>
              <a:t>dibuat</a:t>
            </a:r>
            <a:r>
              <a:rPr lang="en-US" b="1" dirty="0" smtClean="0">
                <a:solidFill>
                  <a:srgbClr val="3333CC"/>
                </a:solidFill>
                <a:latin typeface="Candara" pitchFamily="34" charset="0"/>
              </a:rPr>
              <a:t> </a:t>
            </a:r>
            <a:r>
              <a:rPr lang="en-US" b="1" dirty="0" err="1" smtClean="0">
                <a:solidFill>
                  <a:srgbClr val="3333CC"/>
                </a:solidFill>
                <a:latin typeface="Candara" pitchFamily="34" charset="0"/>
              </a:rPr>
              <a:t>dalam</a:t>
            </a:r>
            <a:r>
              <a:rPr lang="en-US" b="1" dirty="0" smtClean="0">
                <a:solidFill>
                  <a:srgbClr val="3333CC"/>
                </a:solidFill>
                <a:latin typeface="Candara" pitchFamily="34" charset="0"/>
              </a:rPr>
              <a:t> </a:t>
            </a:r>
            <a:r>
              <a:rPr lang="en-US" b="1" dirty="0" err="1" smtClean="0">
                <a:solidFill>
                  <a:srgbClr val="3333CC"/>
                </a:solidFill>
                <a:latin typeface="Candara" pitchFamily="34" charset="0"/>
              </a:rPr>
              <a:t>kertas</a:t>
            </a:r>
            <a:r>
              <a:rPr lang="en-US" b="1" dirty="0" smtClean="0">
                <a:solidFill>
                  <a:srgbClr val="3333CC"/>
                </a:solidFill>
                <a:latin typeface="Candara" pitchFamily="34" charset="0"/>
              </a:rPr>
              <a:t> A4! (</a:t>
            </a:r>
            <a:r>
              <a:rPr lang="en-US" b="1" dirty="0" err="1" smtClean="0">
                <a:solidFill>
                  <a:srgbClr val="3333CC"/>
                </a:solidFill>
                <a:latin typeface="Candara" pitchFamily="34" charset="0"/>
              </a:rPr>
              <a:t>jika</a:t>
            </a:r>
            <a:r>
              <a:rPr lang="en-US" b="1" dirty="0" smtClean="0">
                <a:solidFill>
                  <a:srgbClr val="3333CC"/>
                </a:solidFill>
                <a:latin typeface="Candara" pitchFamily="34" charset="0"/>
              </a:rPr>
              <a:t> </a:t>
            </a:r>
            <a:r>
              <a:rPr lang="en-US" b="1" dirty="0" err="1" smtClean="0">
                <a:solidFill>
                  <a:srgbClr val="3333CC"/>
                </a:solidFill>
                <a:latin typeface="Candara" pitchFamily="34" charset="0"/>
              </a:rPr>
              <a:t>tidak</a:t>
            </a:r>
            <a:r>
              <a:rPr lang="en-US" b="1" dirty="0" smtClean="0">
                <a:solidFill>
                  <a:srgbClr val="3333CC"/>
                </a:solidFill>
                <a:latin typeface="Candara" pitchFamily="34" charset="0"/>
              </a:rPr>
              <a:t> </a:t>
            </a:r>
            <a:r>
              <a:rPr lang="en-US" b="1" dirty="0" err="1" smtClean="0">
                <a:solidFill>
                  <a:srgbClr val="3333CC"/>
                </a:solidFill>
                <a:latin typeface="Candara" pitchFamily="34" charset="0"/>
              </a:rPr>
              <a:t>sesuai</a:t>
            </a:r>
            <a:r>
              <a:rPr lang="en-US" b="1" dirty="0" smtClean="0">
                <a:solidFill>
                  <a:srgbClr val="3333CC"/>
                </a:solidFill>
                <a:latin typeface="Candara" pitchFamily="34" charset="0"/>
              </a:rPr>
              <a:t> </a:t>
            </a:r>
            <a:r>
              <a:rPr lang="en-US" b="1" dirty="0" err="1" smtClean="0">
                <a:solidFill>
                  <a:srgbClr val="3333CC"/>
                </a:solidFill>
                <a:latin typeface="Candara" pitchFamily="34" charset="0"/>
              </a:rPr>
              <a:t>maka</a:t>
            </a:r>
            <a:r>
              <a:rPr lang="en-US" b="1" dirty="0" smtClean="0">
                <a:solidFill>
                  <a:srgbClr val="3333CC"/>
                </a:solidFill>
                <a:latin typeface="Candara" pitchFamily="34" charset="0"/>
              </a:rPr>
              <a:t> </a:t>
            </a:r>
            <a:r>
              <a:rPr lang="en-US" b="1" dirty="0" err="1" smtClean="0">
                <a:solidFill>
                  <a:srgbClr val="3333CC"/>
                </a:solidFill>
                <a:latin typeface="Candara" pitchFamily="34" charset="0"/>
              </a:rPr>
              <a:t>tidak</a:t>
            </a:r>
            <a:r>
              <a:rPr lang="en-US" b="1" dirty="0" smtClean="0">
                <a:solidFill>
                  <a:srgbClr val="3333CC"/>
                </a:solidFill>
                <a:latin typeface="Candara" pitchFamily="34" charset="0"/>
              </a:rPr>
              <a:t> </a:t>
            </a:r>
            <a:r>
              <a:rPr lang="en-US" b="1" dirty="0" err="1" smtClean="0">
                <a:solidFill>
                  <a:srgbClr val="3333CC"/>
                </a:solidFill>
                <a:latin typeface="Candara" pitchFamily="34" charset="0"/>
              </a:rPr>
              <a:t>akan</a:t>
            </a:r>
            <a:r>
              <a:rPr lang="en-US" b="1" dirty="0" smtClean="0">
                <a:solidFill>
                  <a:srgbClr val="3333CC"/>
                </a:solidFill>
                <a:latin typeface="Candara" pitchFamily="34" charset="0"/>
              </a:rPr>
              <a:t> </a:t>
            </a:r>
            <a:r>
              <a:rPr lang="en-US" b="1" dirty="0" err="1" smtClean="0">
                <a:solidFill>
                  <a:srgbClr val="3333CC"/>
                </a:solidFill>
                <a:latin typeface="Candara" pitchFamily="34" charset="0"/>
              </a:rPr>
              <a:t>diberi</a:t>
            </a:r>
            <a:r>
              <a:rPr lang="en-US" b="1" dirty="0" smtClean="0">
                <a:solidFill>
                  <a:srgbClr val="3333CC"/>
                </a:solidFill>
                <a:latin typeface="Candara" pitchFamily="34" charset="0"/>
              </a:rPr>
              <a:t> </a:t>
            </a:r>
            <a:r>
              <a:rPr lang="en-US" b="1" dirty="0" err="1" smtClean="0">
                <a:solidFill>
                  <a:srgbClr val="3333CC"/>
                </a:solidFill>
                <a:latin typeface="Candara" pitchFamily="34" charset="0"/>
              </a:rPr>
              <a:t>nilai</a:t>
            </a:r>
            <a:r>
              <a:rPr lang="en-US" b="1" smtClean="0">
                <a:solidFill>
                  <a:srgbClr val="3333CC"/>
                </a:solidFill>
                <a:latin typeface="Candara" pitchFamily="34" charset="0"/>
              </a:rPr>
              <a:t>)</a:t>
            </a:r>
          </a:p>
          <a:p>
            <a:r>
              <a:rPr lang="en-US" b="1" dirty="0" err="1" smtClean="0">
                <a:solidFill>
                  <a:srgbClr val="3333CC"/>
                </a:solidFill>
                <a:latin typeface="Candara" pitchFamily="34" charset="0"/>
              </a:rPr>
              <a:t>Tugas</a:t>
            </a:r>
            <a:r>
              <a:rPr lang="en-US" b="1" dirty="0" smtClean="0">
                <a:solidFill>
                  <a:srgbClr val="3333CC"/>
                </a:solidFill>
                <a:latin typeface="Candara" pitchFamily="34" charset="0"/>
              </a:rPr>
              <a:t> </a:t>
            </a:r>
            <a:r>
              <a:rPr lang="en-US" b="1" dirty="0" err="1" smtClean="0">
                <a:solidFill>
                  <a:srgbClr val="3333CC"/>
                </a:solidFill>
                <a:latin typeface="Candara" pitchFamily="34" charset="0"/>
              </a:rPr>
              <a:t>harus</a:t>
            </a:r>
            <a:r>
              <a:rPr lang="en-US" b="1" dirty="0" smtClean="0">
                <a:solidFill>
                  <a:srgbClr val="3333CC"/>
                </a:solidFill>
                <a:latin typeface="Candara" pitchFamily="34" charset="0"/>
              </a:rPr>
              <a:t> </a:t>
            </a:r>
            <a:r>
              <a:rPr lang="en-US" b="1" dirty="0" err="1" smtClean="0">
                <a:solidFill>
                  <a:srgbClr val="3333CC"/>
                </a:solidFill>
                <a:latin typeface="Candara" pitchFamily="34" charset="0"/>
              </a:rPr>
              <a:t>dibuat</a:t>
            </a:r>
            <a:r>
              <a:rPr lang="en-US" b="1" dirty="0" smtClean="0">
                <a:solidFill>
                  <a:srgbClr val="3333CC"/>
                </a:solidFill>
                <a:latin typeface="Candara" pitchFamily="34" charset="0"/>
              </a:rPr>
              <a:t> </a:t>
            </a:r>
            <a:r>
              <a:rPr lang="en-US" b="1" dirty="0" err="1" smtClean="0">
                <a:solidFill>
                  <a:srgbClr val="3333CC"/>
                </a:solidFill>
                <a:latin typeface="Candara" pitchFamily="34" charset="0"/>
              </a:rPr>
              <a:t>secara</a:t>
            </a:r>
            <a:r>
              <a:rPr lang="en-US" b="1" dirty="0" smtClean="0">
                <a:solidFill>
                  <a:srgbClr val="3333CC"/>
                </a:solidFill>
                <a:latin typeface="Candara" pitchFamily="34" charset="0"/>
              </a:rPr>
              <a:t> </a:t>
            </a:r>
            <a:r>
              <a:rPr lang="en-US" b="1" dirty="0" err="1" smtClean="0">
                <a:solidFill>
                  <a:srgbClr val="3333CC"/>
                </a:solidFill>
                <a:latin typeface="Candara" pitchFamily="34" charset="0"/>
              </a:rPr>
              <a:t>mandiri</a:t>
            </a:r>
            <a:r>
              <a:rPr lang="en-US" b="1" dirty="0" smtClean="0">
                <a:solidFill>
                  <a:srgbClr val="3333CC"/>
                </a:solidFill>
                <a:latin typeface="Candara" pitchFamily="34" charset="0"/>
              </a:rPr>
              <a:t>, </a:t>
            </a:r>
            <a:r>
              <a:rPr lang="en-US" b="1" dirty="0" err="1" smtClean="0">
                <a:solidFill>
                  <a:srgbClr val="3333CC"/>
                </a:solidFill>
                <a:latin typeface="Candara" pitchFamily="34" charset="0"/>
              </a:rPr>
              <a:t>jika</a:t>
            </a:r>
            <a:r>
              <a:rPr lang="en-US" b="1" dirty="0" smtClean="0">
                <a:solidFill>
                  <a:srgbClr val="3333CC"/>
                </a:solidFill>
                <a:latin typeface="Candara" pitchFamily="34" charset="0"/>
              </a:rPr>
              <a:t> </a:t>
            </a:r>
            <a:r>
              <a:rPr lang="en-US" b="1" dirty="0" err="1" smtClean="0">
                <a:solidFill>
                  <a:srgbClr val="3333CC"/>
                </a:solidFill>
                <a:latin typeface="Candara" pitchFamily="34" charset="0"/>
              </a:rPr>
              <a:t>tugas</a:t>
            </a:r>
            <a:r>
              <a:rPr lang="en-US" b="1" dirty="0" smtClean="0">
                <a:solidFill>
                  <a:srgbClr val="3333CC"/>
                </a:solidFill>
                <a:latin typeface="Candara" pitchFamily="34" charset="0"/>
              </a:rPr>
              <a:t> yang </a:t>
            </a:r>
            <a:r>
              <a:rPr lang="en-US" b="1" dirty="0" err="1" smtClean="0">
                <a:solidFill>
                  <a:srgbClr val="3333CC"/>
                </a:solidFill>
                <a:latin typeface="Candara" pitchFamily="34" charset="0"/>
              </a:rPr>
              <a:t>diberikan</a:t>
            </a:r>
            <a:r>
              <a:rPr lang="en-US" b="1" dirty="0" smtClean="0">
                <a:solidFill>
                  <a:srgbClr val="3333CC"/>
                </a:solidFill>
                <a:latin typeface="Candara" pitchFamily="34" charset="0"/>
              </a:rPr>
              <a:t> </a:t>
            </a:r>
            <a:r>
              <a:rPr lang="en-US" b="1" dirty="0" err="1" smtClean="0">
                <a:solidFill>
                  <a:srgbClr val="3333CC"/>
                </a:solidFill>
                <a:latin typeface="Candara" pitchFamily="34" charset="0"/>
              </a:rPr>
              <a:t>sifatnya</a:t>
            </a:r>
            <a:r>
              <a:rPr lang="en-US" b="1" dirty="0" smtClean="0">
                <a:solidFill>
                  <a:srgbClr val="3333CC"/>
                </a:solidFill>
                <a:latin typeface="Candara" pitchFamily="34" charset="0"/>
              </a:rPr>
              <a:t> </a:t>
            </a:r>
            <a:r>
              <a:rPr lang="en-US" b="1" dirty="0" err="1" smtClean="0">
                <a:solidFill>
                  <a:srgbClr val="3333CC"/>
                </a:solidFill>
                <a:latin typeface="Candara" pitchFamily="34" charset="0"/>
              </a:rPr>
              <a:t>perorangan</a:t>
            </a:r>
            <a:r>
              <a:rPr lang="en-US" b="1" dirty="0" smtClean="0">
                <a:solidFill>
                  <a:srgbClr val="3333CC"/>
                </a:solidFill>
                <a:latin typeface="Candara" pitchFamily="34" charset="0"/>
              </a:rPr>
              <a:t>, </a:t>
            </a:r>
            <a:r>
              <a:rPr lang="en-US" b="1" dirty="0" err="1" smtClean="0">
                <a:solidFill>
                  <a:srgbClr val="3333CC"/>
                </a:solidFill>
                <a:latin typeface="Candara" pitchFamily="34" charset="0"/>
              </a:rPr>
              <a:t>apabila</a:t>
            </a:r>
            <a:r>
              <a:rPr lang="en-US" b="1" dirty="0" smtClean="0">
                <a:solidFill>
                  <a:srgbClr val="3333CC"/>
                </a:solidFill>
                <a:latin typeface="Candara" pitchFamily="34" charset="0"/>
              </a:rPr>
              <a:t> </a:t>
            </a:r>
            <a:r>
              <a:rPr lang="en-US" b="1" dirty="0" err="1" smtClean="0">
                <a:solidFill>
                  <a:srgbClr val="3333CC"/>
                </a:solidFill>
                <a:latin typeface="Candara" pitchFamily="34" charset="0"/>
              </a:rPr>
              <a:t>ditemukan</a:t>
            </a:r>
            <a:r>
              <a:rPr lang="en-US" b="1" dirty="0" smtClean="0">
                <a:solidFill>
                  <a:srgbClr val="3333CC"/>
                </a:solidFill>
                <a:latin typeface="Candara" pitchFamily="34" charset="0"/>
              </a:rPr>
              <a:t> </a:t>
            </a:r>
            <a:r>
              <a:rPr lang="en-US" b="1" dirty="0" err="1" smtClean="0">
                <a:solidFill>
                  <a:srgbClr val="3333CC"/>
                </a:solidFill>
                <a:latin typeface="Candara" pitchFamily="34" charset="0"/>
              </a:rPr>
              <a:t>tugas</a:t>
            </a:r>
            <a:r>
              <a:rPr lang="en-US" b="1" dirty="0" smtClean="0">
                <a:solidFill>
                  <a:srgbClr val="3333CC"/>
                </a:solidFill>
                <a:latin typeface="Candara" pitchFamily="34" charset="0"/>
              </a:rPr>
              <a:t> yang </a:t>
            </a:r>
            <a:r>
              <a:rPr lang="en-US" b="1" dirty="0" err="1" smtClean="0">
                <a:solidFill>
                  <a:srgbClr val="3333CC"/>
                </a:solidFill>
                <a:latin typeface="Candara" pitchFamily="34" charset="0"/>
              </a:rPr>
              <a:t>sama</a:t>
            </a:r>
            <a:r>
              <a:rPr lang="en-US" b="1" dirty="0" smtClean="0">
                <a:solidFill>
                  <a:srgbClr val="3333CC"/>
                </a:solidFill>
                <a:latin typeface="Candara" pitchFamily="34" charset="0"/>
              </a:rPr>
              <a:t> </a:t>
            </a:r>
            <a:r>
              <a:rPr lang="en-US" b="1" dirty="0" err="1" smtClean="0">
                <a:solidFill>
                  <a:srgbClr val="3333CC"/>
                </a:solidFill>
                <a:latin typeface="Candara" pitchFamily="34" charset="0"/>
              </a:rPr>
              <a:t>maka</a:t>
            </a:r>
            <a:r>
              <a:rPr lang="en-US" b="1" dirty="0" smtClean="0">
                <a:solidFill>
                  <a:srgbClr val="3333CC"/>
                </a:solidFill>
                <a:latin typeface="Candara" pitchFamily="34" charset="0"/>
              </a:rPr>
              <a:t> </a:t>
            </a:r>
            <a:r>
              <a:rPr lang="en-US" b="1" dirty="0" err="1" smtClean="0">
                <a:solidFill>
                  <a:srgbClr val="3333CC"/>
                </a:solidFill>
                <a:latin typeface="Candara" pitchFamily="34" charset="0"/>
              </a:rPr>
              <a:t>nilai</a:t>
            </a:r>
            <a:r>
              <a:rPr lang="en-US" b="1" dirty="0" smtClean="0">
                <a:solidFill>
                  <a:srgbClr val="3333CC"/>
                </a:solidFill>
                <a:latin typeface="Candara" pitchFamily="34" charset="0"/>
              </a:rPr>
              <a:t> </a:t>
            </a:r>
            <a:r>
              <a:rPr lang="en-US" b="1" dirty="0" err="1" smtClean="0">
                <a:solidFill>
                  <a:srgbClr val="3333CC"/>
                </a:solidFill>
                <a:latin typeface="Candara" pitchFamily="34" charset="0"/>
              </a:rPr>
              <a:t>akan</a:t>
            </a:r>
            <a:r>
              <a:rPr lang="en-US" b="1" dirty="0" smtClean="0">
                <a:solidFill>
                  <a:srgbClr val="3333CC"/>
                </a:solidFill>
                <a:latin typeface="Candara" pitchFamily="34" charset="0"/>
              </a:rPr>
              <a:t> </a:t>
            </a:r>
            <a:r>
              <a:rPr lang="en-US" b="1" dirty="0" err="1" smtClean="0">
                <a:solidFill>
                  <a:srgbClr val="3333CC"/>
                </a:solidFill>
                <a:latin typeface="Candara" pitchFamily="34" charset="0"/>
              </a:rPr>
              <a:t>dibagi</a:t>
            </a:r>
            <a:r>
              <a:rPr lang="en-US" b="1" dirty="0" smtClean="0">
                <a:solidFill>
                  <a:srgbClr val="3333CC"/>
                </a:solidFill>
                <a:latin typeface="Candara" pitchFamily="34" charset="0"/>
              </a:rPr>
              <a:t> </a:t>
            </a:r>
            <a:r>
              <a:rPr lang="en-US" b="1" dirty="0" err="1" smtClean="0">
                <a:solidFill>
                  <a:srgbClr val="3333CC"/>
                </a:solidFill>
                <a:latin typeface="Candara" pitchFamily="34" charset="0"/>
              </a:rPr>
              <a:t>sebanyak</a:t>
            </a:r>
            <a:r>
              <a:rPr lang="en-US" b="1" dirty="0" smtClean="0">
                <a:solidFill>
                  <a:srgbClr val="3333CC"/>
                </a:solidFill>
                <a:latin typeface="Candara" pitchFamily="34" charset="0"/>
              </a:rPr>
              <a:t> </a:t>
            </a:r>
            <a:r>
              <a:rPr lang="en-US" b="1" dirty="0" err="1" smtClean="0">
                <a:solidFill>
                  <a:srgbClr val="3333CC"/>
                </a:solidFill>
                <a:latin typeface="Candara" pitchFamily="34" charset="0"/>
              </a:rPr>
              <a:t>tugas</a:t>
            </a:r>
            <a:r>
              <a:rPr lang="en-US" b="1" dirty="0" smtClean="0">
                <a:solidFill>
                  <a:srgbClr val="3333CC"/>
                </a:solidFill>
                <a:latin typeface="Candara" pitchFamily="34" charset="0"/>
              </a:rPr>
              <a:t> yang </a:t>
            </a:r>
            <a:r>
              <a:rPr lang="en-US" b="1" dirty="0" err="1" smtClean="0">
                <a:solidFill>
                  <a:srgbClr val="3333CC"/>
                </a:solidFill>
                <a:latin typeface="Candara" pitchFamily="34" charset="0"/>
              </a:rPr>
              <a:t>sama</a:t>
            </a:r>
            <a:r>
              <a:rPr lang="en-US" b="1" dirty="0" smtClean="0">
                <a:solidFill>
                  <a:srgbClr val="3333CC"/>
                </a:solidFill>
                <a:latin typeface="Candara" pitchFamily="34" charset="0"/>
              </a:rPr>
              <a:t> </a:t>
            </a:r>
            <a:r>
              <a:rPr lang="en-US" b="1" dirty="0" err="1" smtClean="0">
                <a:solidFill>
                  <a:srgbClr val="3333CC"/>
                </a:solidFill>
                <a:latin typeface="Candara" pitchFamily="34" charset="0"/>
              </a:rPr>
              <a:t>tersebut</a:t>
            </a:r>
            <a:r>
              <a:rPr lang="en-US" b="1" dirty="0" smtClean="0">
                <a:solidFill>
                  <a:srgbClr val="3333CC"/>
                </a:solidFill>
                <a:latin typeface="Candara" pitchFamily="34" charset="0"/>
              </a:rPr>
              <a:t>.</a:t>
            </a:r>
          </a:p>
          <a:p>
            <a:r>
              <a:rPr lang="en-US" b="1" dirty="0" err="1" smtClean="0">
                <a:solidFill>
                  <a:srgbClr val="3333CC"/>
                </a:solidFill>
                <a:latin typeface="Candara" pitchFamily="34" charset="0"/>
              </a:rPr>
              <a:t>Buatlah</a:t>
            </a:r>
            <a:r>
              <a:rPr lang="en-US" b="1" dirty="0" smtClean="0">
                <a:solidFill>
                  <a:srgbClr val="3333CC"/>
                </a:solidFill>
                <a:latin typeface="Candara" pitchFamily="34" charset="0"/>
              </a:rPr>
              <a:t> </a:t>
            </a:r>
            <a:r>
              <a:rPr lang="en-US" b="1" dirty="0" err="1" smtClean="0">
                <a:solidFill>
                  <a:srgbClr val="3333CC"/>
                </a:solidFill>
                <a:latin typeface="Candara" pitchFamily="34" charset="0"/>
              </a:rPr>
              <a:t>tugas</a:t>
            </a:r>
            <a:r>
              <a:rPr lang="en-US" b="1" dirty="0" smtClean="0">
                <a:solidFill>
                  <a:srgbClr val="3333CC"/>
                </a:solidFill>
                <a:latin typeface="Candara" pitchFamily="34" charset="0"/>
              </a:rPr>
              <a:t> </a:t>
            </a:r>
            <a:r>
              <a:rPr lang="en-US" b="1" dirty="0" err="1" smtClean="0">
                <a:solidFill>
                  <a:srgbClr val="3333CC"/>
                </a:solidFill>
                <a:latin typeface="Candara" pitchFamily="34" charset="0"/>
              </a:rPr>
              <a:t>sebaik</a:t>
            </a:r>
            <a:r>
              <a:rPr lang="en-US" b="1" dirty="0" smtClean="0">
                <a:solidFill>
                  <a:srgbClr val="3333CC"/>
                </a:solidFill>
                <a:latin typeface="Candara" pitchFamily="34" charset="0"/>
              </a:rPr>
              <a:t> </a:t>
            </a:r>
            <a:r>
              <a:rPr lang="en-US" b="1" dirty="0" err="1" smtClean="0">
                <a:solidFill>
                  <a:srgbClr val="3333CC"/>
                </a:solidFill>
                <a:latin typeface="Candara" pitchFamily="34" charset="0"/>
              </a:rPr>
              <a:t>mungkin</a:t>
            </a:r>
            <a:r>
              <a:rPr lang="en-US" b="1" dirty="0" smtClean="0">
                <a:solidFill>
                  <a:srgbClr val="3333CC"/>
                </a:solidFill>
                <a:latin typeface="Candara" pitchFamily="34" charset="0"/>
              </a:rPr>
              <a:t>, </a:t>
            </a:r>
            <a:r>
              <a:rPr lang="en-US" b="1" dirty="0" err="1" smtClean="0">
                <a:solidFill>
                  <a:srgbClr val="3333CC"/>
                </a:solidFill>
                <a:latin typeface="Candara" pitchFamily="34" charset="0"/>
              </a:rPr>
              <a:t>sehingga</a:t>
            </a:r>
            <a:r>
              <a:rPr lang="en-US" b="1" dirty="0" smtClean="0">
                <a:solidFill>
                  <a:srgbClr val="3333CC"/>
                </a:solidFill>
                <a:latin typeface="Candara" pitchFamily="34" charset="0"/>
              </a:rPr>
              <a:t> </a:t>
            </a:r>
            <a:r>
              <a:rPr lang="en-US" b="1" dirty="0" err="1" smtClean="0">
                <a:solidFill>
                  <a:srgbClr val="3333CC"/>
                </a:solidFill>
                <a:latin typeface="Candara" pitchFamily="34" charset="0"/>
              </a:rPr>
              <a:t>anda</a:t>
            </a:r>
            <a:r>
              <a:rPr lang="en-US" b="1" dirty="0" smtClean="0">
                <a:solidFill>
                  <a:srgbClr val="3333CC"/>
                </a:solidFill>
                <a:latin typeface="Candara" pitchFamily="34" charset="0"/>
              </a:rPr>
              <a:t> </a:t>
            </a:r>
            <a:r>
              <a:rPr lang="en-US" b="1" dirty="0" err="1" smtClean="0">
                <a:solidFill>
                  <a:srgbClr val="3333CC"/>
                </a:solidFill>
                <a:latin typeface="Candara" pitchFamily="34" charset="0"/>
              </a:rPr>
              <a:t>memperoleh</a:t>
            </a:r>
            <a:r>
              <a:rPr lang="en-US" b="1" dirty="0" smtClean="0">
                <a:solidFill>
                  <a:srgbClr val="3333CC"/>
                </a:solidFill>
                <a:latin typeface="Candara" pitchFamily="34" charset="0"/>
              </a:rPr>
              <a:t> </a:t>
            </a:r>
            <a:r>
              <a:rPr lang="en-US" b="1" dirty="0" err="1" smtClean="0">
                <a:solidFill>
                  <a:srgbClr val="3333CC"/>
                </a:solidFill>
                <a:latin typeface="Candara" pitchFamily="34" charset="0"/>
              </a:rPr>
              <a:t>nilai</a:t>
            </a:r>
            <a:r>
              <a:rPr lang="en-US" b="1" dirty="0" smtClean="0">
                <a:solidFill>
                  <a:srgbClr val="3333CC"/>
                </a:solidFill>
                <a:latin typeface="Candara" pitchFamily="34" charset="0"/>
              </a:rPr>
              <a:t> yang </a:t>
            </a:r>
            <a:r>
              <a:rPr lang="en-US" b="1" dirty="0" err="1" smtClean="0">
                <a:solidFill>
                  <a:srgbClr val="3333CC"/>
                </a:solidFill>
                <a:latin typeface="Candara" pitchFamily="34" charset="0"/>
              </a:rPr>
              <a:t>maksimal</a:t>
            </a:r>
            <a:r>
              <a:rPr lang="en-US" b="1" dirty="0" smtClean="0">
                <a:solidFill>
                  <a:srgbClr val="3333CC"/>
                </a:solidFill>
                <a:latin typeface="Candar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A" b="1" dirty="0" err="1" smtClean="0">
                <a:latin typeface="Candara" pitchFamily="34" charset="0"/>
              </a:rPr>
              <a:t>Manfaat</a:t>
            </a:r>
            <a:r>
              <a:rPr lang="fr-CA" b="1" dirty="0" smtClean="0">
                <a:latin typeface="Candara" pitchFamily="34" charset="0"/>
              </a:rPr>
              <a:t> Mata </a:t>
            </a:r>
            <a:r>
              <a:rPr lang="fr-CA" b="1" dirty="0" err="1" smtClean="0">
                <a:latin typeface="Candara" pitchFamily="34" charset="0"/>
              </a:rPr>
              <a:t>Kuliah</a:t>
            </a:r>
            <a:endParaRPr lang="fr-CA" b="1" dirty="0" smtClean="0">
              <a:latin typeface="Candara" pitchFamily="34" charset="0"/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4357688"/>
          </a:xfrm>
        </p:spPr>
        <p:txBody>
          <a:bodyPr rtlCol="0">
            <a:normAutofit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en-US" dirty="0" smtClean="0"/>
              <a:t>	</a:t>
            </a:r>
            <a:r>
              <a:rPr lang="en-US" b="1" dirty="0" err="1" smtClean="0">
                <a:solidFill>
                  <a:srgbClr val="002060"/>
                </a:solidFill>
                <a:latin typeface="Candara" pitchFamily="34" charset="0"/>
              </a:rPr>
              <a:t>Setelah</a:t>
            </a:r>
            <a:r>
              <a:rPr lang="en-US" b="1" dirty="0" smtClean="0">
                <a:solidFill>
                  <a:srgbClr val="002060"/>
                </a:solidFill>
                <a:latin typeface="Candara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Candara" pitchFamily="34" charset="0"/>
              </a:rPr>
              <a:t>mengikuti</a:t>
            </a:r>
            <a:r>
              <a:rPr lang="en-US" b="1" dirty="0" smtClean="0">
                <a:solidFill>
                  <a:srgbClr val="002060"/>
                </a:solidFill>
                <a:latin typeface="Candara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Candara" pitchFamily="34" charset="0"/>
              </a:rPr>
              <a:t>perkuliahan</a:t>
            </a:r>
            <a:r>
              <a:rPr lang="en-US" b="1" dirty="0" smtClean="0">
                <a:solidFill>
                  <a:srgbClr val="002060"/>
                </a:solidFill>
                <a:latin typeface="Candara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Candara" pitchFamily="34" charset="0"/>
              </a:rPr>
              <a:t>Pemograman</a:t>
            </a:r>
            <a:r>
              <a:rPr lang="en-US" b="1" dirty="0" smtClean="0">
                <a:solidFill>
                  <a:srgbClr val="002060"/>
                </a:solidFill>
                <a:latin typeface="Candara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Candara" pitchFamily="34" charset="0"/>
              </a:rPr>
              <a:t>Berorientasi</a:t>
            </a:r>
            <a:r>
              <a:rPr lang="en-US" b="1" dirty="0" smtClean="0">
                <a:solidFill>
                  <a:srgbClr val="002060"/>
                </a:solidFill>
                <a:latin typeface="Candara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Candara" pitchFamily="34" charset="0"/>
              </a:rPr>
              <a:t>Objek</a:t>
            </a:r>
            <a:r>
              <a:rPr lang="en-US" b="1" dirty="0" smtClean="0">
                <a:solidFill>
                  <a:srgbClr val="002060"/>
                </a:solidFill>
                <a:latin typeface="Candara" pitchFamily="34" charset="0"/>
              </a:rPr>
              <a:t>, </a:t>
            </a:r>
            <a:r>
              <a:rPr lang="en-US" b="1" dirty="0" err="1" smtClean="0">
                <a:solidFill>
                  <a:srgbClr val="002060"/>
                </a:solidFill>
                <a:latin typeface="Candara" pitchFamily="34" charset="0"/>
              </a:rPr>
              <a:t>mahasiwa</a:t>
            </a:r>
            <a:r>
              <a:rPr lang="en-US" b="1" dirty="0" smtClean="0">
                <a:solidFill>
                  <a:srgbClr val="002060"/>
                </a:solidFill>
                <a:latin typeface="Candara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Candara" pitchFamily="34" charset="0"/>
              </a:rPr>
              <a:t>diharapkan</a:t>
            </a:r>
            <a:r>
              <a:rPr lang="en-US" b="1" dirty="0" smtClean="0">
                <a:solidFill>
                  <a:srgbClr val="002060"/>
                </a:solidFill>
                <a:latin typeface="Candara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Candara" pitchFamily="34" charset="0"/>
              </a:rPr>
              <a:t>dapat</a:t>
            </a:r>
            <a:r>
              <a:rPr lang="en-US" b="1" dirty="0" smtClean="0">
                <a:solidFill>
                  <a:srgbClr val="002060"/>
                </a:solidFill>
                <a:latin typeface="Candara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Candara" pitchFamily="34" charset="0"/>
              </a:rPr>
              <a:t>membuat</a:t>
            </a:r>
            <a:r>
              <a:rPr lang="en-US" b="1" dirty="0" smtClean="0">
                <a:solidFill>
                  <a:srgbClr val="002060"/>
                </a:solidFill>
                <a:latin typeface="Candara" pitchFamily="34" charset="0"/>
              </a:rPr>
              <a:t> program </a:t>
            </a:r>
            <a:r>
              <a:rPr lang="en-US" b="1" dirty="0" err="1" smtClean="0">
                <a:solidFill>
                  <a:srgbClr val="002060"/>
                </a:solidFill>
                <a:latin typeface="Candara" pitchFamily="34" charset="0"/>
              </a:rPr>
              <a:t>dalam</a:t>
            </a:r>
            <a:r>
              <a:rPr lang="en-US" b="1" dirty="0" smtClean="0">
                <a:solidFill>
                  <a:srgbClr val="002060"/>
                </a:solidFill>
                <a:latin typeface="Candara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Candara" pitchFamily="34" charset="0"/>
              </a:rPr>
              <a:t>bahasa</a:t>
            </a:r>
            <a:r>
              <a:rPr lang="en-US" b="1" dirty="0" smtClean="0">
                <a:solidFill>
                  <a:srgbClr val="002060"/>
                </a:solidFill>
                <a:latin typeface="Candara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Candara" pitchFamily="34" charset="0"/>
              </a:rPr>
              <a:t>pemograman</a:t>
            </a:r>
            <a:r>
              <a:rPr lang="en-US" b="1" dirty="0" smtClean="0">
                <a:solidFill>
                  <a:srgbClr val="002060"/>
                </a:solidFill>
                <a:latin typeface="Candara" pitchFamily="34" charset="0"/>
              </a:rPr>
              <a:t> C++, </a:t>
            </a:r>
            <a:r>
              <a:rPr lang="en-US" b="1" dirty="0" err="1" smtClean="0">
                <a:solidFill>
                  <a:srgbClr val="002060"/>
                </a:solidFill>
                <a:latin typeface="Candara" pitchFamily="34" charset="0"/>
              </a:rPr>
              <a:t>dan</a:t>
            </a:r>
            <a:r>
              <a:rPr lang="en-US" b="1" dirty="0" smtClean="0">
                <a:solidFill>
                  <a:srgbClr val="002060"/>
                </a:solidFill>
                <a:latin typeface="Candara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Candara" pitchFamily="34" charset="0"/>
              </a:rPr>
              <a:t>membuat</a:t>
            </a:r>
            <a:r>
              <a:rPr lang="en-US" b="1" dirty="0" smtClean="0">
                <a:solidFill>
                  <a:srgbClr val="002060"/>
                </a:solidFill>
                <a:latin typeface="Candara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Candara" pitchFamily="34" charset="0"/>
              </a:rPr>
              <a:t>aplikasi</a:t>
            </a:r>
            <a:r>
              <a:rPr lang="en-US" b="1" dirty="0" smtClean="0">
                <a:solidFill>
                  <a:srgbClr val="002060"/>
                </a:solidFill>
                <a:latin typeface="Candara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Candara" pitchFamily="34" charset="0"/>
              </a:rPr>
              <a:t>sederhana</a:t>
            </a:r>
            <a:r>
              <a:rPr lang="en-US" b="1" dirty="0" smtClean="0">
                <a:solidFill>
                  <a:srgbClr val="002060"/>
                </a:solidFill>
                <a:latin typeface="Candara" pitchFamily="34" charset="0"/>
              </a:rPr>
              <a:t> yang </a:t>
            </a:r>
            <a:r>
              <a:rPr lang="en-US" b="1" dirty="0" err="1" smtClean="0">
                <a:solidFill>
                  <a:srgbClr val="002060"/>
                </a:solidFill>
                <a:latin typeface="Candara" pitchFamily="34" charset="0"/>
              </a:rPr>
              <a:t>dapat</a:t>
            </a:r>
            <a:r>
              <a:rPr lang="en-US" b="1" dirty="0" smtClean="0">
                <a:solidFill>
                  <a:srgbClr val="002060"/>
                </a:solidFill>
                <a:latin typeface="Candara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Candara" pitchFamily="34" charset="0"/>
              </a:rPr>
              <a:t>diterapkan</a:t>
            </a:r>
            <a:r>
              <a:rPr lang="en-US" b="1" dirty="0" smtClean="0">
                <a:solidFill>
                  <a:srgbClr val="002060"/>
                </a:solidFill>
                <a:latin typeface="Candara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Candara" pitchFamily="34" charset="0"/>
              </a:rPr>
              <a:t>pada</a:t>
            </a:r>
            <a:r>
              <a:rPr lang="en-US" b="1" dirty="0" smtClean="0">
                <a:solidFill>
                  <a:srgbClr val="002060"/>
                </a:solidFill>
                <a:latin typeface="Candara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Candara" pitchFamily="34" charset="0"/>
              </a:rPr>
              <a:t>kehidupan</a:t>
            </a:r>
            <a:r>
              <a:rPr lang="en-US" b="1" dirty="0" smtClean="0">
                <a:solidFill>
                  <a:srgbClr val="002060"/>
                </a:solidFill>
                <a:latin typeface="Candara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Candara" pitchFamily="34" charset="0"/>
              </a:rPr>
              <a:t>sehari</a:t>
            </a:r>
            <a:r>
              <a:rPr lang="en-US" b="1" dirty="0" smtClean="0">
                <a:solidFill>
                  <a:srgbClr val="002060"/>
                </a:solidFill>
                <a:latin typeface="Candara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Candara" pitchFamily="34" charset="0"/>
              </a:rPr>
              <a:t>hari</a:t>
            </a:r>
            <a:r>
              <a:rPr lang="en-US" b="1" dirty="0" smtClean="0">
                <a:solidFill>
                  <a:srgbClr val="002060"/>
                </a:solidFill>
                <a:latin typeface="Candar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A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Silabus</a:t>
            </a:r>
            <a:r>
              <a:rPr lang="fr-CA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 Mata </a:t>
            </a:r>
            <a:r>
              <a:rPr lang="fr-CA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Kuliah</a:t>
            </a:r>
            <a:endParaRPr lang="fr-CA" b="1" dirty="0" smtClean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533400" y="1500187"/>
            <a:ext cx="8229600" cy="4672013"/>
          </a:xfrm>
        </p:spPr>
        <p:txBody>
          <a:bodyPr rtlCol="0">
            <a:noAutofit/>
          </a:bodyPr>
          <a:lstStyle/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200" b="1" dirty="0" err="1" smtClean="0">
                <a:latin typeface="Candara" pitchFamily="34" charset="0"/>
              </a:rPr>
              <a:t>Pengenalan</a:t>
            </a:r>
            <a:r>
              <a:rPr lang="en-US" sz="2200" b="1" dirty="0" smtClean="0">
                <a:latin typeface="Candara" pitchFamily="34" charset="0"/>
              </a:rPr>
              <a:t> C &amp; C++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200" b="1" dirty="0" err="1" smtClean="0">
                <a:latin typeface="Candara" pitchFamily="34" charset="0"/>
              </a:rPr>
              <a:t>Elemen</a:t>
            </a:r>
            <a:r>
              <a:rPr lang="en-US" sz="2200" b="1" dirty="0" smtClean="0">
                <a:latin typeface="Candara" pitchFamily="34" charset="0"/>
              </a:rPr>
              <a:t> </a:t>
            </a:r>
            <a:r>
              <a:rPr lang="en-US" sz="2200" b="1" dirty="0" err="1" smtClean="0">
                <a:latin typeface="Candara" pitchFamily="34" charset="0"/>
              </a:rPr>
              <a:t>dasar</a:t>
            </a:r>
            <a:r>
              <a:rPr lang="en-US" sz="2200" b="1" dirty="0" smtClean="0">
                <a:latin typeface="Candara" pitchFamily="34" charset="0"/>
              </a:rPr>
              <a:t> C++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200" b="1" dirty="0" smtClean="0">
                <a:latin typeface="Candara" pitchFamily="34" charset="0"/>
              </a:rPr>
              <a:t>Operator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200" b="1" dirty="0" err="1" smtClean="0">
                <a:latin typeface="Candara" pitchFamily="34" charset="0"/>
              </a:rPr>
              <a:t>Pernyataan</a:t>
            </a:r>
            <a:r>
              <a:rPr lang="en-US" sz="2200" b="1" dirty="0" smtClean="0">
                <a:latin typeface="Candara" pitchFamily="34" charset="0"/>
              </a:rPr>
              <a:t> </a:t>
            </a:r>
            <a:r>
              <a:rPr lang="en-US" sz="2200" b="1" dirty="0" err="1" smtClean="0">
                <a:latin typeface="Candara" pitchFamily="34" charset="0"/>
              </a:rPr>
              <a:t>Dasar</a:t>
            </a:r>
            <a:endParaRPr lang="en-US" sz="2200" b="1" dirty="0" smtClean="0">
              <a:latin typeface="Candara" pitchFamily="34" charset="0"/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200" b="1" dirty="0" err="1" smtClean="0">
                <a:latin typeface="Candara" pitchFamily="34" charset="0"/>
              </a:rPr>
              <a:t>Fungsi</a:t>
            </a:r>
            <a:endParaRPr lang="en-US" sz="2200" b="1" dirty="0" smtClean="0">
              <a:latin typeface="Candara" pitchFamily="34" charset="0"/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200" b="1" dirty="0" smtClean="0">
                <a:latin typeface="Candara" pitchFamily="34" charset="0"/>
              </a:rPr>
              <a:t>Array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200" b="1" dirty="0" smtClean="0">
                <a:latin typeface="Candara" pitchFamily="34" charset="0"/>
              </a:rPr>
              <a:t>String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200" b="1" dirty="0" smtClean="0">
                <a:latin typeface="Candara" pitchFamily="34" charset="0"/>
              </a:rPr>
              <a:t>Pointer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200" b="1" dirty="0" err="1" smtClean="0">
                <a:latin typeface="Candara" pitchFamily="34" charset="0"/>
              </a:rPr>
              <a:t>Struktur</a:t>
            </a:r>
            <a:endParaRPr lang="en-US" sz="2200" b="1" dirty="0" smtClean="0">
              <a:latin typeface="Candara" pitchFamily="34" charset="0"/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200" b="1" dirty="0" err="1" smtClean="0">
                <a:latin typeface="Candara" pitchFamily="34" charset="0"/>
              </a:rPr>
              <a:t>Kelas</a:t>
            </a:r>
            <a:endParaRPr lang="en-US" sz="2200" b="1" dirty="0" smtClean="0">
              <a:latin typeface="Candara" pitchFamily="34" charset="0"/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200" b="1" dirty="0" err="1" smtClean="0">
                <a:latin typeface="Candara" pitchFamily="34" charset="0"/>
              </a:rPr>
              <a:t>Konsep</a:t>
            </a:r>
            <a:r>
              <a:rPr lang="en-US" sz="2200" b="1" dirty="0" smtClean="0">
                <a:latin typeface="Candara" pitchFamily="34" charset="0"/>
              </a:rPr>
              <a:t> </a:t>
            </a:r>
            <a:r>
              <a:rPr lang="en-US" sz="2200" b="1" dirty="0" err="1" smtClean="0">
                <a:latin typeface="Candara" pitchFamily="34" charset="0"/>
              </a:rPr>
              <a:t>berbasis</a:t>
            </a:r>
            <a:r>
              <a:rPr lang="en-US" sz="2200" b="1" dirty="0" smtClean="0">
                <a:latin typeface="Candara" pitchFamily="34" charset="0"/>
              </a:rPr>
              <a:t> </a:t>
            </a:r>
            <a:r>
              <a:rPr lang="en-US" sz="2200" b="1" dirty="0" err="1" smtClean="0">
                <a:latin typeface="Candara" pitchFamily="34" charset="0"/>
              </a:rPr>
              <a:t>objek</a:t>
            </a:r>
            <a:endParaRPr lang="en-US" sz="2200" b="1" dirty="0" smtClean="0">
              <a:latin typeface="Candara" pitchFamily="34" charset="0"/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200" b="1" dirty="0" err="1" smtClean="0">
                <a:latin typeface="Candara" pitchFamily="34" charset="0"/>
              </a:rPr>
              <a:t>Objek</a:t>
            </a:r>
            <a:endParaRPr lang="en-US" sz="2200" b="1" dirty="0" smtClean="0">
              <a:latin typeface="Candara" pitchFamily="34" charset="0"/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200" b="1" dirty="0" err="1" smtClean="0">
                <a:latin typeface="Candara" pitchFamily="34" charset="0"/>
              </a:rPr>
              <a:t>Pewarisan</a:t>
            </a:r>
            <a:endParaRPr lang="en-US" sz="2200" b="1" dirty="0" smtClean="0">
              <a:latin typeface="Candara" pitchFamily="34" charset="0"/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200" b="1" dirty="0" err="1" smtClean="0">
                <a:latin typeface="Candara" pitchFamily="34" charset="0"/>
              </a:rPr>
              <a:t>Polimorfisme</a:t>
            </a:r>
            <a:endParaRPr lang="en-US" sz="2200" b="1" dirty="0" smtClean="0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err="1" smtClean="0"/>
              <a:t>Materi</a:t>
            </a:r>
            <a:r>
              <a:rPr lang="en-US" b="1" dirty="0" smtClean="0"/>
              <a:t>/</a:t>
            </a:r>
            <a:r>
              <a:rPr lang="en-US" b="1" dirty="0" err="1" smtClean="0"/>
              <a:t>Literatur</a:t>
            </a:r>
            <a:r>
              <a:rPr lang="en-US" b="1" dirty="0" smtClean="0"/>
              <a:t> </a:t>
            </a:r>
            <a:r>
              <a:rPr lang="en-US" b="1" dirty="0" err="1" smtClean="0"/>
              <a:t>Perkuliahan</a:t>
            </a:r>
            <a:r>
              <a:rPr lang="en-US" dirty="0" smtClean="0"/>
              <a:t> </a:t>
            </a:r>
            <a:endParaRPr lang="fr-CA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357688"/>
          </a:xfrm>
        </p:spPr>
        <p:txBody>
          <a:bodyPr rtlCol="0">
            <a:normAutofit/>
          </a:bodyPr>
          <a:lstStyle/>
          <a:p>
            <a:pPr marL="609600" indent="-609600">
              <a:lnSpc>
                <a:spcPct val="120000"/>
              </a:lnSpc>
              <a:buSzPct val="100000"/>
              <a:buFont typeface="Tw Cen MT" pitchFamily="34" charset="0"/>
              <a:buAutoNum type="arabicPeriod"/>
            </a:pPr>
            <a:r>
              <a:rPr lang="en-US" dirty="0" smtClean="0">
                <a:latin typeface="Candara" pitchFamily="34" charset="0"/>
              </a:rPr>
              <a:t>Diktat </a:t>
            </a:r>
            <a:r>
              <a:rPr lang="en-US" dirty="0" err="1" smtClean="0">
                <a:latin typeface="Candara" pitchFamily="34" charset="0"/>
              </a:rPr>
              <a:t>Praktikum</a:t>
            </a:r>
            <a:r>
              <a:rPr lang="en-US" dirty="0" smtClean="0">
                <a:latin typeface="Candara" pitchFamily="34" charset="0"/>
              </a:rPr>
              <a:t> PBO</a:t>
            </a:r>
          </a:p>
          <a:p>
            <a:pPr marL="609600" indent="-609600">
              <a:lnSpc>
                <a:spcPct val="120000"/>
              </a:lnSpc>
              <a:buSzPct val="100000"/>
              <a:buFont typeface="Tw Cen MT" pitchFamily="34" charset="0"/>
              <a:buAutoNum type="arabicPeriod"/>
            </a:pPr>
            <a:endParaRPr lang="en-US" dirty="0" smtClean="0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5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153</Template>
  <TotalTime>505</TotalTime>
  <Words>251</Words>
  <Application>Microsoft Office PowerPoint</Application>
  <PresentationFormat>On-screen Show (4:3)</PresentationFormat>
  <Paragraphs>53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153</vt:lpstr>
      <vt:lpstr>PEMOGRAMAN BERORIENTASI OBJEK DENGAN C++</vt:lpstr>
      <vt:lpstr>Kontrak Perkuliahan</vt:lpstr>
      <vt:lpstr>Tata Tertib Perkuliahan</vt:lpstr>
      <vt:lpstr>Slide 4</vt:lpstr>
      <vt:lpstr>Kriteria Penilaian</vt:lpstr>
      <vt:lpstr>Kriteria Penilaian</vt:lpstr>
      <vt:lpstr>Manfaat Mata Kuliah</vt:lpstr>
      <vt:lpstr>Silabus Mata Kuliah</vt:lpstr>
      <vt:lpstr>Materi/Literatur Perkuliahan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Nia</dc:creator>
  <cp:lastModifiedBy>HP Mini</cp:lastModifiedBy>
  <cp:revision>12</cp:revision>
  <dcterms:created xsi:type="dcterms:W3CDTF">2010-06-01T07:03:18Z</dcterms:created>
  <dcterms:modified xsi:type="dcterms:W3CDTF">2010-09-21T04:59:19Z</dcterms:modified>
</cp:coreProperties>
</file>